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4" r:id="rId11"/>
    <p:sldId id="273" r:id="rId12"/>
    <p:sldId id="275" r:id="rId13"/>
    <p:sldId id="268" r:id="rId14"/>
    <p:sldId id="269" r:id="rId15"/>
    <p:sldId id="276" r:id="rId16"/>
    <p:sldId id="277" r:id="rId17"/>
    <p:sldId id="278" r:id="rId18"/>
    <p:sldId id="280" r:id="rId19"/>
    <p:sldId id="283" r:id="rId20"/>
    <p:sldId id="282" r:id="rId2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944-5D3F-4D19-B646-83DBCAAC8B6D}" type="datetimeFigureOut">
              <a:rPr lang="es-AR" smtClean="0"/>
              <a:t>04/08/2019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9206-686E-4184-81E8-52BDA1CEF23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944-5D3F-4D19-B646-83DBCAAC8B6D}" type="datetimeFigureOut">
              <a:rPr lang="es-AR" smtClean="0"/>
              <a:t>04/08/2019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9206-686E-4184-81E8-52BDA1CEF23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944-5D3F-4D19-B646-83DBCAAC8B6D}" type="datetimeFigureOut">
              <a:rPr lang="es-AR" smtClean="0"/>
              <a:t>04/08/2019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9206-686E-4184-81E8-52BDA1CEF23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944-5D3F-4D19-B646-83DBCAAC8B6D}" type="datetimeFigureOut">
              <a:rPr lang="es-AR" smtClean="0"/>
              <a:t>04/08/2019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9206-686E-4184-81E8-52BDA1CEF23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944-5D3F-4D19-B646-83DBCAAC8B6D}" type="datetimeFigureOut">
              <a:rPr lang="es-AR" smtClean="0"/>
              <a:t>04/08/2019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9206-686E-4184-81E8-52BDA1CEF23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944-5D3F-4D19-B646-83DBCAAC8B6D}" type="datetimeFigureOut">
              <a:rPr lang="es-AR" smtClean="0"/>
              <a:t>04/08/2019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9206-686E-4184-81E8-52BDA1CEF23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944-5D3F-4D19-B646-83DBCAAC8B6D}" type="datetimeFigureOut">
              <a:rPr lang="es-AR" smtClean="0"/>
              <a:t>04/08/2019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9206-686E-4184-81E8-52BDA1CEF23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944-5D3F-4D19-B646-83DBCAAC8B6D}" type="datetimeFigureOut">
              <a:rPr lang="es-AR" smtClean="0"/>
              <a:t>04/08/2019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9206-686E-4184-81E8-52BDA1CEF23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944-5D3F-4D19-B646-83DBCAAC8B6D}" type="datetimeFigureOut">
              <a:rPr lang="es-AR" smtClean="0"/>
              <a:t>04/08/2019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9206-686E-4184-81E8-52BDA1CEF23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944-5D3F-4D19-B646-83DBCAAC8B6D}" type="datetimeFigureOut">
              <a:rPr lang="es-AR" smtClean="0"/>
              <a:t>04/08/2019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9206-686E-4184-81E8-52BDA1CEF23A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6944-5D3F-4D19-B646-83DBCAAC8B6D}" type="datetimeFigureOut">
              <a:rPr lang="es-AR" smtClean="0"/>
              <a:t>04/08/2019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F59206-686E-4184-81E8-52BDA1CEF23A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8F59206-686E-4184-81E8-52BDA1CEF23A}" type="slidenum">
              <a:rPr lang="es-AR" smtClean="0"/>
              <a:t>‹Nº›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1046944-5D3F-4D19-B646-83DBCAAC8B6D}" type="datetimeFigureOut">
              <a:rPr lang="es-AR" smtClean="0"/>
              <a:t>04/08/2019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2954759"/>
          </a:xfrm>
        </p:spPr>
        <p:txBody>
          <a:bodyPr>
            <a:normAutofit/>
          </a:bodyPr>
          <a:lstStyle/>
          <a:p>
            <a:r>
              <a:rPr lang="es-AR" sz="6000" dirty="0" smtClean="0">
                <a:solidFill>
                  <a:srgbClr val="002060"/>
                </a:solidFill>
              </a:rPr>
              <a:t>Abdomen patológico ginecológico</a:t>
            </a:r>
            <a:endParaRPr lang="es-AR" sz="6000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419872" y="404664"/>
            <a:ext cx="4752528" cy="1152128"/>
          </a:xfrm>
        </p:spPr>
        <p:txBody>
          <a:bodyPr>
            <a:normAutofit/>
          </a:bodyPr>
          <a:lstStyle/>
          <a:p>
            <a:r>
              <a:rPr lang="es-AR" sz="1800" dirty="0" smtClean="0"/>
              <a:t>Profesor Dr. Juan Carlos Ferrari</a:t>
            </a:r>
          </a:p>
          <a:p>
            <a:r>
              <a:rPr lang="es-AR" sz="1800" dirty="0" smtClean="0"/>
              <a:t>Encargado de la 1° Cátedra de Ginecología </a:t>
            </a:r>
          </a:p>
          <a:p>
            <a:r>
              <a:rPr lang="es-AR" sz="1800" dirty="0" smtClean="0"/>
              <a:t> Hospital Nacional de Clínicas</a:t>
            </a:r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337370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67744" y="91804"/>
            <a:ext cx="4536504" cy="1143000"/>
          </a:xfrm>
        </p:spPr>
        <p:txBody>
          <a:bodyPr/>
          <a:lstStyle/>
          <a:p>
            <a:r>
              <a:rPr lang="es-AR" dirty="0" smtClean="0">
                <a:solidFill>
                  <a:srgbClr val="002060"/>
                </a:solidFill>
              </a:rPr>
              <a:t>AAG Mecánico</a:t>
            </a:r>
            <a:endParaRPr lang="es-AR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132856"/>
            <a:ext cx="8269908" cy="4400706"/>
          </a:xfrm>
        </p:spPr>
        <p:txBody>
          <a:bodyPr/>
          <a:lstStyle/>
          <a:p>
            <a:endParaRPr lang="es-AR" dirty="0" smtClean="0"/>
          </a:p>
          <a:p>
            <a:r>
              <a:rPr lang="es-AR" dirty="0" smtClean="0"/>
              <a:t>Tumor de ovarios</a:t>
            </a:r>
          </a:p>
          <a:p>
            <a:r>
              <a:rPr lang="es-AR" dirty="0" smtClean="0"/>
              <a:t>Pedículo</a:t>
            </a:r>
          </a:p>
          <a:p>
            <a:r>
              <a:rPr lang="es-AR" dirty="0" smtClean="0"/>
              <a:t>Tipo histológico</a:t>
            </a:r>
          </a:p>
          <a:p>
            <a:r>
              <a:rPr lang="es-AR" dirty="0" smtClean="0"/>
              <a:t>Tamaño</a:t>
            </a:r>
          </a:p>
          <a:p>
            <a:r>
              <a:rPr lang="es-AR" dirty="0" smtClean="0"/>
              <a:t>Embarazo y puerperio</a:t>
            </a: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830564" y="1700808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/>
              <a:t>Causas</a:t>
            </a:r>
            <a:endParaRPr lang="es-AR" b="1" dirty="0"/>
          </a:p>
        </p:txBody>
      </p:sp>
      <p:sp>
        <p:nvSpPr>
          <p:cNvPr id="5" name="4 Flecha abajo"/>
          <p:cNvSpPr/>
          <p:nvPr/>
        </p:nvSpPr>
        <p:spPr>
          <a:xfrm>
            <a:off x="4308328" y="1234804"/>
            <a:ext cx="484632" cy="3465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081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265090"/>
            <a:ext cx="4536504" cy="1143000"/>
          </a:xfrm>
        </p:spPr>
        <p:txBody>
          <a:bodyPr/>
          <a:lstStyle/>
          <a:p>
            <a:r>
              <a:rPr lang="es-AR" dirty="0" smtClean="0">
                <a:solidFill>
                  <a:srgbClr val="002060"/>
                </a:solidFill>
              </a:rPr>
              <a:t>AAG Traumático</a:t>
            </a:r>
            <a:endParaRPr lang="es-AR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132856"/>
            <a:ext cx="8269908" cy="4400706"/>
          </a:xfrm>
        </p:spPr>
        <p:txBody>
          <a:bodyPr/>
          <a:lstStyle/>
          <a:p>
            <a:endParaRPr lang="es-AR" dirty="0" smtClean="0"/>
          </a:p>
          <a:p>
            <a:r>
              <a:rPr lang="es-AR" dirty="0" smtClean="0"/>
              <a:t>Traumatismos directos sobre la pelvis</a:t>
            </a:r>
          </a:p>
          <a:p>
            <a:r>
              <a:rPr lang="es-AR" dirty="0" smtClean="0"/>
              <a:t>Maniobras coitales</a:t>
            </a:r>
          </a:p>
          <a:p>
            <a:r>
              <a:rPr lang="es-AR" dirty="0" smtClean="0"/>
              <a:t>Masturbaciones</a:t>
            </a:r>
          </a:p>
          <a:p>
            <a:r>
              <a:rPr lang="es-AR" dirty="0" smtClean="0"/>
              <a:t>Rupturas uterinas</a:t>
            </a:r>
          </a:p>
          <a:p>
            <a:r>
              <a:rPr lang="es-AR" dirty="0" smtClean="0"/>
              <a:t>Colocación de DIU</a:t>
            </a: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830564" y="1700808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/>
              <a:t>Causas</a:t>
            </a:r>
            <a:endParaRPr lang="es-AR" b="1" dirty="0"/>
          </a:p>
        </p:txBody>
      </p:sp>
      <p:sp>
        <p:nvSpPr>
          <p:cNvPr id="5" name="4 Flecha abajo"/>
          <p:cNvSpPr/>
          <p:nvPr/>
        </p:nvSpPr>
        <p:spPr>
          <a:xfrm>
            <a:off x="4308328" y="1234804"/>
            <a:ext cx="484632" cy="3465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081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99792" y="265090"/>
            <a:ext cx="4680520" cy="1143000"/>
          </a:xfrm>
        </p:spPr>
        <p:txBody>
          <a:bodyPr/>
          <a:lstStyle/>
          <a:p>
            <a:r>
              <a:rPr lang="es-AR" dirty="0" smtClean="0">
                <a:solidFill>
                  <a:srgbClr val="002060"/>
                </a:solidFill>
              </a:rPr>
              <a:t>AAG Funcional</a:t>
            </a:r>
            <a:endParaRPr lang="es-AR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132856"/>
            <a:ext cx="8269908" cy="4400706"/>
          </a:xfrm>
        </p:spPr>
        <p:txBody>
          <a:bodyPr/>
          <a:lstStyle/>
          <a:p>
            <a:endParaRPr lang="es-AR" dirty="0" smtClean="0"/>
          </a:p>
          <a:p>
            <a:r>
              <a:rPr lang="es-AR" dirty="0" smtClean="0"/>
              <a:t>Ruptura folicular</a:t>
            </a:r>
          </a:p>
          <a:p>
            <a:r>
              <a:rPr lang="es-AR" dirty="0" smtClean="0"/>
              <a:t>Ruptura del cuerpo amarillo</a:t>
            </a:r>
          </a:p>
          <a:p>
            <a:r>
              <a:rPr lang="es-AR" dirty="0" smtClean="0"/>
              <a:t>Presentación espontánea</a:t>
            </a:r>
          </a:p>
          <a:p>
            <a:r>
              <a:rPr lang="es-AR" dirty="0" smtClean="0"/>
              <a:t>Disfunciones endócrinas</a:t>
            </a: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830564" y="1700808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/>
              <a:t>Causas</a:t>
            </a:r>
            <a:endParaRPr lang="es-AR" b="1" dirty="0"/>
          </a:p>
        </p:txBody>
      </p:sp>
      <p:sp>
        <p:nvSpPr>
          <p:cNvPr id="5" name="4 Flecha abajo"/>
          <p:cNvSpPr/>
          <p:nvPr/>
        </p:nvSpPr>
        <p:spPr>
          <a:xfrm>
            <a:off x="4308328" y="1234804"/>
            <a:ext cx="484632" cy="3465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6784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6525344"/>
          </a:xfrm>
        </p:spPr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rgbClr val="002060"/>
                </a:solidFill>
              </a:rPr>
              <a:t>ES TAN PERJUDICIAL NO OPERAR UN ABDOMEN AGUDO QUIRÚRGICO COMO OPERAR UN ABDOMEN AGUDO FUNCIONAL</a:t>
            </a:r>
            <a:endParaRPr lang="es-A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86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002060"/>
                </a:solidFill>
              </a:rPr>
              <a:t>Diagnóstico</a:t>
            </a:r>
            <a:endParaRPr lang="es-AR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/>
              <a:t>Clínica</a:t>
            </a:r>
          </a:p>
          <a:p>
            <a:r>
              <a:rPr lang="es-AR" dirty="0" smtClean="0"/>
              <a:t>Interrogatorio</a:t>
            </a:r>
          </a:p>
          <a:p>
            <a:r>
              <a:rPr lang="es-AR" dirty="0" smtClean="0"/>
              <a:t>Examen Físico</a:t>
            </a:r>
          </a:p>
          <a:p>
            <a:r>
              <a:rPr lang="es-AR" dirty="0" smtClean="0"/>
              <a:t>Examen Abdominal</a:t>
            </a:r>
          </a:p>
          <a:p>
            <a:r>
              <a:rPr lang="es-AR" dirty="0" smtClean="0"/>
              <a:t>Examen Ginecológico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6898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002060"/>
                </a:solidFill>
              </a:rPr>
              <a:t>Métodos Complementarios</a:t>
            </a:r>
            <a:endParaRPr lang="es-AR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Laboratorio</a:t>
            </a:r>
          </a:p>
          <a:p>
            <a:r>
              <a:rPr lang="es-AR" dirty="0" smtClean="0"/>
              <a:t>Radiología</a:t>
            </a:r>
          </a:p>
          <a:p>
            <a:r>
              <a:rPr lang="es-AR" dirty="0" smtClean="0"/>
              <a:t>Ecografía</a:t>
            </a:r>
          </a:p>
          <a:p>
            <a:r>
              <a:rPr lang="es-AR" dirty="0" smtClean="0"/>
              <a:t>Video laparoscopía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1035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rgbClr val="002060"/>
                </a:solidFill>
              </a:rPr>
              <a:t>PROTOTIPO DEL ABDOMEN AGUDO QUIRÚRGICO</a:t>
            </a:r>
            <a:endParaRPr lang="es-AR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/>
              <a:t>Dolor agudo intenso</a:t>
            </a:r>
          </a:p>
          <a:p>
            <a:r>
              <a:rPr lang="es-AR" dirty="0" smtClean="0"/>
              <a:t>Cuadro infeccioso séptico o tóxico</a:t>
            </a:r>
          </a:p>
          <a:p>
            <a:r>
              <a:rPr lang="es-AR" dirty="0" smtClean="0"/>
              <a:t>Vientre en tabla</a:t>
            </a:r>
          </a:p>
          <a:p>
            <a:r>
              <a:rPr lang="es-AR" dirty="0" smtClean="0"/>
              <a:t>Ausencia de ruidos </a:t>
            </a:r>
            <a:r>
              <a:rPr lang="es-AR" dirty="0" err="1" smtClean="0"/>
              <a:t>hidroaéreos</a:t>
            </a:r>
            <a:endParaRPr lang="es-AR" dirty="0" smtClean="0"/>
          </a:p>
          <a:p>
            <a:r>
              <a:rPr lang="es-AR" dirty="0" smtClean="0"/>
              <a:t>Leucocitosis =/&gt; 25.000</a:t>
            </a:r>
          </a:p>
          <a:p>
            <a:r>
              <a:rPr lang="es-AR" dirty="0" err="1" smtClean="0"/>
              <a:t>Neumoperitoneo</a:t>
            </a:r>
            <a:endParaRPr lang="es-AR" dirty="0" smtClean="0"/>
          </a:p>
          <a:p>
            <a:endParaRPr lang="es-AR" dirty="0" smtClean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1692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rgbClr val="002060"/>
                </a:solidFill>
              </a:rPr>
              <a:t>PROTOTIPO DEL ABDOMEN AGUDO MÉDICO</a:t>
            </a:r>
            <a:endParaRPr lang="es-AR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AR" dirty="0" smtClean="0"/>
          </a:p>
          <a:p>
            <a:r>
              <a:rPr lang="es-AR" dirty="0" smtClean="0"/>
              <a:t>Dolor «trivial»</a:t>
            </a:r>
          </a:p>
          <a:p>
            <a:r>
              <a:rPr lang="es-AR" dirty="0" smtClean="0"/>
              <a:t>Aspecto «sano» del paciente</a:t>
            </a:r>
          </a:p>
          <a:p>
            <a:r>
              <a:rPr lang="es-AR" dirty="0" smtClean="0"/>
              <a:t>Abdomen blando y sin defensa</a:t>
            </a:r>
          </a:p>
          <a:p>
            <a:r>
              <a:rPr lang="es-AR" dirty="0" smtClean="0"/>
              <a:t>Ruidos </a:t>
            </a:r>
            <a:r>
              <a:rPr lang="es-AR" dirty="0" err="1" smtClean="0"/>
              <a:t>hidroaéreos</a:t>
            </a:r>
            <a:r>
              <a:rPr lang="es-AR" dirty="0" smtClean="0"/>
              <a:t> normales</a:t>
            </a:r>
          </a:p>
          <a:p>
            <a:r>
              <a:rPr lang="es-AR" dirty="0" smtClean="0"/>
              <a:t>Glóbulos blancos normales</a:t>
            </a:r>
          </a:p>
          <a:p>
            <a:r>
              <a:rPr lang="es-AR" dirty="0" smtClean="0"/>
              <a:t>Métodos complementarios de abdomen normal</a:t>
            </a:r>
          </a:p>
          <a:p>
            <a:pPr marL="0" indent="0">
              <a:buNone/>
            </a:pPr>
            <a:endParaRPr lang="es-AR" dirty="0" smtClean="0"/>
          </a:p>
          <a:p>
            <a:endParaRPr lang="es-AR" dirty="0" smtClean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073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rgbClr val="002060"/>
                </a:solidFill>
              </a:rPr>
              <a:t>En resumen, los principales objetivos diagnósticos en el AA </a:t>
            </a:r>
            <a:r>
              <a:rPr lang="es-AR" dirty="0" smtClean="0">
                <a:solidFill>
                  <a:srgbClr val="002060"/>
                </a:solidFill>
              </a:rPr>
              <a:t>son:</a:t>
            </a:r>
            <a:endParaRPr lang="es-AR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Establecer si es un AA verdadero</a:t>
            </a:r>
          </a:p>
          <a:p>
            <a:r>
              <a:rPr lang="es-AR" dirty="0" smtClean="0"/>
              <a:t>Determinar si es de origen ginecológico</a:t>
            </a:r>
          </a:p>
          <a:p>
            <a:r>
              <a:rPr lang="es-AR" dirty="0" smtClean="0"/>
              <a:t>Decidir si es de tratamiento quirúrgico, médico o combinado</a:t>
            </a:r>
          </a:p>
          <a:p>
            <a:r>
              <a:rPr lang="es-AR" dirty="0" smtClean="0"/>
              <a:t>Precisar si cursa con gestación o si ésta es la causa del AA</a:t>
            </a:r>
          </a:p>
          <a:p>
            <a:r>
              <a:rPr lang="es-AR" dirty="0" smtClean="0"/>
              <a:t>Definir cuándo el tratamiento médico pasa a ser quirúrgico.</a:t>
            </a:r>
          </a:p>
          <a:p>
            <a:endParaRPr lang="es-AR" dirty="0" smtClean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9434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rgbClr val="002060"/>
                </a:solidFill>
              </a:rPr>
              <a:t>DIAGNÓSTICO DIFERENCIAL </a:t>
            </a:r>
            <a:br>
              <a:rPr lang="es-AR" dirty="0" smtClean="0">
                <a:solidFill>
                  <a:srgbClr val="002060"/>
                </a:solidFill>
              </a:rPr>
            </a:br>
            <a:r>
              <a:rPr lang="es-AR" dirty="0" smtClean="0">
                <a:solidFill>
                  <a:srgbClr val="002060"/>
                </a:solidFill>
              </a:rPr>
              <a:t>se establece </a:t>
            </a:r>
            <a:r>
              <a:rPr lang="es-AR" dirty="0" smtClean="0">
                <a:solidFill>
                  <a:srgbClr val="002060"/>
                </a:solidFill>
              </a:rPr>
              <a:t>con:</a:t>
            </a:r>
            <a:endParaRPr lang="es-AR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endParaRPr lang="es-AR" dirty="0" smtClean="0"/>
          </a:p>
          <a:p>
            <a:r>
              <a:rPr lang="es-AR" dirty="0" smtClean="0"/>
              <a:t>Las diferentes etiologías del AAG</a:t>
            </a:r>
          </a:p>
          <a:p>
            <a:r>
              <a:rPr lang="es-AR" dirty="0" smtClean="0"/>
              <a:t>Los cuadros de </a:t>
            </a:r>
            <a:r>
              <a:rPr lang="es-AR" dirty="0" err="1" smtClean="0"/>
              <a:t>seudo</a:t>
            </a:r>
            <a:r>
              <a:rPr lang="es-AR" dirty="0" smtClean="0"/>
              <a:t> AA</a:t>
            </a:r>
          </a:p>
          <a:p>
            <a:r>
              <a:rPr lang="es-AR" dirty="0" smtClean="0"/>
              <a:t>El AA </a:t>
            </a:r>
            <a:r>
              <a:rPr lang="es-AR" dirty="0" err="1" smtClean="0"/>
              <a:t>extragenital</a:t>
            </a:r>
            <a:endParaRPr lang="es-AR" dirty="0" smtClean="0"/>
          </a:p>
          <a:p>
            <a:endParaRPr lang="es-AR" dirty="0" smtClean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5725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257319" y="4543222"/>
            <a:ext cx="1976264" cy="1046584"/>
          </a:xfrm>
        </p:spPr>
        <p:txBody>
          <a:bodyPr>
            <a:normAutofit/>
          </a:bodyPr>
          <a:lstStyle/>
          <a:p>
            <a:r>
              <a:rPr lang="es-AR" sz="3600" dirty="0" smtClean="0">
                <a:solidFill>
                  <a:schemeClr val="tx1"/>
                </a:solidFill>
              </a:rPr>
              <a:t>Crónico</a:t>
            </a:r>
            <a:endParaRPr lang="es-AR" sz="3600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39552" y="653611"/>
            <a:ext cx="7772400" cy="26313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6000" dirty="0" smtClean="0">
                <a:solidFill>
                  <a:srgbClr val="002060"/>
                </a:solidFill>
              </a:rPr>
              <a:t>Abdomen patológico ginecológico</a:t>
            </a:r>
            <a:endParaRPr lang="es-AR" sz="6000" dirty="0">
              <a:solidFill>
                <a:srgbClr val="002060"/>
              </a:solidFill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897166" y="4581128"/>
            <a:ext cx="1976264" cy="97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3600" dirty="0" smtClean="0">
                <a:solidFill>
                  <a:schemeClr val="tx1"/>
                </a:solidFill>
              </a:rPr>
              <a:t>Agudo</a:t>
            </a:r>
            <a:endParaRPr lang="es-AR" sz="3600" dirty="0">
              <a:solidFill>
                <a:schemeClr val="tx1"/>
              </a:solidFill>
            </a:endParaRPr>
          </a:p>
        </p:txBody>
      </p:sp>
      <p:sp>
        <p:nvSpPr>
          <p:cNvPr id="6" name="5 Flecha derecha"/>
          <p:cNvSpPr/>
          <p:nvPr/>
        </p:nvSpPr>
        <p:spPr>
          <a:xfrm rot="7200000">
            <a:off x="1850548" y="358748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Flecha derecha"/>
          <p:cNvSpPr/>
          <p:nvPr/>
        </p:nvSpPr>
        <p:spPr>
          <a:xfrm rot="3360000">
            <a:off x="6191137" y="360090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6137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064896" cy="5544616"/>
          </a:xfrm>
        </p:spPr>
        <p:txBody>
          <a:bodyPr>
            <a:normAutofit fontScale="90000"/>
          </a:bodyPr>
          <a:lstStyle/>
          <a:p>
            <a:pPr algn="l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>
                <a:solidFill>
                  <a:srgbClr val="002060"/>
                </a:solidFill>
              </a:rPr>
              <a:t>Dijo </a:t>
            </a:r>
            <a:r>
              <a:rPr lang="es-AR" dirty="0" err="1" smtClean="0">
                <a:solidFill>
                  <a:srgbClr val="002060"/>
                </a:solidFill>
              </a:rPr>
              <a:t>Orgaz</a:t>
            </a:r>
            <a:r>
              <a:rPr lang="es-AR" dirty="0" smtClean="0">
                <a:solidFill>
                  <a:srgbClr val="002060"/>
                </a:solidFill>
              </a:rPr>
              <a:t>:</a:t>
            </a:r>
            <a:br>
              <a:rPr lang="es-AR" dirty="0" smtClean="0">
                <a:solidFill>
                  <a:srgbClr val="002060"/>
                </a:solidFill>
              </a:rPr>
            </a:br>
            <a:r>
              <a:rPr lang="es-AR" i="1" dirty="0" smtClean="0">
                <a:solidFill>
                  <a:srgbClr val="002060"/>
                </a:solidFill>
              </a:rPr>
              <a:t/>
            </a:r>
            <a:br>
              <a:rPr lang="es-AR" i="1" dirty="0" smtClean="0">
                <a:solidFill>
                  <a:srgbClr val="002060"/>
                </a:solidFill>
              </a:rPr>
            </a:br>
            <a:r>
              <a:rPr lang="es-AR" i="1" dirty="0" smtClean="0">
                <a:solidFill>
                  <a:srgbClr val="002060"/>
                </a:solidFill>
              </a:rPr>
              <a:t>«El AA es una caja de sorpresas y una intervención quirúrgica debe ser realizada por una persona bien entrenada y de experiencia, </a:t>
            </a:r>
            <a:r>
              <a:rPr lang="es-AR" i="1" dirty="0" smtClean="0">
                <a:solidFill>
                  <a:srgbClr val="002060"/>
                </a:solidFill>
              </a:rPr>
              <a:t>capaz </a:t>
            </a:r>
            <a:r>
              <a:rPr lang="es-AR" i="1" dirty="0" smtClean="0">
                <a:solidFill>
                  <a:srgbClr val="002060"/>
                </a:solidFill>
              </a:rPr>
              <a:t>de resolver y solucionar todos los problemas que puedan surgir durante el acto operatorio»</a:t>
            </a:r>
            <a:br>
              <a:rPr lang="es-AR" i="1" dirty="0" smtClean="0">
                <a:solidFill>
                  <a:srgbClr val="002060"/>
                </a:solidFill>
              </a:rPr>
            </a:br>
            <a:endParaRPr lang="es-AR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06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s-AR" dirty="0" smtClean="0">
                <a:solidFill>
                  <a:srgbClr val="002060"/>
                </a:solidFill>
              </a:rPr>
              <a:t>Abdomen Agudo</a:t>
            </a:r>
            <a:endParaRPr lang="es-AR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552728" cy="3744416"/>
          </a:xfrm>
        </p:spPr>
        <p:txBody>
          <a:bodyPr>
            <a:normAutofit fontScale="85000" lnSpcReduction="20000"/>
          </a:bodyPr>
          <a:lstStyle/>
          <a:p>
            <a:endParaRPr lang="es-AR" dirty="0" smtClean="0"/>
          </a:p>
          <a:p>
            <a:r>
              <a:rPr lang="es-AR" sz="5200" dirty="0" smtClean="0">
                <a:solidFill>
                  <a:schemeClr val="tx1"/>
                </a:solidFill>
              </a:rPr>
              <a:t>Identificar</a:t>
            </a:r>
          </a:p>
          <a:p>
            <a:r>
              <a:rPr lang="es-AR" sz="5200" dirty="0" smtClean="0">
                <a:solidFill>
                  <a:schemeClr val="tx1"/>
                </a:solidFill>
              </a:rPr>
              <a:t>Diferenciar</a:t>
            </a:r>
          </a:p>
          <a:p>
            <a:r>
              <a:rPr lang="es-AR" sz="5200" dirty="0" smtClean="0">
                <a:solidFill>
                  <a:schemeClr val="tx1"/>
                </a:solidFill>
              </a:rPr>
              <a:t>Reconocer</a:t>
            </a:r>
          </a:p>
          <a:p>
            <a:r>
              <a:rPr lang="es-AR" sz="5200" dirty="0" smtClean="0">
                <a:solidFill>
                  <a:schemeClr val="tx1"/>
                </a:solidFill>
              </a:rPr>
              <a:t>Efectuar</a:t>
            </a:r>
          </a:p>
          <a:p>
            <a:r>
              <a:rPr lang="es-AR" sz="5200" dirty="0" smtClean="0">
                <a:solidFill>
                  <a:schemeClr val="tx1"/>
                </a:solidFill>
              </a:rPr>
              <a:t>Resolver</a:t>
            </a:r>
            <a:endParaRPr lang="es-AR" sz="5200" dirty="0">
              <a:solidFill>
                <a:schemeClr val="tx1"/>
              </a:solidFill>
            </a:endParaRPr>
          </a:p>
        </p:txBody>
      </p:sp>
      <p:sp>
        <p:nvSpPr>
          <p:cNvPr id="5" name="4 Flecha abajo"/>
          <p:cNvSpPr/>
          <p:nvPr/>
        </p:nvSpPr>
        <p:spPr>
          <a:xfrm>
            <a:off x="4354559" y="1874613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4746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002060"/>
                </a:solidFill>
              </a:rPr>
              <a:t>Clínica del abdomen agudo</a:t>
            </a:r>
            <a:endParaRPr lang="es-AR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s-AR" sz="5000" dirty="0" smtClean="0"/>
          </a:p>
          <a:p>
            <a:r>
              <a:rPr lang="es-AR" sz="5000" dirty="0" smtClean="0"/>
              <a:t>Dolor (Síntoma)</a:t>
            </a:r>
          </a:p>
          <a:p>
            <a:r>
              <a:rPr lang="es-AR" sz="5000" dirty="0" smtClean="0"/>
              <a:t>Estado del Abdomen (Signo)</a:t>
            </a:r>
          </a:p>
          <a:p>
            <a:r>
              <a:rPr lang="es-AR" sz="5000" dirty="0" smtClean="0"/>
              <a:t>Síntomas y signos generales específicos</a:t>
            </a:r>
            <a:endParaRPr lang="es-AR" sz="5000" dirty="0"/>
          </a:p>
        </p:txBody>
      </p:sp>
      <p:sp>
        <p:nvSpPr>
          <p:cNvPr id="4" name="3 Flecha abajo"/>
          <p:cNvSpPr/>
          <p:nvPr/>
        </p:nvSpPr>
        <p:spPr>
          <a:xfrm>
            <a:off x="4354559" y="1624125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0840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600" y="404664"/>
            <a:ext cx="7772400" cy="1470025"/>
          </a:xfrm>
        </p:spPr>
        <p:txBody>
          <a:bodyPr/>
          <a:lstStyle/>
          <a:p>
            <a:r>
              <a:rPr lang="es-AR" dirty="0" smtClean="0">
                <a:solidFill>
                  <a:srgbClr val="002060"/>
                </a:solidFill>
              </a:rPr>
              <a:t>Dolor abdominal</a:t>
            </a:r>
            <a:endParaRPr lang="es-AR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55776" y="1916832"/>
            <a:ext cx="4248472" cy="864096"/>
          </a:xfrm>
        </p:spPr>
        <p:txBody>
          <a:bodyPr/>
          <a:lstStyle/>
          <a:p>
            <a:r>
              <a:rPr lang="es-AR" dirty="0" smtClean="0"/>
              <a:t>Categorías</a:t>
            </a:r>
            <a:endParaRPr lang="es-AR" dirty="0"/>
          </a:p>
        </p:txBody>
      </p:sp>
      <p:sp>
        <p:nvSpPr>
          <p:cNvPr id="4" name="3 Flecha abajo"/>
          <p:cNvSpPr/>
          <p:nvPr/>
        </p:nvSpPr>
        <p:spPr>
          <a:xfrm>
            <a:off x="2382207" y="275976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Flecha abajo"/>
          <p:cNvSpPr/>
          <p:nvPr/>
        </p:nvSpPr>
        <p:spPr>
          <a:xfrm>
            <a:off x="4355976" y="27553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Flecha abajo"/>
          <p:cNvSpPr/>
          <p:nvPr/>
        </p:nvSpPr>
        <p:spPr>
          <a:xfrm>
            <a:off x="6300192" y="27553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4077072"/>
            <a:ext cx="1872208" cy="99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3200" dirty="0" smtClean="0"/>
              <a:t>Visceral</a:t>
            </a:r>
            <a:endParaRPr lang="es-AR" sz="3200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06404" y="4079270"/>
            <a:ext cx="1872208" cy="99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3200" dirty="0" smtClean="0"/>
              <a:t>Dolor referido</a:t>
            </a:r>
            <a:endParaRPr lang="es-AR" sz="3200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3662188" y="4123032"/>
            <a:ext cx="1872208" cy="99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3200" dirty="0"/>
              <a:t>P</a:t>
            </a:r>
            <a:r>
              <a:rPr lang="es-AR" sz="3200" dirty="0" smtClean="0"/>
              <a:t>arietal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293584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404665"/>
            <a:ext cx="6912768" cy="1224135"/>
          </a:xfrm>
        </p:spPr>
        <p:txBody>
          <a:bodyPr/>
          <a:lstStyle/>
          <a:p>
            <a:r>
              <a:rPr lang="es-AR" dirty="0" smtClean="0">
                <a:solidFill>
                  <a:srgbClr val="002060"/>
                </a:solidFill>
              </a:rPr>
              <a:t>Dolor Parietal</a:t>
            </a:r>
            <a:endParaRPr lang="es-AR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3876" y="3057218"/>
            <a:ext cx="1584176" cy="1080120"/>
          </a:xfrm>
        </p:spPr>
        <p:txBody>
          <a:bodyPr>
            <a:normAutofit/>
          </a:bodyPr>
          <a:lstStyle/>
          <a:p>
            <a:r>
              <a:rPr lang="es-AR" dirty="0" smtClean="0">
                <a:solidFill>
                  <a:schemeClr val="tx1"/>
                </a:solidFill>
              </a:rPr>
              <a:t>Dolor Referido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1403648" y="18448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Flecha abajo"/>
          <p:cNvSpPr/>
          <p:nvPr/>
        </p:nvSpPr>
        <p:spPr>
          <a:xfrm>
            <a:off x="3237756" y="18448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Flecha abajo"/>
          <p:cNvSpPr/>
          <p:nvPr/>
        </p:nvSpPr>
        <p:spPr>
          <a:xfrm>
            <a:off x="5281812" y="18448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Flecha abajo"/>
          <p:cNvSpPr/>
          <p:nvPr/>
        </p:nvSpPr>
        <p:spPr>
          <a:xfrm>
            <a:off x="7306016" y="18448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2687984" y="3181764"/>
            <a:ext cx="1584176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dirty="0" smtClean="0">
                <a:solidFill>
                  <a:schemeClr val="tx1"/>
                </a:solidFill>
              </a:rPr>
              <a:t>Defensa Muscular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0" name="2 Subtítulo"/>
          <p:cNvSpPr txBox="1">
            <a:spLocks/>
          </p:cNvSpPr>
          <p:nvPr/>
        </p:nvSpPr>
        <p:spPr>
          <a:xfrm>
            <a:off x="4779284" y="3190570"/>
            <a:ext cx="1584176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dirty="0" smtClean="0">
                <a:solidFill>
                  <a:schemeClr val="tx1"/>
                </a:solidFill>
              </a:rPr>
              <a:t>Abdomen en tabla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6935246" y="4447517"/>
            <a:ext cx="1449142" cy="637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dirty="0" smtClean="0">
                <a:solidFill>
                  <a:schemeClr val="tx1"/>
                </a:solidFill>
              </a:rPr>
              <a:t>Signo de </a:t>
            </a:r>
            <a:r>
              <a:rPr lang="es-AR" dirty="0" err="1" smtClean="0">
                <a:solidFill>
                  <a:schemeClr val="tx1"/>
                </a:solidFill>
              </a:rPr>
              <a:t>Blumberg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2" name="11 Flecha derecha"/>
          <p:cNvSpPr/>
          <p:nvPr/>
        </p:nvSpPr>
        <p:spPr>
          <a:xfrm>
            <a:off x="5236737" y="4724400"/>
            <a:ext cx="5791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Flecha derecha"/>
          <p:cNvSpPr/>
          <p:nvPr/>
        </p:nvSpPr>
        <p:spPr>
          <a:xfrm>
            <a:off x="5281812" y="5658363"/>
            <a:ext cx="5791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6661228" y="3190570"/>
            <a:ext cx="1773908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dirty="0" smtClean="0">
                <a:solidFill>
                  <a:schemeClr val="tx1"/>
                </a:solidFill>
              </a:rPr>
              <a:t>Reacción peritoneal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5" name="2 Subtítulo"/>
          <p:cNvSpPr txBox="1">
            <a:spLocks/>
          </p:cNvSpPr>
          <p:nvPr/>
        </p:nvSpPr>
        <p:spPr>
          <a:xfrm>
            <a:off x="7019965" y="5400612"/>
            <a:ext cx="1429176" cy="9807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200" dirty="0" smtClean="0">
                <a:solidFill>
                  <a:schemeClr val="tx1"/>
                </a:solidFill>
              </a:rPr>
              <a:t>Signo de </a:t>
            </a:r>
            <a:r>
              <a:rPr lang="es-AR" sz="2200" dirty="0" err="1" smtClean="0">
                <a:solidFill>
                  <a:schemeClr val="tx1"/>
                </a:solidFill>
              </a:rPr>
              <a:t>Genau</a:t>
            </a:r>
            <a:r>
              <a:rPr lang="es-AR" sz="2200" dirty="0" smtClean="0">
                <a:solidFill>
                  <a:schemeClr val="tx1"/>
                </a:solidFill>
              </a:rPr>
              <a:t> </a:t>
            </a:r>
            <a:r>
              <a:rPr lang="es-AR" sz="2200" dirty="0" err="1" smtClean="0">
                <a:solidFill>
                  <a:schemeClr val="tx1"/>
                </a:solidFill>
              </a:rPr>
              <a:t>Mussy</a:t>
            </a:r>
            <a:endParaRPr lang="es-AR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17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/>
      <p:bldP spid="10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8280920" cy="1470025"/>
          </a:xfrm>
        </p:spPr>
        <p:txBody>
          <a:bodyPr/>
          <a:lstStyle/>
          <a:p>
            <a:r>
              <a:rPr lang="es-AR" dirty="0" smtClean="0">
                <a:solidFill>
                  <a:srgbClr val="002060"/>
                </a:solidFill>
              </a:rPr>
              <a:t>Clasificación del Abdomen Agudo</a:t>
            </a:r>
            <a:endParaRPr lang="es-AR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84407" y="3634172"/>
            <a:ext cx="1584176" cy="648072"/>
          </a:xfrm>
        </p:spPr>
        <p:txBody>
          <a:bodyPr>
            <a:normAutofit/>
          </a:bodyPr>
          <a:lstStyle/>
          <a:p>
            <a:r>
              <a:rPr lang="es-AR" sz="2000" dirty="0" smtClean="0">
                <a:solidFill>
                  <a:schemeClr val="tx1"/>
                </a:solidFill>
              </a:rPr>
              <a:t>Infeccioso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1198493" y="218287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Flecha abajo"/>
          <p:cNvSpPr/>
          <p:nvPr/>
        </p:nvSpPr>
        <p:spPr>
          <a:xfrm>
            <a:off x="2955980" y="21771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Flecha abajo"/>
          <p:cNvSpPr/>
          <p:nvPr/>
        </p:nvSpPr>
        <p:spPr>
          <a:xfrm>
            <a:off x="4355976" y="218287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Flecha abajo"/>
          <p:cNvSpPr/>
          <p:nvPr/>
        </p:nvSpPr>
        <p:spPr>
          <a:xfrm>
            <a:off x="5924773" y="22048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Flecha abajo"/>
          <p:cNvSpPr/>
          <p:nvPr/>
        </p:nvSpPr>
        <p:spPr>
          <a:xfrm>
            <a:off x="7508949" y="22048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835968" y="3653408"/>
            <a:ext cx="15841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000" dirty="0" smtClean="0">
                <a:solidFill>
                  <a:schemeClr val="tx1"/>
                </a:solidFill>
              </a:rPr>
              <a:t>Hemorrágico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10" name="2 Subtítulo"/>
          <p:cNvSpPr txBox="1">
            <a:spLocks/>
          </p:cNvSpPr>
          <p:nvPr/>
        </p:nvSpPr>
        <p:spPr>
          <a:xfrm>
            <a:off x="3908759" y="3653408"/>
            <a:ext cx="1379065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000" dirty="0" smtClean="0">
                <a:solidFill>
                  <a:schemeClr val="tx1"/>
                </a:solidFill>
              </a:rPr>
              <a:t>Mecánico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6959177" y="3634172"/>
            <a:ext cx="15841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000" dirty="0" smtClean="0">
                <a:solidFill>
                  <a:schemeClr val="tx1"/>
                </a:solidFill>
              </a:rPr>
              <a:t>Funcional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12" name="2 Subtítulo"/>
          <p:cNvSpPr txBox="1">
            <a:spLocks/>
          </p:cNvSpPr>
          <p:nvPr/>
        </p:nvSpPr>
        <p:spPr>
          <a:xfrm>
            <a:off x="5375001" y="3653408"/>
            <a:ext cx="15841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000" dirty="0" smtClean="0">
                <a:solidFill>
                  <a:schemeClr val="tx1"/>
                </a:solidFill>
              </a:rPr>
              <a:t>Traumático</a:t>
            </a:r>
            <a:endParaRPr lang="es-A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96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39752" y="265090"/>
            <a:ext cx="8229600" cy="1143000"/>
          </a:xfrm>
        </p:spPr>
        <p:txBody>
          <a:bodyPr/>
          <a:lstStyle/>
          <a:p>
            <a:r>
              <a:rPr lang="es-AR" dirty="0" smtClean="0">
                <a:solidFill>
                  <a:srgbClr val="002060"/>
                </a:solidFill>
              </a:rPr>
              <a:t>AAG Hemorrágico</a:t>
            </a:r>
            <a:endParaRPr lang="es-AR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132856"/>
            <a:ext cx="8269908" cy="4400706"/>
          </a:xfrm>
        </p:spPr>
        <p:txBody>
          <a:bodyPr/>
          <a:lstStyle/>
          <a:p>
            <a:endParaRPr lang="es-AR" dirty="0" smtClean="0"/>
          </a:p>
          <a:p>
            <a:r>
              <a:rPr lang="es-AR" dirty="0" smtClean="0"/>
              <a:t>Embarazo ectópico complicado</a:t>
            </a:r>
          </a:p>
          <a:p>
            <a:r>
              <a:rPr lang="es-AR" dirty="0" smtClean="0"/>
              <a:t>Endometriosis</a:t>
            </a:r>
          </a:p>
          <a:p>
            <a:r>
              <a:rPr lang="es-AR" dirty="0" smtClean="0"/>
              <a:t>Rotura de folículo</a:t>
            </a:r>
          </a:p>
          <a:p>
            <a:r>
              <a:rPr lang="es-AR" dirty="0" smtClean="0"/>
              <a:t>Menstruaciones retrógradas</a:t>
            </a:r>
          </a:p>
          <a:p>
            <a:r>
              <a:rPr lang="es-AR" dirty="0" smtClean="0"/>
              <a:t>Hemorragias por perforación uterina</a:t>
            </a:r>
          </a:p>
          <a:p>
            <a:r>
              <a:rPr lang="es-AR" dirty="0" smtClean="0"/>
              <a:t>Hemorragias pos quirúrgicas</a:t>
            </a:r>
            <a:endParaRPr lang="es-AR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830564" y="1700808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/>
              <a:t>Causas</a:t>
            </a:r>
            <a:endParaRPr lang="es-AR" b="1" dirty="0"/>
          </a:p>
        </p:txBody>
      </p:sp>
      <p:sp>
        <p:nvSpPr>
          <p:cNvPr id="5" name="4 Flecha abajo"/>
          <p:cNvSpPr/>
          <p:nvPr/>
        </p:nvSpPr>
        <p:spPr>
          <a:xfrm>
            <a:off x="4308328" y="1234804"/>
            <a:ext cx="484632" cy="3465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060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dirty="0" smtClean="0">
                <a:solidFill>
                  <a:srgbClr val="002060"/>
                </a:solidFill>
              </a:rPr>
              <a:t>AAG Infeccioso</a:t>
            </a:r>
            <a:endParaRPr lang="es-AR" dirty="0">
              <a:solidFill>
                <a:srgbClr val="002060"/>
              </a:solidFill>
            </a:endParaRPr>
          </a:p>
        </p:txBody>
      </p:sp>
      <p:sp>
        <p:nvSpPr>
          <p:cNvPr id="5" name="4 Flecha abajo"/>
          <p:cNvSpPr/>
          <p:nvPr/>
        </p:nvSpPr>
        <p:spPr>
          <a:xfrm>
            <a:off x="4308328" y="1234804"/>
            <a:ext cx="484632" cy="3465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3830564" y="1700808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/>
              <a:t>Causas</a:t>
            </a:r>
            <a:endParaRPr lang="es-AR" b="1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1319586" y="2636912"/>
            <a:ext cx="6462116" cy="3456384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es-AR" dirty="0" smtClean="0">
                <a:solidFill>
                  <a:schemeClr val="tx1"/>
                </a:solidFill>
              </a:rPr>
              <a:t>Enfermedad inflamatoria pélvica</a:t>
            </a:r>
          </a:p>
          <a:p>
            <a:pPr marL="457200" indent="-457200" algn="l">
              <a:buFontTx/>
              <a:buChar char="-"/>
            </a:pPr>
            <a:r>
              <a:rPr lang="es-AR" dirty="0" smtClean="0">
                <a:solidFill>
                  <a:schemeClr val="tx1"/>
                </a:solidFill>
              </a:rPr>
              <a:t>Salpingitis</a:t>
            </a:r>
          </a:p>
          <a:p>
            <a:pPr marL="457200" indent="-457200" algn="l">
              <a:buFontTx/>
              <a:buChar char="-"/>
            </a:pPr>
            <a:r>
              <a:rPr lang="es-AR" dirty="0" smtClean="0">
                <a:solidFill>
                  <a:schemeClr val="tx1"/>
                </a:solidFill>
              </a:rPr>
              <a:t>Abortos provocados</a:t>
            </a:r>
          </a:p>
          <a:p>
            <a:pPr marL="457200" indent="-457200" algn="l">
              <a:buFontTx/>
              <a:buChar char="-"/>
            </a:pPr>
            <a:r>
              <a:rPr lang="es-AR" dirty="0" smtClean="0">
                <a:solidFill>
                  <a:schemeClr val="tx1"/>
                </a:solidFill>
              </a:rPr>
              <a:t>Cirugía pelviana</a:t>
            </a:r>
          </a:p>
          <a:p>
            <a:pPr marL="457200" indent="-457200" algn="l">
              <a:buFontTx/>
              <a:buChar char="-"/>
            </a:pPr>
            <a:r>
              <a:rPr lang="es-AR" dirty="0" smtClean="0">
                <a:solidFill>
                  <a:schemeClr val="tx1"/>
                </a:solidFill>
              </a:rPr>
              <a:t>Maniobras instrumentales</a:t>
            </a:r>
          </a:p>
          <a:p>
            <a:pPr marL="457200" indent="-457200" algn="l">
              <a:buFontTx/>
              <a:buChar char="-"/>
            </a:pPr>
            <a:r>
              <a:rPr lang="es-AR" dirty="0" smtClean="0">
                <a:solidFill>
                  <a:schemeClr val="tx1"/>
                </a:solidFill>
              </a:rPr>
              <a:t>DIU</a:t>
            </a:r>
          </a:p>
          <a:p>
            <a:pPr marL="457200" indent="-457200">
              <a:buFontTx/>
              <a:buChar char="-"/>
            </a:pPr>
            <a:endParaRPr lang="es-A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78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127</TotalTime>
  <Words>320</Words>
  <Application>Microsoft Office PowerPoint</Application>
  <PresentationFormat>Presentación en pantalla (4:3)</PresentationFormat>
  <Paragraphs>121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Adyacencia</vt:lpstr>
      <vt:lpstr>Abdomen patológico ginecológico</vt:lpstr>
      <vt:lpstr>Presentación de PowerPoint</vt:lpstr>
      <vt:lpstr>Abdomen Agudo</vt:lpstr>
      <vt:lpstr>Clínica del abdomen agudo</vt:lpstr>
      <vt:lpstr>Dolor abdominal</vt:lpstr>
      <vt:lpstr>Dolor Parietal</vt:lpstr>
      <vt:lpstr>Clasificación del Abdomen Agudo</vt:lpstr>
      <vt:lpstr>AAG Hemorrágico</vt:lpstr>
      <vt:lpstr>Presentación de PowerPoint</vt:lpstr>
      <vt:lpstr>AAG Mecánico</vt:lpstr>
      <vt:lpstr>AAG Traumático</vt:lpstr>
      <vt:lpstr>AAG Funcional</vt:lpstr>
      <vt:lpstr>ES TAN PERJUDICIAL NO OPERAR UN ABDOMEN AGUDO QUIRÚRGICO COMO OPERAR UN ABDOMEN AGUDO FUNCIONAL</vt:lpstr>
      <vt:lpstr>Diagnóstico</vt:lpstr>
      <vt:lpstr>Métodos Complementarios</vt:lpstr>
      <vt:lpstr>PROTOTIPO DEL ABDOMEN AGUDO QUIRÚRGICO</vt:lpstr>
      <vt:lpstr>PROTOTIPO DEL ABDOMEN AGUDO MÉDICO</vt:lpstr>
      <vt:lpstr>En resumen, los principales objetivos diagnósticos en el AA son:</vt:lpstr>
      <vt:lpstr>DIAGNÓSTICO DIFERENCIAL  se establece con:</vt:lpstr>
      <vt:lpstr> Dijo Orgaz:  «El AA es una caja de sorpresas y una intervención quirúrgica debe ser realizada por una persona bien entrenada y de experiencia, capaz de resolver y solucionar todos los problemas que puedan surgir durante el acto operatorio» 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Abdomen patológico ginecológico</dc:title>
  <dc:creator>Luffi</dc:creator>
  <cp:lastModifiedBy>Luffi</cp:lastModifiedBy>
  <cp:revision>26</cp:revision>
  <dcterms:created xsi:type="dcterms:W3CDTF">2019-08-03T21:13:03Z</dcterms:created>
  <dcterms:modified xsi:type="dcterms:W3CDTF">2019-08-04T20:25:24Z</dcterms:modified>
</cp:coreProperties>
</file>