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79" r:id="rId3"/>
    <p:sldId id="281" r:id="rId4"/>
    <p:sldId id="282" r:id="rId5"/>
    <p:sldId id="283" r:id="rId6"/>
    <p:sldId id="284" r:id="rId7"/>
    <p:sldId id="285" r:id="rId8"/>
    <p:sldId id="286" r:id="rId9"/>
    <p:sldId id="288" r:id="rId10"/>
    <p:sldId id="289" r:id="rId11"/>
    <p:sldId id="290" r:id="rId12"/>
    <p:sldId id="291" r:id="rId13"/>
    <p:sldId id="280" r:id="rId14"/>
    <p:sldId id="277" r:id="rId1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3"/>
    <p:restoredTop sz="95000"/>
  </p:normalViewPr>
  <p:slideViewPr>
    <p:cSldViewPr snapToGrid="0" snapToObjects="1">
      <p:cViewPr>
        <p:scale>
          <a:sx n="81" d="100"/>
          <a:sy n="81" d="100"/>
        </p:scale>
        <p:origin x="-27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4D9F4-30EF-C941-850C-EF2EAA605B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834D4E7-7154-7449-A359-BA3F9C3A1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B26D5EE-5DEB-2444-9303-C990827D4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209-82FB-C44F-8596-010619D7170E}" type="datetimeFigureOut">
              <a:rPr lang="es-AR" smtClean="0"/>
              <a:t>31/1/20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30B7057-5C57-CC47-96EB-F71F63BAE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C5906EE-CBEE-7A48-88AE-A21BD79D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556E-3837-3149-BF21-A2C35A06F9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36254489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86425D5-3D2A-FE4B-8942-7A4281117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16B784F9-C985-DB45-A0D0-648CD78E8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8FFF89D-79E8-1A47-AFF4-F40C5AC87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209-82FB-C44F-8596-010619D7170E}" type="datetimeFigureOut">
              <a:rPr lang="es-AR" smtClean="0"/>
              <a:t>31/1/20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4026868-DC8E-A74E-A82E-B72C790C0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D73EFC6-8F8A-C747-8A06-5A03D8CE3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556E-3837-3149-BF21-A2C35A06F9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0731432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F1D4BAC3-D010-3A42-A920-32EBC10B61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647D4EC7-CE70-194C-95B9-F312052399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465B12F-2FB0-CE49-AF50-A98393C87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209-82FB-C44F-8596-010619D7170E}" type="datetimeFigureOut">
              <a:rPr lang="es-AR" smtClean="0"/>
              <a:t>31/1/20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73A3AB5-F018-0145-950E-ECE07C223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62D7B11-EF9D-5848-9B44-53F2504C9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556E-3837-3149-BF21-A2C35A06F9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42700764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75FD7ED-0C48-2B4F-A7AA-D8111A222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F103CD4-7638-4540-91A8-E347A0B3A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7AF0B31-00D9-8847-A3F8-5837A83C9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209-82FB-C44F-8596-010619D7170E}" type="datetimeFigureOut">
              <a:rPr lang="es-AR" smtClean="0"/>
              <a:t>31/1/20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A5099C0-E5F8-F847-881E-ACF28AE39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626DC6C-D755-9646-A45A-696B5EAE9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556E-3837-3149-BF21-A2C35A06F9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62422683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69C8792-FEFF-974D-9943-5AF9C878D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88716D2-5B25-C544-A6CD-9934C3B38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230598D-2F23-714C-BEFD-890B1B167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209-82FB-C44F-8596-010619D7170E}" type="datetimeFigureOut">
              <a:rPr lang="es-AR" smtClean="0"/>
              <a:t>31/1/20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B306B8A-F068-E145-A6BE-810307490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EAA3FD5-4B67-CF43-8E8B-6B26B6F25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556E-3837-3149-BF21-A2C35A06F9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31974615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49363D3-1DB4-544E-9476-CEFABFDB6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F2334E5-8CC0-564C-9DB9-4F164ACA5E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3993157A-0D66-C748-802C-4FE7FF9F3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61FB13E5-1023-6542-B3C2-F5F4419F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209-82FB-C44F-8596-010619D7170E}" type="datetimeFigureOut">
              <a:rPr lang="es-AR" smtClean="0"/>
              <a:t>31/1/20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8F302CD-07EB-484F-B51A-4157AF703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D2B69E1-0B8D-1442-BEB9-5DEE6AB8F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556E-3837-3149-BF21-A2C35A06F9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16988492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A4015F-289B-4042-8307-5C173CE28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73A7D06-AF07-1A44-B36A-2FAA617DD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BE22B5A-6BDD-0640-BE91-F94E6F8C5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0958F64C-39DA-5D4E-AE32-DA9AFD0471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AR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6D7F9ACD-56FC-4443-B3B3-35C7B757F7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F1126270-486F-D64B-880F-61981414C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209-82FB-C44F-8596-010619D7170E}" type="datetimeFigureOut">
              <a:rPr lang="es-AR" smtClean="0"/>
              <a:t>31/1/20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BAC3F19-626F-AF4C-9C3E-F4763AD62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0CD8C984-26EB-2B4D-80AC-9303A91AB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556E-3837-3149-BF21-A2C35A06F9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74170161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604DD86-6AE5-D04C-8D63-11A11D1AB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ACA4119B-46A3-D44A-BFE7-AD8173CCB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209-82FB-C44F-8596-010619D7170E}" type="datetimeFigureOut">
              <a:rPr lang="es-AR" smtClean="0"/>
              <a:t>31/1/20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544C361A-DEBA-684E-BB08-3451E2229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87788C00-AE10-1943-A7C7-5B12C0BFA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556E-3837-3149-BF21-A2C35A06F9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0479711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5A03DA7-F384-C244-83EB-CA49B729F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209-82FB-C44F-8596-010619D7170E}" type="datetimeFigureOut">
              <a:rPr lang="es-AR" smtClean="0"/>
              <a:t>31/1/20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F916201-E125-3345-9365-6D75ADD06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95F0ECA8-0810-064E-B695-771BD89E3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556E-3837-3149-BF21-A2C35A06F9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5254807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4606CA-02A0-F547-B0FE-38C4073BC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AE7AF4D-6DF2-8A4D-A159-8C6BFE06A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EFDB68E-C6E2-1F42-9958-42C544677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9EB8DB7-45F8-E043-978D-C834B0A9E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209-82FB-C44F-8596-010619D7170E}" type="datetimeFigureOut">
              <a:rPr lang="es-AR" smtClean="0"/>
              <a:t>31/1/20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A9045DC-D349-3B43-B854-806B08C2B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FB7F5CA-2BB3-E847-852E-C6E53DB64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556E-3837-3149-BF21-A2C35A06F9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75436298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8FE184C-90D0-EA48-BB44-C0A8D5D5F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979535A6-EB0D-9144-8F81-E480B0FF87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1D022B49-8344-BF4B-83CA-E437559BC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C0136469-3DE2-E840-89C1-69F1063C7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209-82FB-C44F-8596-010619D7170E}" type="datetimeFigureOut">
              <a:rPr lang="es-AR" smtClean="0"/>
              <a:t>31/1/20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3E5EFFC-E574-C144-8DCA-6C2C8C9BA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BFE6E9A-2BAA-A646-A12C-7CD9622E4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556E-3837-3149-BF21-A2C35A06F9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5472371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06A0E0BE-87E8-9248-AD61-826B34802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9ED1036-DF48-0F42-89BE-AF71AC345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B1EDF46-BD46-3041-A2E2-8B9372FD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8A209-82FB-C44F-8596-010619D7170E}" type="datetimeFigureOut">
              <a:rPr lang="es-AR" smtClean="0"/>
              <a:t>31/1/20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6F0B627-E727-1341-B2B1-F89651CB5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B17AA9F-B509-844C-8870-C0CF91763F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C556E-3837-3149-BF21-A2C35A06F9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9939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Resultado de imagen para hospital nacional de clinicas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152399"/>
            <a:ext cx="12123067" cy="5195283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ALTERACIONES DEL CICLO MENSTRUAL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/>
              <a:t>Iº Cátedra de Clínica Ginecología </a:t>
            </a:r>
          </a:p>
          <a:p>
            <a:r>
              <a:rPr lang="es-AR" dirty="0"/>
              <a:t>Hospital Nacional de Clínicas</a:t>
            </a:r>
          </a:p>
          <a:p>
            <a:r>
              <a:rPr lang="es-AR" dirty="0"/>
              <a:t>F.C.M – U.N.C.</a:t>
            </a:r>
          </a:p>
        </p:txBody>
      </p:sp>
      <p:pic>
        <p:nvPicPr>
          <p:cNvPr id="29700" name="Picture 4" descr="Resultado de imagen para hospital nacional de clinicas logo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91251" y="1"/>
            <a:ext cx="5715040" cy="1037281"/>
          </a:xfrm>
          <a:prstGeom prst="rect">
            <a:avLst/>
          </a:prstGeom>
          <a:noFill/>
        </p:spPr>
      </p:pic>
      <p:pic>
        <p:nvPicPr>
          <p:cNvPr id="29702" name="Picture 6" descr="Resultado de imagen para fcm unc logo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5347683"/>
            <a:ext cx="6381752" cy="15103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9170099"/>
      </p:ext>
    </p:extLst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1354" y="365125"/>
            <a:ext cx="11072446" cy="1325563"/>
          </a:xfrm>
        </p:spPr>
        <p:txBody>
          <a:bodyPr>
            <a:normAutofit/>
          </a:bodyPr>
          <a:lstStyle/>
          <a:p>
            <a:r>
              <a:rPr lang="es-AR" sz="4000" dirty="0" smtClean="0"/>
              <a:t>ALTERACIONES MENSTRUALES EN MENOS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0646" y="1488831"/>
            <a:ext cx="10873154" cy="4688132"/>
          </a:xfrm>
        </p:spPr>
        <p:txBody>
          <a:bodyPr/>
          <a:lstStyle/>
          <a:p>
            <a:pPr marL="0" indent="0">
              <a:buNone/>
            </a:pPr>
            <a:r>
              <a:rPr lang="es-AR" dirty="0" smtClean="0"/>
              <a:t>También en este caso podemos organizarlas con relación a su causa</a:t>
            </a:r>
          </a:p>
          <a:p>
            <a:r>
              <a:rPr lang="es-AR" dirty="0" smtClean="0"/>
              <a:t>De causa orgánica: (congénitas o adquiridas) , en el caso de causas congénitas se trata de amenorreas primarias, (agenesia de genitales, himen </a:t>
            </a:r>
            <a:r>
              <a:rPr lang="es-AR" dirty="0" err="1" smtClean="0"/>
              <a:t>imperforado</a:t>
            </a:r>
            <a:r>
              <a:rPr lang="es-AR" dirty="0" smtClean="0"/>
              <a:t>, entre otros) </a:t>
            </a:r>
            <a:r>
              <a:rPr lang="en-US" dirty="0" smtClean="0"/>
              <a:t>, y </a:t>
            </a:r>
            <a:r>
              <a:rPr lang="en-US" dirty="0" err="1" smtClean="0"/>
              <a:t>adquiridas</a:t>
            </a:r>
            <a:r>
              <a:rPr lang="en-US" dirty="0" smtClean="0"/>
              <a:t>,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normalmente</a:t>
            </a:r>
            <a:r>
              <a:rPr lang="en-US" dirty="0" smtClean="0"/>
              <a:t> </a:t>
            </a:r>
            <a:r>
              <a:rPr lang="en-US" dirty="0" err="1" smtClean="0"/>
              <a:t>serían</a:t>
            </a:r>
            <a:r>
              <a:rPr lang="en-US" dirty="0" smtClean="0"/>
              <a:t> </a:t>
            </a:r>
            <a:r>
              <a:rPr lang="en-US" dirty="0" err="1" smtClean="0"/>
              <a:t>secundarias</a:t>
            </a:r>
            <a:r>
              <a:rPr lang="en-US" dirty="0" smtClean="0"/>
              <a:t>,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, </a:t>
            </a:r>
            <a:r>
              <a:rPr lang="en-US" dirty="0" err="1" smtClean="0"/>
              <a:t>precedidas</a:t>
            </a:r>
            <a:r>
              <a:rPr lang="en-US" dirty="0" smtClean="0"/>
              <a:t> de un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el </a:t>
            </a:r>
            <a:r>
              <a:rPr lang="en-US" dirty="0" err="1" smtClean="0"/>
              <a:t>cual</a:t>
            </a:r>
            <a:r>
              <a:rPr lang="en-US" dirty="0" smtClean="0"/>
              <a:t> la </a:t>
            </a:r>
            <a:r>
              <a:rPr lang="en-US" dirty="0" err="1" smtClean="0"/>
              <a:t>paciente</a:t>
            </a:r>
            <a:r>
              <a:rPr lang="en-US" dirty="0" smtClean="0"/>
              <a:t> </a:t>
            </a:r>
            <a:r>
              <a:rPr lang="en-US" dirty="0" err="1" smtClean="0"/>
              <a:t>menstruó</a:t>
            </a:r>
            <a:r>
              <a:rPr lang="en-US" dirty="0" smtClean="0"/>
              <a:t> </a:t>
            </a:r>
            <a:r>
              <a:rPr lang="en-US" dirty="0" err="1" smtClean="0"/>
              <a:t>normalmente</a:t>
            </a:r>
            <a:r>
              <a:rPr lang="en-US" dirty="0" smtClean="0"/>
              <a:t>. </a:t>
            </a:r>
          </a:p>
          <a:p>
            <a:r>
              <a:rPr lang="es-AR" dirty="0" smtClean="0"/>
              <a:t>De causa funcional: a este grupo pertenecen las alteraciones del eje hipotálamo-</a:t>
            </a:r>
            <a:r>
              <a:rPr lang="es-AR" dirty="0" err="1" smtClean="0"/>
              <a:t>hipófiso</a:t>
            </a:r>
            <a:r>
              <a:rPr lang="es-AR" dirty="0" smtClean="0"/>
              <a:t>-gonadal como </a:t>
            </a:r>
            <a:r>
              <a:rPr lang="es-AR" dirty="0" err="1" smtClean="0"/>
              <a:t>asi</a:t>
            </a:r>
            <a:r>
              <a:rPr lang="es-AR" dirty="0" smtClean="0"/>
              <a:t> también alteraciones endócrinas de otro origen que interfieren en el proceso normal de un ciclo ginecológico. </a:t>
            </a:r>
          </a:p>
        </p:txBody>
      </p:sp>
      <p:sp>
        <p:nvSpPr>
          <p:cNvPr id="4" name="Rectángulo redondeado 6">
            <a:extLst>
              <a:ext uri="{FF2B5EF4-FFF2-40B4-BE49-F238E27FC236}">
                <a16:creationId xmlns:a16="http://schemas.microsoft.com/office/drawing/2014/main" xmlns="" id="{11958155-CE41-0746-BB6F-EA3D9928D16E}"/>
              </a:ext>
            </a:extLst>
          </p:cNvPr>
          <p:cNvSpPr/>
          <p:nvPr/>
        </p:nvSpPr>
        <p:spPr>
          <a:xfrm>
            <a:off x="180109" y="240652"/>
            <a:ext cx="11630890" cy="1013717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s-AR" sz="2800" dirty="0" smtClean="0"/>
              <a:t>ALTERACIONES MENSTRUALES EN MENOS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7249031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1323" y="365125"/>
            <a:ext cx="10972800" cy="1088537"/>
          </a:xfrm>
        </p:spPr>
        <p:txBody>
          <a:bodyPr>
            <a:normAutofit/>
          </a:bodyPr>
          <a:lstStyle/>
          <a:p>
            <a:r>
              <a:rPr lang="es-AR" sz="3600" dirty="0" smtClean="0"/>
              <a:t>HEMORRAGIAS UTERINAS ANOVULATORIAS</a:t>
            </a:r>
            <a:endParaRPr lang="en-U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1323" y="1547446"/>
            <a:ext cx="10732477" cy="4629517"/>
          </a:xfrm>
        </p:spPr>
        <p:txBody>
          <a:bodyPr/>
          <a:lstStyle/>
          <a:p>
            <a:pPr marL="0" indent="0">
              <a:buNone/>
            </a:pPr>
            <a:r>
              <a:rPr lang="es-AR" dirty="0" smtClean="0"/>
              <a:t>Un criterio facilitador para el estudio de las alteraciones menstruales citadas es relacionarlas con que nivel del eje Hipotálamo-</a:t>
            </a:r>
            <a:r>
              <a:rPr lang="es-AR" dirty="0" err="1" smtClean="0"/>
              <a:t>Hipófiso</a:t>
            </a:r>
            <a:r>
              <a:rPr lang="es-AR" dirty="0" smtClean="0"/>
              <a:t>-Gonadal se relacionan, de este modo tenemos: </a:t>
            </a:r>
          </a:p>
          <a:p>
            <a:pPr marL="0" indent="0">
              <a:buNone/>
            </a:pPr>
            <a:r>
              <a:rPr lang="es-AR" dirty="0" smtClean="0"/>
              <a:t>De origen hipotalámico: amenorreas de causa psicógena, anorexia nerviosa, amenorreas por actividad física excesiva (atletas de alto rendimiento) con disminución en la producción de </a:t>
            </a:r>
            <a:r>
              <a:rPr lang="es-AR" dirty="0" err="1" smtClean="0"/>
              <a:t>GnRH</a:t>
            </a:r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De origen </a:t>
            </a:r>
            <a:r>
              <a:rPr lang="es-AR" dirty="0" err="1" smtClean="0"/>
              <a:t>hipofisiario</a:t>
            </a:r>
            <a:r>
              <a:rPr lang="es-AR" dirty="0" smtClean="0"/>
              <a:t>: son muchas las situaciones en las cuales es la hipófisis la implicada en un mal funcionamiento del eje, (tumores </a:t>
            </a:r>
            <a:r>
              <a:rPr lang="es-AR" dirty="0" err="1" smtClean="0"/>
              <a:t>hipofisiarios</a:t>
            </a:r>
            <a:r>
              <a:rPr lang="es-AR" dirty="0" smtClean="0"/>
              <a:t>, síndrome de </a:t>
            </a:r>
            <a:r>
              <a:rPr lang="es-AR" dirty="0" err="1" smtClean="0"/>
              <a:t>Sheehan</a:t>
            </a:r>
            <a:r>
              <a:rPr lang="es-AR" dirty="0"/>
              <a:t> </a:t>
            </a:r>
            <a:r>
              <a:rPr lang="es-AR" dirty="0" smtClean="0"/>
              <a:t>entre otros,) generando un descenso marcado en las gonadotrofinas FSH y LH.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ángulo redondeado 6">
            <a:extLst>
              <a:ext uri="{FF2B5EF4-FFF2-40B4-BE49-F238E27FC236}">
                <a16:creationId xmlns:a16="http://schemas.microsoft.com/office/drawing/2014/main" xmlns="" id="{11958155-CE41-0746-BB6F-EA3D9928D16E}"/>
              </a:ext>
            </a:extLst>
          </p:cNvPr>
          <p:cNvSpPr/>
          <p:nvPr/>
        </p:nvSpPr>
        <p:spPr>
          <a:xfrm>
            <a:off x="180108" y="365125"/>
            <a:ext cx="11630890" cy="1013717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s-AR" sz="2800" dirty="0" smtClean="0"/>
              <a:t>HEMORRAGIAS UTERINAS ANOVULATORIAS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3833099119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562708"/>
            <a:ext cx="10515600" cy="5614255"/>
          </a:xfrm>
        </p:spPr>
        <p:txBody>
          <a:bodyPr/>
          <a:lstStyle/>
          <a:p>
            <a:pPr marL="0" indent="0">
              <a:buNone/>
            </a:pPr>
            <a:r>
              <a:rPr lang="es-AR" dirty="0" smtClean="0"/>
              <a:t>De origen gonadal: es el caso de la falla ovárica, a la cual se la considera precoz en el caso de que ocurra antes de los 38 años de edad, o bien fisiológica, como es el caso de la post-menopausia. En estos casos, las gonadotrofinas permanecen elevadas, en tanto que el estradiol, (producto ovárico) se encuentra en niveles bajos precisamente porque se trata de una falla de este órgano.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01355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Resultado de imagen para hospital nacional de clinicas logo">
            <a:extLst>
              <a:ext uri="{FF2B5EF4-FFF2-40B4-BE49-F238E27FC236}">
                <a16:creationId xmlns:a16="http://schemas.microsoft.com/office/drawing/2014/main" xmlns="" id="{381E2C3D-9CE5-8243-B4D3-A1BD8E3BE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512771" y="64583"/>
            <a:ext cx="2544840" cy="461889"/>
          </a:xfrm>
          <a:prstGeom prst="rect">
            <a:avLst/>
          </a:prstGeom>
          <a:noFill/>
        </p:spPr>
      </p:pic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xmlns="" id="{41ABBA44-EA7F-AA49-9102-7ABE17AAAA07}"/>
              </a:ext>
            </a:extLst>
          </p:cNvPr>
          <p:cNvSpPr/>
          <p:nvPr/>
        </p:nvSpPr>
        <p:spPr>
          <a:xfrm>
            <a:off x="-277091" y="884237"/>
            <a:ext cx="11630890" cy="583623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s-AR" dirty="0"/>
              <a:t>Sub Titulo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xmlns="" id="{6F4A2332-B097-0D4E-841B-16A1468DC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707"/>
            <a:ext cx="10515600" cy="715530"/>
          </a:xfrm>
        </p:spPr>
        <p:txBody>
          <a:bodyPr/>
          <a:lstStyle/>
          <a:p>
            <a:r>
              <a:rPr lang="es-AR" dirty="0"/>
              <a:t>Titulo</a:t>
            </a:r>
          </a:p>
        </p:txBody>
      </p:sp>
      <p:graphicFrame>
        <p:nvGraphicFramePr>
          <p:cNvPr id="10" name="9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73825"/>
              </p:ext>
            </p:extLst>
          </p:nvPr>
        </p:nvGraphicFramePr>
        <p:xfrm>
          <a:off x="1219202" y="1981200"/>
          <a:ext cx="8042029" cy="3927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490"/>
                <a:gridCol w="2004646"/>
                <a:gridCol w="1289539"/>
                <a:gridCol w="1242646"/>
                <a:gridCol w="1878428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>
                          <a:solidFill>
                            <a:schemeClr val="tx1"/>
                          </a:solidFill>
                        </a:rPr>
                        <a:t>Intervalo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>
                          <a:solidFill>
                            <a:schemeClr val="tx1"/>
                          </a:solidFill>
                        </a:rPr>
                        <a:t>Duración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>
                          <a:solidFill>
                            <a:schemeClr val="tx1"/>
                          </a:solidFill>
                        </a:rPr>
                        <a:t>Cantidad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Alteraciones</a:t>
                      </a:r>
                      <a:r>
                        <a:rPr lang="es-AR" baseline="0" dirty="0" smtClean="0"/>
                        <a:t> del ritmo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-</a:t>
                      </a:r>
                      <a:r>
                        <a:rPr lang="es-AR" dirty="0" err="1" smtClean="0"/>
                        <a:t>Polimenorrea</a:t>
                      </a:r>
                      <a:endParaRPr lang="es-A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&lt; 21 días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2 – 7 días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50 – 120 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mtClean="0"/>
                        <a:t>-Oligomenorrea</a:t>
                      </a:r>
                      <a:endParaRPr lang="es-A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35-90</a:t>
                      </a:r>
                      <a:r>
                        <a:rPr lang="es-AR" baseline="0" dirty="0" smtClean="0"/>
                        <a:t> días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2 – 7 </a:t>
                      </a:r>
                      <a:r>
                        <a:rPr lang="es-AR" dirty="0" err="1" smtClean="0"/>
                        <a:t>dias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50 -120</a:t>
                      </a:r>
                      <a:r>
                        <a:rPr lang="es-AR" baseline="0" dirty="0" smtClean="0"/>
                        <a:t> ml</a:t>
                      </a:r>
                      <a:r>
                        <a:rPr lang="es-AR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mtClean="0"/>
                        <a:t>-Amenorrea</a:t>
                      </a:r>
                      <a:r>
                        <a:rPr lang="es-AR" baseline="0" smtClean="0"/>
                        <a:t> secundaria</a:t>
                      </a:r>
                      <a:endParaRPr lang="en-US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&gt; 90 días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Alteraciones de la cantidad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Hipermenorrea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25 – 35 </a:t>
                      </a:r>
                      <a:r>
                        <a:rPr lang="es-AR" dirty="0" err="1" smtClean="0"/>
                        <a:t>dias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&gt; 7 </a:t>
                      </a:r>
                      <a:r>
                        <a:rPr lang="es-AR" dirty="0" err="1" smtClean="0"/>
                        <a:t>dias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&gt; 120 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66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Hipomenorrea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25 – 35 </a:t>
                      </a:r>
                      <a:r>
                        <a:rPr lang="es-AR" dirty="0" err="1" smtClean="0"/>
                        <a:t>dias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&lt;</a:t>
                      </a:r>
                      <a:r>
                        <a:rPr lang="es-AR" baseline="0" dirty="0" smtClean="0"/>
                        <a:t> 2 </a:t>
                      </a:r>
                      <a:r>
                        <a:rPr lang="es-AR" baseline="0" dirty="0" err="1" smtClean="0"/>
                        <a:t>dias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&lt; 50 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12 Conector recto"/>
          <p:cNvCxnSpPr/>
          <p:nvPr/>
        </p:nvCxnSpPr>
        <p:spPr>
          <a:xfrm flipV="1">
            <a:off x="1219202" y="4255477"/>
            <a:ext cx="8042029" cy="23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2356338" y="2754923"/>
            <a:ext cx="5158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2356338" y="2754923"/>
            <a:ext cx="410308" cy="339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2356338" y="2754923"/>
            <a:ext cx="410308" cy="9378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2356338" y="4595446"/>
            <a:ext cx="5158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2356338" y="4595446"/>
            <a:ext cx="410308" cy="7151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flipV="1">
            <a:off x="1219202" y="1981200"/>
            <a:ext cx="0" cy="3927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9261231" y="1981200"/>
            <a:ext cx="0" cy="3927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1219202" y="5908431"/>
            <a:ext cx="80420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5431843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Resultado de imagen para hospital nacional de clinicas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197342"/>
            <a:ext cx="12123065" cy="5150341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AR" dirty="0"/>
              <a:t>Muchas Gracias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/>
              <a:t>Iº Cátedra de Clínica Ginecología </a:t>
            </a:r>
          </a:p>
          <a:p>
            <a:r>
              <a:rPr lang="es-AR" dirty="0"/>
              <a:t>Hospital Nacional de Clínicas</a:t>
            </a:r>
          </a:p>
          <a:p>
            <a:r>
              <a:rPr lang="es-AR" dirty="0"/>
              <a:t>F.C.M – U.N.C.</a:t>
            </a:r>
          </a:p>
        </p:txBody>
      </p:sp>
      <p:pic>
        <p:nvPicPr>
          <p:cNvPr id="29700" name="Picture 4" descr="Resultado de imagen para hospital nacional de clinicas logo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91251" y="1"/>
            <a:ext cx="5715040" cy="1037281"/>
          </a:xfrm>
          <a:prstGeom prst="rect">
            <a:avLst/>
          </a:prstGeom>
          <a:noFill/>
        </p:spPr>
      </p:pic>
      <p:pic>
        <p:nvPicPr>
          <p:cNvPr id="29702" name="Picture 6" descr="Resultado de imagen para fcm unc logo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5347683"/>
            <a:ext cx="6381752" cy="15103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90028241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1AEB9CF-1789-704D-95C2-FF9A7C46E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707"/>
            <a:ext cx="10515600" cy="715530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F7BF3F3-2EEF-4441-AFAC-A8467B0F5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13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AR" dirty="0" smtClean="0"/>
              <a:t>Es la hemorragia cíclica que se produce en la mujer, en su madurez sexual, debida a la descamación de la capa funcional del endometrio, la que se produce como resultado de la disminución del estímulo hormonal </a:t>
            </a:r>
            <a:r>
              <a:rPr lang="es-AR" dirty="0" err="1" smtClean="0"/>
              <a:t>estrogénico</a:t>
            </a:r>
            <a:r>
              <a:rPr lang="es-AR" dirty="0" smtClean="0"/>
              <a:t>, al cabo de un ciclo fértil ginecológico. </a:t>
            </a:r>
          </a:p>
          <a:p>
            <a:pPr marL="0" indent="0">
              <a:buNone/>
            </a:pPr>
            <a:r>
              <a:rPr lang="es-AR" dirty="0" smtClean="0"/>
              <a:t>Una mujer menstrúa normalmente cada 28 días en promedio, y la hemorragia tiene una duración de 3 a 5 </a:t>
            </a:r>
            <a:r>
              <a:rPr lang="es-AR" dirty="0" err="1" smtClean="0"/>
              <a:t>dias</a:t>
            </a:r>
            <a:r>
              <a:rPr lang="es-AR" dirty="0" smtClean="0"/>
              <a:t>. El </a:t>
            </a:r>
            <a:r>
              <a:rPr lang="es-AR" dirty="0" err="1" smtClean="0"/>
              <a:t>volúmen</a:t>
            </a:r>
            <a:r>
              <a:rPr lang="es-AR" dirty="0" smtClean="0"/>
              <a:t> de sangre que se pierde, es de 50 a 120 ml. </a:t>
            </a:r>
          </a:p>
          <a:p>
            <a:pPr marL="0" indent="0">
              <a:buNone/>
            </a:pPr>
            <a:r>
              <a:rPr lang="es-AR" dirty="0" smtClean="0"/>
              <a:t>Los cambios en la regularidad menstrual en una mujer en etapa reproductiva, deben ser investigados juiciosamente por el profesional a cargo ya que son muchas veces el único síntoma visible de una patología interna. </a:t>
            </a:r>
            <a:endParaRPr lang="es-AR" dirty="0"/>
          </a:p>
        </p:txBody>
      </p:sp>
      <p:pic>
        <p:nvPicPr>
          <p:cNvPr id="4" name="Picture 4" descr="Resultado de imagen para hospital nacional de clinicas logo">
            <a:extLst>
              <a:ext uri="{FF2B5EF4-FFF2-40B4-BE49-F238E27FC236}">
                <a16:creationId xmlns:a16="http://schemas.microsoft.com/office/drawing/2014/main" xmlns="" id="{4FA554B6-099F-434A-B2C6-5D524E411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512771" y="64583"/>
            <a:ext cx="2544840" cy="461889"/>
          </a:xfrm>
          <a:prstGeom prst="rect">
            <a:avLst/>
          </a:prstGeom>
          <a:noFill/>
        </p:spPr>
      </p:pic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xmlns="" id="{11958155-CE41-0746-BB6F-EA3D9928D16E}"/>
              </a:ext>
            </a:extLst>
          </p:cNvPr>
          <p:cNvSpPr/>
          <p:nvPr/>
        </p:nvSpPr>
        <p:spPr>
          <a:xfrm>
            <a:off x="180109" y="240652"/>
            <a:ext cx="11630890" cy="1013717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s-AR" sz="2800" dirty="0" smtClean="0"/>
              <a:t>CICLO MENSTRUAL NORMAL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86019012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633046"/>
            <a:ext cx="10515600" cy="5543917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s-AR" dirty="0">
                <a:solidFill>
                  <a:prstClr val="black"/>
                </a:solidFill>
              </a:rPr>
              <a:t>El tiempo que transcurre entre el comienzo de un ciclo menstrual y el siguiente se llama «ciclo menstrual» y podemos expresarlo numéricamente con una ecuación en la cual el Numerador informa la duración del sangrado, y el Denominador, informa el ritmo del mismo. </a:t>
            </a:r>
            <a:endParaRPr lang="es-AR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s-AR" dirty="0" smtClean="0">
                <a:solidFill>
                  <a:prstClr val="black"/>
                </a:solidFill>
              </a:rPr>
              <a:t>Así, un ciclo menstrual que se presente cada 28 días, y de 3 días de duración debería expresarse como 28/3.</a:t>
            </a:r>
          </a:p>
          <a:p>
            <a:pPr marL="0" lvl="0" indent="0">
              <a:buNone/>
            </a:pPr>
            <a:r>
              <a:rPr lang="es-AR" dirty="0" smtClean="0">
                <a:solidFill>
                  <a:prstClr val="black"/>
                </a:solidFill>
              </a:rPr>
              <a:t>Se llama </a:t>
            </a:r>
            <a:r>
              <a:rPr lang="es-AR" b="1" u="sng" dirty="0" err="1" smtClean="0">
                <a:solidFill>
                  <a:prstClr val="black"/>
                </a:solidFill>
              </a:rPr>
              <a:t>Menarca</a:t>
            </a:r>
            <a:r>
              <a:rPr lang="es-AR" dirty="0" smtClean="0">
                <a:solidFill>
                  <a:prstClr val="black"/>
                </a:solidFill>
              </a:rPr>
              <a:t> a la primer menstruación que experimenta una mujer y esto sucede, en condiciones normales, entre los 11 y 13 años de edad. Como todo fenómeno biológico, se encuentra también sujeto a muchas variables de tipo </a:t>
            </a:r>
            <a:r>
              <a:rPr lang="es-AR" dirty="0" err="1" smtClean="0">
                <a:solidFill>
                  <a:prstClr val="black"/>
                </a:solidFill>
              </a:rPr>
              <a:t>higieno</a:t>
            </a:r>
            <a:r>
              <a:rPr lang="es-AR" dirty="0" smtClean="0">
                <a:solidFill>
                  <a:prstClr val="black"/>
                </a:solidFill>
              </a:rPr>
              <a:t>-dietéticas, de modo que hay evidencias de que la </a:t>
            </a:r>
            <a:r>
              <a:rPr lang="es-AR" dirty="0" err="1" smtClean="0">
                <a:solidFill>
                  <a:prstClr val="black"/>
                </a:solidFill>
              </a:rPr>
              <a:t>menarca</a:t>
            </a:r>
            <a:r>
              <a:rPr lang="es-AR" dirty="0" smtClean="0">
                <a:solidFill>
                  <a:prstClr val="black"/>
                </a:solidFill>
              </a:rPr>
              <a:t> se va presentando paulatinamente mas temprano en la edad de una mujer conforme mejoran las condiciones alimentarias y de salud de las poblaciones. Hace 150 años se registraba una edad promedio de aparición de la </a:t>
            </a:r>
            <a:r>
              <a:rPr lang="es-AR" dirty="0" err="1" smtClean="0">
                <a:solidFill>
                  <a:prstClr val="black"/>
                </a:solidFill>
              </a:rPr>
              <a:t>menarca</a:t>
            </a:r>
            <a:r>
              <a:rPr lang="es-AR" dirty="0" smtClean="0">
                <a:solidFill>
                  <a:prstClr val="black"/>
                </a:solidFill>
              </a:rPr>
              <a:t> en los 15 a 17 años de edad. </a:t>
            </a:r>
            <a:endParaRPr lang="es-AR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299481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504092"/>
            <a:ext cx="10515600" cy="5838093"/>
          </a:xfrm>
        </p:spPr>
        <p:txBody>
          <a:bodyPr/>
          <a:lstStyle/>
          <a:p>
            <a:pPr marL="0" indent="0">
              <a:buNone/>
            </a:pPr>
            <a:r>
              <a:rPr lang="es-AR" dirty="0" smtClean="0"/>
              <a:t>Por el contrario, se llama </a:t>
            </a:r>
            <a:r>
              <a:rPr lang="es-AR" b="1" u="sng" dirty="0" smtClean="0"/>
              <a:t>Menopausia</a:t>
            </a:r>
            <a:r>
              <a:rPr lang="es-AR" dirty="0" smtClean="0"/>
              <a:t>, a la última de las menstruaciones que atraviesa una mujer, y en torno a este evento se distinguen etapas del climaterio como son la </a:t>
            </a:r>
            <a:r>
              <a:rPr lang="es-AR" dirty="0" err="1" smtClean="0"/>
              <a:t>premenopausia</a:t>
            </a:r>
            <a:r>
              <a:rPr lang="es-AR" dirty="0" smtClean="0"/>
              <a:t> y la postmenopausia según nos refiramos, a antes o después de esta última menstruación. </a:t>
            </a:r>
          </a:p>
          <a:p>
            <a:pPr marL="0" indent="0">
              <a:buNone/>
            </a:pPr>
            <a:r>
              <a:rPr lang="es-AR" dirty="0" smtClean="0"/>
              <a:t>A diferencia de la </a:t>
            </a:r>
            <a:r>
              <a:rPr lang="es-AR" dirty="0" err="1" smtClean="0"/>
              <a:t>Menarca</a:t>
            </a:r>
            <a:r>
              <a:rPr lang="es-AR" dirty="0" smtClean="0"/>
              <a:t>, en la cual no habrá duda de que es la primera menstruación, la Menopausia, solo se confirmará como tal, cuando sea seguida de 6 (seis) meses da amenorrea , y se dé en una edad en la que el cese de la función ovárica sea esperado. </a:t>
            </a:r>
          </a:p>
          <a:p>
            <a:pPr marL="0" indent="0">
              <a:buNone/>
            </a:pPr>
            <a:r>
              <a:rPr lang="es-AR" dirty="0" smtClean="0"/>
              <a:t>El promedio de aparición de la menopausia es cercano a los 50 años de edad y, como en el caso de la </a:t>
            </a:r>
            <a:r>
              <a:rPr lang="es-AR" dirty="0" err="1" smtClean="0"/>
              <a:t>menarca</a:t>
            </a:r>
            <a:r>
              <a:rPr lang="es-AR" dirty="0" smtClean="0"/>
              <a:t>, también esta sujeta su aparición a el mayor o menor bien estar y hábitos </a:t>
            </a:r>
            <a:r>
              <a:rPr lang="es-AR" dirty="0" err="1" smtClean="0"/>
              <a:t>higieno</a:t>
            </a:r>
            <a:r>
              <a:rPr lang="es-AR" dirty="0" smtClean="0"/>
              <a:t>-dietéticos de la paciente. </a:t>
            </a:r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271880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916" y="1606062"/>
            <a:ext cx="10966938" cy="4630614"/>
          </a:xfrm>
        </p:spPr>
        <p:txBody>
          <a:bodyPr/>
          <a:lstStyle/>
          <a:p>
            <a:pPr marL="0" indent="0">
              <a:buNone/>
            </a:pPr>
            <a:r>
              <a:rPr lang="es-AR" dirty="0" smtClean="0"/>
              <a:t>Resulta práctico diferenciar las alteraciones del ciclo menstrual según se vean alteradas la frecuencia, la cantidad y la duración del sangrado</a:t>
            </a:r>
          </a:p>
          <a:p>
            <a:pPr>
              <a:buFontTx/>
              <a:buChar char="-"/>
            </a:pPr>
            <a:r>
              <a:rPr lang="es-AR" b="1" u="sng" dirty="0" err="1" smtClean="0"/>
              <a:t>Alteraciónes</a:t>
            </a:r>
            <a:r>
              <a:rPr lang="es-AR" b="1" u="sng" dirty="0" smtClean="0"/>
              <a:t> de la frecuencia</a:t>
            </a:r>
            <a:r>
              <a:rPr lang="es-AR" dirty="0" smtClean="0"/>
              <a:t>:</a:t>
            </a:r>
          </a:p>
          <a:p>
            <a:r>
              <a:rPr lang="es-AR" dirty="0" smtClean="0"/>
              <a:t>Amenorrea: retraso menstrual de mas de 90 </a:t>
            </a:r>
            <a:r>
              <a:rPr lang="es-AR" dirty="0" err="1" smtClean="0"/>
              <a:t>dias</a:t>
            </a:r>
            <a:r>
              <a:rPr lang="es-AR" dirty="0" smtClean="0"/>
              <a:t>, o ausencia total de menstruación.</a:t>
            </a:r>
          </a:p>
          <a:p>
            <a:r>
              <a:rPr lang="es-AR" dirty="0" err="1" smtClean="0"/>
              <a:t>Oligomenorrea</a:t>
            </a:r>
            <a:r>
              <a:rPr lang="es-AR" dirty="0" smtClean="0"/>
              <a:t>: la menstruación aparece entre los 36 y 90 días desde el ciclo anterior.</a:t>
            </a:r>
          </a:p>
          <a:p>
            <a:r>
              <a:rPr lang="es-AR" dirty="0" err="1" smtClean="0"/>
              <a:t>Polimenorrea</a:t>
            </a:r>
            <a:r>
              <a:rPr lang="es-AR" dirty="0" smtClean="0"/>
              <a:t>: la menstruación se presenta casa menos de 21 </a:t>
            </a:r>
            <a:r>
              <a:rPr lang="es-AR" dirty="0" err="1" smtClean="0"/>
              <a:t>dias</a:t>
            </a:r>
            <a:endParaRPr lang="es-AR" dirty="0" smtClean="0"/>
          </a:p>
          <a:p>
            <a:endParaRPr lang="es-AR" dirty="0" smtClean="0"/>
          </a:p>
        </p:txBody>
      </p:sp>
      <p:sp>
        <p:nvSpPr>
          <p:cNvPr id="4" name="Rectángulo redondeado 6">
            <a:extLst>
              <a:ext uri="{FF2B5EF4-FFF2-40B4-BE49-F238E27FC236}">
                <a16:creationId xmlns:a16="http://schemas.microsoft.com/office/drawing/2014/main" xmlns="" id="{11958155-CE41-0746-BB6F-EA3D9928D16E}"/>
              </a:ext>
            </a:extLst>
          </p:cNvPr>
          <p:cNvSpPr/>
          <p:nvPr/>
        </p:nvSpPr>
        <p:spPr>
          <a:xfrm>
            <a:off x="144940" y="365126"/>
            <a:ext cx="11630890" cy="86579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s-AR" sz="2800" dirty="0" smtClean="0"/>
              <a:t>ALTERACIONES DEL CICLO MENSTRUAL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407558919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586154"/>
            <a:ext cx="10515600" cy="5590809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s-AR" b="1" u="sng" dirty="0" smtClean="0"/>
              <a:t>Alteraciones de la cantidad:</a:t>
            </a:r>
          </a:p>
          <a:p>
            <a:r>
              <a:rPr lang="es-AR" dirty="0" smtClean="0"/>
              <a:t>Hipomenorrea: es una menstruación escasa en cantidad que puede durar lo normal, ó tratarse de una menstruación de 1 o 2 días de duración (volumen menor de 50 ml)</a:t>
            </a:r>
          </a:p>
          <a:p>
            <a:r>
              <a:rPr lang="es-AR" dirty="0" smtClean="0"/>
              <a:t>Hipermenorrea: hemorragia menstrual excesiva en cantidad, con una duración que no excede los 7 días. (volumen mayor de 120 ml)</a:t>
            </a:r>
          </a:p>
          <a:p>
            <a:endParaRPr lang="es-AR" dirty="0"/>
          </a:p>
          <a:p>
            <a:pPr>
              <a:buFontTx/>
              <a:buChar char="-"/>
            </a:pPr>
            <a:r>
              <a:rPr lang="es-AR" b="1" u="sng" dirty="0" smtClean="0"/>
              <a:t>Alteraciones de la duración:</a:t>
            </a:r>
          </a:p>
          <a:p>
            <a:r>
              <a:rPr lang="es-AR" dirty="0" smtClean="0"/>
              <a:t>Menorragia: sangrado menstrual de mas de 7 </a:t>
            </a:r>
            <a:r>
              <a:rPr lang="es-AR" dirty="0" err="1" smtClean="0"/>
              <a:t>dias</a:t>
            </a:r>
            <a:r>
              <a:rPr lang="es-AR" dirty="0" smtClean="0"/>
              <a:t> de duración</a:t>
            </a:r>
          </a:p>
          <a:p>
            <a:r>
              <a:rPr lang="es-AR" dirty="0" err="1" smtClean="0"/>
              <a:t>Menometrorragia</a:t>
            </a:r>
            <a:r>
              <a:rPr lang="es-AR" dirty="0" smtClean="0"/>
              <a:t>: menstruación que se inicia en el momento esperado pero que dura mas de 14 </a:t>
            </a:r>
            <a:r>
              <a:rPr lang="es-AR" dirty="0" err="1" smtClean="0"/>
              <a:t>dias</a:t>
            </a:r>
            <a:endParaRPr lang="es-AR" dirty="0" smtClean="0"/>
          </a:p>
          <a:p>
            <a:r>
              <a:rPr lang="es-AR" dirty="0" smtClean="0"/>
              <a:t>Metrorragia: Cualquier sangrado proveniente de cavidad uterina, sin relación al ciclo menstrual.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570193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-445476"/>
            <a:ext cx="11353800" cy="662244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870139"/>
              </p:ext>
            </p:extLst>
          </p:nvPr>
        </p:nvGraphicFramePr>
        <p:xfrm>
          <a:off x="3505199" y="536086"/>
          <a:ext cx="5146431" cy="5640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Acrobat Document" r:id="rId3" imgW="5762428" imgH="8058057" progId="AcroExch.Document.DC">
                  <p:embed/>
                </p:oleObj>
              </mc:Choice>
              <mc:Fallback>
                <p:oleObj name="Acrobat Document" r:id="rId3" imgW="5762428" imgH="8058057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5199" y="536086"/>
                        <a:ext cx="5146431" cy="56408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8534707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566"/>
          </a:xfrm>
        </p:spPr>
        <p:txBody>
          <a:bodyPr>
            <a:normAutofit/>
          </a:bodyPr>
          <a:lstStyle/>
          <a:p>
            <a:r>
              <a:rPr lang="es-AR" sz="4000" dirty="0" smtClean="0"/>
              <a:t>ETIOLOGÍA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1277816"/>
            <a:ext cx="10515600" cy="543950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s-AR" sz="4400" dirty="0" smtClean="0"/>
          </a:p>
          <a:p>
            <a:pPr marL="0" indent="0">
              <a:buNone/>
            </a:pPr>
            <a:r>
              <a:rPr lang="es-AR" sz="4400" dirty="0" smtClean="0"/>
              <a:t>Para esquematizar de un modo práctico las etiologías posibles, separamos las alteraciones del ciclo menstrual en: </a:t>
            </a:r>
          </a:p>
          <a:p>
            <a:pPr marL="0" indent="0">
              <a:buNone/>
            </a:pPr>
            <a:endParaRPr lang="es-AR" sz="4400" dirty="0" smtClean="0"/>
          </a:p>
          <a:p>
            <a:r>
              <a:rPr lang="es-AR" sz="4400" dirty="0" smtClean="0"/>
              <a:t>Alteraciones en más: </a:t>
            </a:r>
          </a:p>
          <a:p>
            <a:pPr marL="0" indent="0">
              <a:buNone/>
            </a:pPr>
            <a:r>
              <a:rPr lang="es-AR" sz="4400" dirty="0" smtClean="0"/>
              <a:t>                         - Hipermenorrea</a:t>
            </a:r>
          </a:p>
          <a:p>
            <a:pPr marL="0" indent="0">
              <a:buNone/>
            </a:pPr>
            <a:r>
              <a:rPr lang="es-AR" sz="4400" dirty="0"/>
              <a:t> </a:t>
            </a:r>
            <a:r>
              <a:rPr lang="es-AR" sz="4400" dirty="0" smtClean="0"/>
              <a:t>                        - </a:t>
            </a:r>
            <a:r>
              <a:rPr lang="es-AR" sz="4400" dirty="0" err="1" smtClean="0"/>
              <a:t>Polimenorrea</a:t>
            </a:r>
            <a:endParaRPr lang="es-AR" sz="4400" dirty="0" smtClean="0"/>
          </a:p>
          <a:p>
            <a:pPr marL="0" indent="0">
              <a:buNone/>
            </a:pPr>
            <a:r>
              <a:rPr lang="es-AR" sz="4400" dirty="0"/>
              <a:t> </a:t>
            </a:r>
            <a:r>
              <a:rPr lang="es-AR" sz="4400" dirty="0" smtClean="0"/>
              <a:t>                        - </a:t>
            </a:r>
            <a:r>
              <a:rPr lang="es-AR" sz="4400" dirty="0" err="1" smtClean="0"/>
              <a:t>Menometrorragia</a:t>
            </a:r>
            <a:endParaRPr lang="es-AR" sz="4400" dirty="0" smtClean="0"/>
          </a:p>
          <a:p>
            <a:pPr marL="0" indent="0">
              <a:buNone/>
            </a:pPr>
            <a:endParaRPr lang="es-AR" sz="4400" dirty="0" smtClean="0"/>
          </a:p>
          <a:p>
            <a:r>
              <a:rPr lang="es-AR" sz="4400" dirty="0" smtClean="0"/>
              <a:t>Alteraciones en menos:   </a:t>
            </a:r>
          </a:p>
          <a:p>
            <a:pPr marL="0" indent="0">
              <a:buNone/>
            </a:pPr>
            <a:r>
              <a:rPr lang="es-AR" sz="4400" dirty="0"/>
              <a:t> </a:t>
            </a:r>
            <a:r>
              <a:rPr lang="es-AR" sz="4400" dirty="0" smtClean="0"/>
              <a:t>                        - Amenorrea</a:t>
            </a:r>
          </a:p>
          <a:p>
            <a:pPr marL="0" indent="0">
              <a:buNone/>
            </a:pPr>
            <a:r>
              <a:rPr lang="es-AR" sz="4400" dirty="0"/>
              <a:t> </a:t>
            </a:r>
            <a:r>
              <a:rPr lang="es-AR" sz="4400" dirty="0" smtClean="0"/>
              <a:t>                        - </a:t>
            </a:r>
            <a:r>
              <a:rPr lang="es-AR" sz="4400" dirty="0" err="1" smtClean="0"/>
              <a:t>Oligomenorrea</a:t>
            </a:r>
            <a:endParaRPr lang="es-AR" sz="4400" dirty="0" smtClean="0"/>
          </a:p>
          <a:p>
            <a:pPr marL="0" indent="0">
              <a:buNone/>
            </a:pPr>
            <a:r>
              <a:rPr lang="es-AR" sz="4400" dirty="0"/>
              <a:t> </a:t>
            </a:r>
            <a:r>
              <a:rPr lang="es-AR" sz="4400" dirty="0" smtClean="0"/>
              <a:t>                        - Hipomenorrea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 smtClean="0"/>
              <a:t>                                                            </a:t>
            </a:r>
            <a:endParaRPr lang="en-US" dirty="0"/>
          </a:p>
        </p:txBody>
      </p:sp>
      <p:sp>
        <p:nvSpPr>
          <p:cNvPr id="5" name="Rectángulo redondeado 6">
            <a:extLst>
              <a:ext uri="{FF2B5EF4-FFF2-40B4-BE49-F238E27FC236}">
                <a16:creationId xmlns:a16="http://schemas.microsoft.com/office/drawing/2014/main" xmlns="" id="{11958155-CE41-0746-BB6F-EA3D9928D16E}"/>
              </a:ext>
            </a:extLst>
          </p:cNvPr>
          <p:cNvSpPr/>
          <p:nvPr/>
        </p:nvSpPr>
        <p:spPr>
          <a:xfrm>
            <a:off x="180109" y="240652"/>
            <a:ext cx="11630890" cy="1013717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s-AR" sz="2800" dirty="0" smtClean="0"/>
              <a:t>ETIOLOGÍA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327003805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0598"/>
          </a:xfrm>
        </p:spPr>
        <p:txBody>
          <a:bodyPr>
            <a:normAutofit/>
          </a:bodyPr>
          <a:lstStyle/>
          <a:p>
            <a:r>
              <a:rPr lang="es-AR" sz="4000" dirty="0" smtClean="0"/>
              <a:t>ALTERACIONES MENSTRUALES EN MÁS 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1535724"/>
            <a:ext cx="10515600" cy="50057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AR" dirty="0" smtClean="0"/>
              <a:t>Las causas de las alteraciones menstruales en mas difieren según las edades de las pacientes que las padecen. A lo largo de la vida de la mujer los motivos de estas alteraciones cambian según se trate de una paciente adolescente, de una paciente en madurez sexual o bien de una paciente atravesando su climaterio.</a:t>
            </a:r>
          </a:p>
          <a:p>
            <a:pPr marL="0" indent="0">
              <a:buNone/>
            </a:pPr>
            <a:r>
              <a:rPr lang="es-AR" dirty="0" smtClean="0"/>
              <a:t>A su vez las clasificamos en </a:t>
            </a:r>
          </a:p>
          <a:p>
            <a:r>
              <a:rPr lang="es-AR" dirty="0" smtClean="0"/>
              <a:t>De origen orgánico: Fundamentalmente situaciones que aumenten la superficie sangrante o alteren al normal capacidad de contracción del </a:t>
            </a:r>
            <a:r>
              <a:rPr lang="es-AR" dirty="0" err="1" smtClean="0"/>
              <a:t>miometrio</a:t>
            </a:r>
            <a:endParaRPr lang="es-AR" dirty="0" smtClean="0"/>
          </a:p>
          <a:p>
            <a:r>
              <a:rPr lang="es-AR" dirty="0" smtClean="0"/>
              <a:t>De origen funcional: Hemorragias Uterinas Disfuncionales (HUD), las cuales, teniendo de base alteraciones en el aporte </a:t>
            </a:r>
            <a:r>
              <a:rPr lang="es-AR" dirty="0" err="1" smtClean="0"/>
              <a:t>estrogénico</a:t>
            </a:r>
            <a:r>
              <a:rPr lang="es-AR" dirty="0" smtClean="0"/>
              <a:t> normal ovárico, dan lugar a la alteración menstrual referida. En estos casos debe evaluarse el ciclo </a:t>
            </a:r>
            <a:r>
              <a:rPr lang="es-AR" dirty="0" err="1" smtClean="0"/>
              <a:t>ovulatorio</a:t>
            </a:r>
            <a:r>
              <a:rPr lang="es-AR" dirty="0" smtClean="0"/>
              <a:t> completo para comprender cual/es son sus cambios patológicos</a:t>
            </a:r>
            <a:endParaRPr lang="en-US" dirty="0"/>
          </a:p>
        </p:txBody>
      </p:sp>
      <p:sp>
        <p:nvSpPr>
          <p:cNvPr id="4" name="Rectángulo redondeado 6">
            <a:extLst>
              <a:ext uri="{FF2B5EF4-FFF2-40B4-BE49-F238E27FC236}">
                <a16:creationId xmlns:a16="http://schemas.microsoft.com/office/drawing/2014/main" xmlns="" id="{11958155-CE41-0746-BB6F-EA3D9928D16E}"/>
              </a:ext>
            </a:extLst>
          </p:cNvPr>
          <p:cNvSpPr/>
          <p:nvPr/>
        </p:nvSpPr>
        <p:spPr>
          <a:xfrm>
            <a:off x="180109" y="240652"/>
            <a:ext cx="11630890" cy="1013717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s-AR" sz="2800" dirty="0" smtClean="0"/>
              <a:t>ALTERACIONES MENSTRUALES EN MÁS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410254631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1212</Words>
  <Application>Microsoft Office PowerPoint</Application>
  <PresentationFormat>Personalizado</PresentationFormat>
  <Paragraphs>90</Paragraphs>
  <Slides>14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Tema de Office</vt:lpstr>
      <vt:lpstr>Acrobat Document</vt:lpstr>
      <vt:lpstr>ALTERACIONES DEL CICLO MENSTRUAL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ETIOLOGÍA</vt:lpstr>
      <vt:lpstr>ALTERACIONES MENSTRUALES EN MÁS </vt:lpstr>
      <vt:lpstr>ALTERACIONES MENSTRUALES EN MENOS</vt:lpstr>
      <vt:lpstr>HEMORRAGIAS UTERINAS ANOVULATORIAS</vt:lpstr>
      <vt:lpstr>Presentación de PowerPoint</vt:lpstr>
      <vt:lpstr>Titulo</vt:lpstr>
      <vt:lpstr>Muchas Gracias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</dc:title>
  <dc:creator>Sebastián</dc:creator>
  <cp:lastModifiedBy>ZULEMA</cp:lastModifiedBy>
  <cp:revision>42</cp:revision>
  <dcterms:created xsi:type="dcterms:W3CDTF">2019-11-27T14:50:17Z</dcterms:created>
  <dcterms:modified xsi:type="dcterms:W3CDTF">2020-01-31T13:03:48Z</dcterms:modified>
</cp:coreProperties>
</file>