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4" r:id="rId2"/>
    <p:sldId id="268" r:id="rId3"/>
    <p:sldId id="269" r:id="rId4"/>
    <p:sldId id="287" r:id="rId5"/>
    <p:sldId id="279" r:id="rId6"/>
    <p:sldId id="303" r:id="rId7"/>
    <p:sldId id="304" r:id="rId8"/>
    <p:sldId id="280" r:id="rId9"/>
    <p:sldId id="282" r:id="rId10"/>
    <p:sldId id="283" r:id="rId11"/>
    <p:sldId id="286" r:id="rId12"/>
    <p:sldId id="285" r:id="rId13"/>
    <p:sldId id="29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6274" autoAdjust="0"/>
  </p:normalViewPr>
  <p:slideViewPr>
    <p:cSldViewPr snapToGrid="0">
      <p:cViewPr>
        <p:scale>
          <a:sx n="62" d="100"/>
          <a:sy n="62" d="100"/>
        </p:scale>
        <p:origin x="-259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Cuello </a:t>
            </a:r>
            <a:endParaRPr lang="es-AR" dirty="0"/>
          </a:p>
        </p:txBody>
      </p:sp>
      <p:pic>
        <p:nvPicPr>
          <p:cNvPr id="6146" name="Picture 2" descr="http://www.medicapanamericana.com/materialesComplementarios/Argente-Alvarez/cap/6/26/26-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61" y="2557463"/>
            <a:ext cx="496792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42" name="Picture 2" descr="http://www.medicapanamericana.com/materialesComplementarios/Argente-Alvarez/cap/6/26/CUADRO%2026-2.%20Principales%20causas%20de%20masas%20cervical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67" y="821873"/>
            <a:ext cx="3588066" cy="53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Palpación de la glándula tiroides</a:t>
            </a:r>
            <a:br>
              <a:rPr lang="es-ES" dirty="0" smtClean="0"/>
            </a:br>
            <a:r>
              <a:rPr lang="es-ES" dirty="0" smtClean="0"/>
              <a:t>Maniobra de </a:t>
            </a:r>
            <a:r>
              <a:rPr lang="es-ES" dirty="0" err="1" smtClean="0"/>
              <a:t>De</a:t>
            </a:r>
            <a:r>
              <a:rPr lang="es-ES" dirty="0" smtClean="0"/>
              <a:t> </a:t>
            </a:r>
            <a:r>
              <a:rPr lang="es-ES" dirty="0" err="1" smtClean="0"/>
              <a:t>Quervain</a:t>
            </a:r>
            <a:r>
              <a:rPr lang="es-ES" dirty="0" smtClean="0"/>
              <a:t> </a:t>
            </a:r>
            <a:endParaRPr lang="es-AR" dirty="0"/>
          </a:p>
        </p:txBody>
      </p:sp>
      <p:pic>
        <p:nvPicPr>
          <p:cNvPr id="12290" name="Picture 2" descr="http://www.medicapanamericana.com/materialesComplementarios/Argente-Alvarez/cap/6/26/26-06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711548"/>
            <a:ext cx="44958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medicapanamericana.com/materialesComplementarios/Argente-Alvarez/cap/6/26/26-0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2711548"/>
            <a:ext cx="44958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1266" name="Picture 2" descr="http://www.medicapanamericana.com/materialesComplementarios/Argente-Alvarez/cap/6/26/CUADRO%2026-3.%20Examen%20de%20la%20gl%C3%A1ndula%20tiroides.%20Interpretaci%C3%B3n%20de%20los%20hallazgos%20epidemiol%C3%B3gicos%20y%20correlato%20fisiopatol%C3%B3gic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31" y="772999"/>
            <a:ext cx="7805394" cy="54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2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CASO CLÍNICO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s-AR" dirty="0"/>
              <a:t>Mirta, de 62 años, consulta por disnea de esfuerzo y palpitaciones que aparecieron de manera casi simultánea un mes atrás. Desde cierto tiempo antes había notado pérdida de peso y de fuerzas a pesar de su buen apetito e ingesta mayor que la habitual, nerviosismo, diarreas frecuentes y ligero temblor. En el examen se comprueban amplios latidos en el cuello (“baile arterial”), un choque </a:t>
            </a:r>
            <a:r>
              <a:rPr lang="es-AR" dirty="0" err="1"/>
              <a:t>apexiano</a:t>
            </a:r>
            <a:r>
              <a:rPr lang="es-AR" dirty="0"/>
              <a:t> fácilmente palpable, un latido visible y palpable en el margen izquierdo del esternón, una </a:t>
            </a:r>
            <a:r>
              <a:rPr lang="es-AR" dirty="0" err="1"/>
              <a:t>taquiarritmia</a:t>
            </a:r>
            <a:r>
              <a:rPr lang="es-AR" dirty="0"/>
              <a:t> de 135/min con primer ruido intenso a pesar de su variabilidad y un soplo sistólico grado 3/6 en el área pulmonar. El pulso era amplio y </a:t>
            </a:r>
            <a:r>
              <a:rPr lang="es-AR" i="1" dirty="0" err="1"/>
              <a:t>celer</a:t>
            </a:r>
            <a:r>
              <a:rPr lang="es-AR" dirty="0"/>
              <a:t>, con completa irregularidad y la presión arterial era de 155/50 mm Hg.</a:t>
            </a:r>
          </a:p>
          <a:p>
            <a:pPr fontAlgn="base"/>
            <a:r>
              <a:rPr lang="es-AR" i="1" dirty="0"/>
              <a:t>¿Existe una entidad aislada capaz de causar tal variedad de síntomas y signos o se trata de una asociación de patologías?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111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Ganglios cervicales anteriores</a:t>
            </a:r>
            <a:endParaRPr lang="es-AR" dirty="0"/>
          </a:p>
        </p:txBody>
      </p:sp>
      <p:pic>
        <p:nvPicPr>
          <p:cNvPr id="12290" name="Picture 2" descr="http://www.medicapanamericana.com/materialesComplementarios/Argente-Alvarez/cap/5/22/22-03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625725"/>
            <a:ext cx="47815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7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Ganglios supraclaviculares </a:t>
            </a:r>
            <a:endParaRPr lang="es-AR" dirty="0"/>
          </a:p>
        </p:txBody>
      </p:sp>
      <p:pic>
        <p:nvPicPr>
          <p:cNvPr id="13314" name="Picture 2" descr="http://www.medicapanamericana.com/materialesComplementarios/Argente-Alvarez/cap/5/22/22-03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625725"/>
            <a:ext cx="47815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829390"/>
              </p:ext>
            </p:extLst>
          </p:nvPr>
        </p:nvGraphicFramePr>
        <p:xfrm>
          <a:off x="3476475" y="840728"/>
          <a:ext cx="5239050" cy="5250141"/>
        </p:xfrm>
        <a:graphic>
          <a:graphicData uri="http://schemas.openxmlformats.org/drawingml/2006/table">
            <a:tbl>
              <a:tblPr/>
              <a:tblGrid>
                <a:gridCol w="2619525"/>
                <a:gridCol w="2619525"/>
              </a:tblGrid>
              <a:tr h="843303">
                <a:tc gridSpan="2">
                  <a:txBody>
                    <a:bodyPr/>
                    <a:lstStyle/>
                    <a:p>
                      <a:r>
                        <a:rPr lang="es-AR" sz="2800" dirty="0"/>
                        <a:t> </a:t>
                      </a:r>
                      <a:r>
                        <a:rPr lang="es-AR" sz="2800" b="1" dirty="0">
                          <a:solidFill>
                            <a:srgbClr val="FF0000"/>
                          </a:solidFill>
                        </a:rPr>
                        <a:t>Principales grupos ganglionares del cuello y su drenaje </a:t>
                      </a:r>
                      <a:r>
                        <a:rPr lang="es-AR" sz="2800" b="1" dirty="0" smtClean="0">
                          <a:solidFill>
                            <a:srgbClr val="FF0000"/>
                          </a:solidFill>
                        </a:rPr>
                        <a:t>linfático.</a:t>
                      </a:r>
                      <a:endParaRPr lang="es-AR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28504" marR="28504" marT="28504" marB="28504" anchor="ctr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808194"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 b="1" i="1">
                          <a:solidFill>
                            <a:srgbClr val="000000"/>
                          </a:solidFill>
                          <a:effectLst/>
                        </a:rPr>
                        <a:t>Ganglios cervicales anteriores (yugulares)</a:t>
                      </a:r>
                      <a:endParaRPr lang="es-AR" sz="11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4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  <a:t>Lengua, amígdalas, pabellón auricular, parótida, laringe, faringe, esófago cervical y la tiroides</a:t>
                      </a: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4E5"/>
                    </a:solidFill>
                  </a:tcPr>
                </a:tc>
              </a:tr>
              <a:tr h="588583"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 b="1" i="1">
                          <a:solidFill>
                            <a:srgbClr val="000000"/>
                          </a:solidFill>
                          <a:effectLst/>
                        </a:rPr>
                        <a:t>Ganglios cervicales posteriores</a:t>
                      </a:r>
                      <a:endParaRPr lang="es-AR" sz="11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  <a:t>Cuero cabelludo, miembros superiores y región pectoral, aferencias de ganglios axilares</a:t>
                      </a: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2"/>
                    </a:solidFill>
                  </a:tcPr>
                </a:tc>
              </a:tr>
              <a:tr h="368973"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 b="1" i="1">
                          <a:solidFill>
                            <a:srgbClr val="000000"/>
                          </a:solidFill>
                          <a:effectLst/>
                        </a:rPr>
                        <a:t>Ganglios submentonianos</a:t>
                      </a:r>
                      <a:endParaRPr lang="es-AR" sz="11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4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  <a:t>Piso de la boca, labio inferior y encías</a:t>
                      </a: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4E5"/>
                    </a:solidFill>
                  </a:tcPr>
                </a:tc>
              </a:tr>
              <a:tr h="588583"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 b="1" i="1">
                          <a:solidFill>
                            <a:srgbClr val="000000"/>
                          </a:solidFill>
                          <a:effectLst/>
                        </a:rPr>
                        <a:t>Ganglios submaxilares</a:t>
                      </a:r>
                      <a:endParaRPr lang="es-AR" sz="11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  <a:t>Fauces, borde anterior de la lengua, labio superior, encías, nariz y mejilla</a:t>
                      </a: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2"/>
                    </a:solidFill>
                  </a:tcPr>
                </a:tc>
              </a:tr>
              <a:tr h="588583"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 b="1" i="1">
                          <a:solidFill>
                            <a:srgbClr val="000000"/>
                          </a:solidFill>
                          <a:effectLst/>
                        </a:rPr>
                        <a:t>Ganglios occipitales</a:t>
                      </a:r>
                      <a:endParaRPr lang="es-AR" sz="11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4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  <a:t>Cuero cabelludo</a:t>
                      </a:r>
                      <a:b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  <a:t>Síndrome mononucleósico</a:t>
                      </a: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4E5"/>
                    </a:solidFill>
                  </a:tcPr>
                </a:tc>
              </a:tr>
              <a:tr h="588583"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 b="1" i="1">
                          <a:solidFill>
                            <a:srgbClr val="000000"/>
                          </a:solidFill>
                          <a:effectLst/>
                        </a:rPr>
                        <a:t>Ganglios mastoideos/retroauriculares</a:t>
                      </a:r>
                      <a:endParaRPr lang="es-AR" sz="11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  <a:t>Conducto auditivo externo</a:t>
                      </a:r>
                      <a:b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s-AR" sz="1100">
                          <a:solidFill>
                            <a:srgbClr val="000000"/>
                          </a:solidFill>
                          <a:effectLst/>
                        </a:rPr>
                        <a:t>Pabellón auricular</a:t>
                      </a: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2"/>
                    </a:solidFill>
                  </a:tcPr>
                </a:tc>
              </a:tr>
              <a:tr h="808194"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 b="1" i="1">
                          <a:solidFill>
                            <a:srgbClr val="000000"/>
                          </a:solidFill>
                          <a:effectLst/>
                        </a:rPr>
                        <a:t>Ganglios supraclaviculares</a:t>
                      </a:r>
                      <a:endParaRPr lang="es-AR" sz="11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D4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s-AR" sz="1100" dirty="0">
                          <a:solidFill>
                            <a:srgbClr val="000000"/>
                          </a:solidFill>
                          <a:effectLst/>
                        </a:rPr>
                        <a:t>Ganglio de Virchow (supraclavicular izquierdo): tumores de esófago, estómago y pulmón. Otros: linfomas y tumores de mama</a:t>
                      </a:r>
                    </a:p>
                  </a:txBody>
                  <a:tcPr marL="57008" marR="57008" marT="57008" marB="5700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AD4E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7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Ingurgitación yugular </a:t>
            </a:r>
            <a:endParaRPr lang="es-AR" dirty="0"/>
          </a:p>
        </p:txBody>
      </p:sp>
      <p:pic>
        <p:nvPicPr>
          <p:cNvPr id="7170" name="Picture 2" descr="http://www.medicapanamericana.com/materialesComplementarios/Argente-Alvarez/cap/6/26/26-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83" y="2557463"/>
            <a:ext cx="4423833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42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8890" y="2867493"/>
            <a:ext cx="9601196" cy="1303867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7172" name="Picture 4" descr="https://www.medicapanamericana.com/materialesComplementarios/Argente-Alvarez/cap/7/3/29-4/29-04-02a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674409"/>
            <a:ext cx="4294694" cy="551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www.medicapanamericana.com/materialesComplementarios/Argente-Alvarez/cap/7/3/29-4/29-04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404" y="3407790"/>
            <a:ext cx="5782524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medicapanamericana.com/materialesComplementarios/Argente-Alvarez/cap/7/3/29-4/29-04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404" y="745649"/>
            <a:ext cx="5782523" cy="254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0125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ulso venos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961" y="982133"/>
            <a:ext cx="10228082" cy="4893206"/>
          </a:xfrm>
        </p:spPr>
      </p:pic>
    </p:spTree>
    <p:extLst>
      <p:ext uri="{BB962C8B-B14F-4D97-AF65-F5344CB8AC3E}">
        <p14:creationId xmlns:p14="http://schemas.microsoft.com/office/powerpoint/2010/main" val="373169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Palpación del pulso </a:t>
            </a:r>
            <a:r>
              <a:rPr lang="es-ES" dirty="0" err="1" smtClean="0"/>
              <a:t>carotídeo</a:t>
            </a:r>
            <a:endParaRPr lang="es-AR" dirty="0"/>
          </a:p>
        </p:txBody>
      </p:sp>
      <p:pic>
        <p:nvPicPr>
          <p:cNvPr id="8194" name="Picture 2" descr="http://www.medicapanamericana.com/materialesComplementarios/Argente-Alvarez/cap/6/26/26-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720975"/>
            <a:ext cx="44958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7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Auscultación de la arteria carótida</a:t>
            </a:r>
            <a:endParaRPr lang="es-AR" dirty="0"/>
          </a:p>
        </p:txBody>
      </p:sp>
      <p:pic>
        <p:nvPicPr>
          <p:cNvPr id="9218" name="Picture 2" descr="http://www.medicapanamericana.com/materialesComplementarios/Argente-Alvarez/cap/6/26/26-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94" y="2557463"/>
            <a:ext cx="2394011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81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362</TotalTime>
  <Words>243</Words>
  <Application>Microsoft Office PowerPoint</Application>
  <PresentationFormat>Personalizado</PresentationFormat>
  <Paragraphs>25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Orgánico</vt:lpstr>
      <vt:lpstr>Cuello </vt:lpstr>
      <vt:lpstr>Ganglios cervicales anteriores</vt:lpstr>
      <vt:lpstr>Ganglios supraclaviculares </vt:lpstr>
      <vt:lpstr>Presentación de PowerPoint</vt:lpstr>
      <vt:lpstr>Ingurgitación yugular </vt:lpstr>
      <vt:lpstr>Presentación de PowerPoint</vt:lpstr>
      <vt:lpstr>Presentación de PowerPoint</vt:lpstr>
      <vt:lpstr>Palpación del pulso carotídeo</vt:lpstr>
      <vt:lpstr>Auscultación de la arteria carótida</vt:lpstr>
      <vt:lpstr>Presentación de PowerPoint</vt:lpstr>
      <vt:lpstr>Palpación de la glándula tiroides Maniobra de De Quervain </vt:lpstr>
      <vt:lpstr>Presentación de PowerPoint</vt:lpstr>
      <vt:lpstr>CASO CLÍNICO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TEJIDO CELULAR SUBCUTÁNEO</dc:title>
  <dc:creator>Presman</dc:creator>
  <cp:lastModifiedBy>Presman</cp:lastModifiedBy>
  <cp:revision>33</cp:revision>
  <dcterms:created xsi:type="dcterms:W3CDTF">2016-05-26T19:46:49Z</dcterms:created>
  <dcterms:modified xsi:type="dcterms:W3CDTF">2016-06-07T01:48:58Z</dcterms:modified>
</cp:coreProperties>
</file>