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3" r:id="rId16"/>
    <p:sldId id="269" r:id="rId17"/>
    <p:sldId id="270" r:id="rId18"/>
    <p:sldId id="274" r:id="rId19"/>
    <p:sldId id="271" r:id="rId20"/>
    <p:sldId id="275" r:id="rId21"/>
    <p:sldId id="276" r:id="rId22"/>
    <p:sldId id="25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62" d="100"/>
          <a:sy n="62" d="100"/>
        </p:scale>
        <p:origin x="-259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SISTEMA NERVIOSO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EXÁMEN FÍSICO </a:t>
            </a:r>
            <a:endParaRPr lang="es-ES" dirty="0" smtClean="0"/>
          </a:p>
          <a:p>
            <a:endParaRPr lang="es-ES" dirty="0"/>
          </a:p>
          <a:p>
            <a:r>
              <a:rPr lang="es-ES" smtClean="0"/>
              <a:t>                                                                               Dr</a:t>
            </a:r>
            <a:r>
              <a:rPr lang="es-ES" dirty="0" smtClean="0"/>
              <a:t>. Carlos </a:t>
            </a:r>
            <a:r>
              <a:rPr lang="es-ES" dirty="0" err="1" smtClean="0"/>
              <a:t>Presma</a:t>
            </a:r>
            <a:r>
              <a:rPr lang="es-ES" dirty="0" err="1"/>
              <a:t>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028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Estiloradial</a:t>
            </a:r>
            <a:r>
              <a:rPr lang="es-ES" dirty="0"/>
              <a:t> </a:t>
            </a:r>
            <a:r>
              <a:rPr lang="es-ES" dirty="0" smtClean="0"/>
              <a:t>                           Rotuliano</a:t>
            </a:r>
            <a:endParaRPr lang="es-AR" dirty="0"/>
          </a:p>
        </p:txBody>
      </p:sp>
      <p:pic>
        <p:nvPicPr>
          <p:cNvPr id="8194" name="Picture 2" descr="https://www.medicapanamericana.com/materialesComplementarios/Argente-Alvarez/cap/13/3/65-3/65-03-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588018"/>
            <a:ext cx="2362198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medicapanamericana.com/materialesComplementarios/Argente-Alvarez/cap/13/3/65-3/65-03-13a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88018"/>
            <a:ext cx="7620000" cy="31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Tricipital</a:t>
            </a:r>
            <a:r>
              <a:rPr lang="es-ES" dirty="0" smtClean="0"/>
              <a:t>                  </a:t>
            </a:r>
            <a:r>
              <a:rPr lang="es-ES" dirty="0" err="1" smtClean="0"/>
              <a:t>Cubitopronador</a:t>
            </a:r>
            <a:endParaRPr lang="es-AR" dirty="0"/>
          </a:p>
        </p:txBody>
      </p:sp>
      <p:pic>
        <p:nvPicPr>
          <p:cNvPr id="9218" name="Picture 2" descr="https://www.medicapanamericana.com/materialesComplementarios/Argente-Alvarez/cap/13/3/65-3/65-03-10a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595171"/>
            <a:ext cx="4662338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medicapanamericana.com/materialesComplementarios/Argente-Alvarez/cap/13/3/65-3/65-03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8" y="2595170"/>
            <a:ext cx="478155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Reflejo plantar, signo de </a:t>
            </a:r>
            <a:r>
              <a:rPr lang="es-ES" dirty="0" err="1" smtClean="0"/>
              <a:t>Babinsky</a:t>
            </a:r>
            <a:r>
              <a:rPr lang="es-ES" dirty="0" smtClean="0"/>
              <a:t> y </a:t>
            </a:r>
            <a:r>
              <a:rPr lang="es-ES" dirty="0" err="1" smtClean="0"/>
              <a:t>clonus</a:t>
            </a:r>
            <a:r>
              <a:rPr lang="es-ES" dirty="0" smtClean="0"/>
              <a:t> </a:t>
            </a:r>
            <a:endParaRPr lang="es-AR" dirty="0"/>
          </a:p>
        </p:txBody>
      </p:sp>
      <p:pic>
        <p:nvPicPr>
          <p:cNvPr id="10242" name="Picture 2" descr="https://www.medicapanamericana.com/materialesComplementarios/Argente-Alvarez/cap/13/3/65-3/65-03-16ab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2" y="2554664"/>
            <a:ext cx="5156461" cy="317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medicapanamericana.com/materialesComplementarios/Argente-Alvarez/cap/13/3/65-3/65-03-15a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54664"/>
            <a:ext cx="5241302" cy="317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Reflejoaquiliano</a:t>
            </a:r>
            <a:r>
              <a:rPr lang="es-ES" dirty="0" smtClean="0"/>
              <a:t>              </a:t>
            </a:r>
            <a:endParaRPr lang="es-AR" dirty="0"/>
          </a:p>
        </p:txBody>
      </p:sp>
      <p:pic>
        <p:nvPicPr>
          <p:cNvPr id="11266" name="Picture 2" descr="https://www.medicapanamericana.com/materialesComplementarios/Argente-Alvarez/cap/13/3/65-3/65-03-14ab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25" y="2477891"/>
            <a:ext cx="5633299" cy="34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medicapanamericana.com/materialesComplementarios/Argente-Alvarez/cap/13/3/65-3/CUADRO%2065-3-1.%20Valoraci%C3%B3n%20de%20los%20reflejos%20osteotendinos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19" y="2477891"/>
            <a:ext cx="4614387" cy="34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Patologías de la movilidad </a:t>
            </a:r>
            <a:endParaRPr lang="es-AR" dirty="0"/>
          </a:p>
        </p:txBody>
      </p:sp>
      <p:pic>
        <p:nvPicPr>
          <p:cNvPr id="1026" name="Picture 2" descr="https://www.medicapanamericana.com/materialesComplementarios/Argente-Alvarez/cap/13/1/63-6/CUADRO%2063-6-1.%20Distribuci%C3%B3n%20de%20la%20debilidad%20y%20su%20denominaci%C3%B3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693578"/>
            <a:ext cx="48672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edicapanamericana.com/materialesComplementarios/Argente-Alvarez/cap/13/1/63-6/CUADRO%2063-6-2.%20Diferencias%20entre%20la%20lesi%C3%B3n%20de%20la%20neurona%20motora%20superior%20y%20la%20de%20la%20neurona%20motora%20infe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44" y="2504632"/>
            <a:ext cx="490537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Sensibilidad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Superficial: táctil, dolorosa y térmica.</a:t>
            </a:r>
          </a:p>
          <a:p>
            <a:r>
              <a:rPr lang="es-ES" dirty="0" smtClean="0"/>
              <a:t>Profunda: barestesia, </a:t>
            </a:r>
            <a:r>
              <a:rPr lang="es-ES" dirty="0" err="1" smtClean="0"/>
              <a:t>palestesia</a:t>
            </a:r>
            <a:r>
              <a:rPr lang="es-ES" dirty="0" smtClean="0"/>
              <a:t>, </a:t>
            </a:r>
            <a:r>
              <a:rPr lang="es-ES" dirty="0" err="1" smtClean="0"/>
              <a:t>batiestesia</a:t>
            </a:r>
            <a:r>
              <a:rPr lang="es-ES" dirty="0" smtClean="0"/>
              <a:t> y </a:t>
            </a:r>
            <a:r>
              <a:rPr lang="es-ES" dirty="0" err="1" smtClean="0"/>
              <a:t>grafestesia</a:t>
            </a:r>
            <a:r>
              <a:rPr lang="es-ES" dirty="0" smtClean="0"/>
              <a:t>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017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Dermatomas</a:t>
            </a:r>
            <a:r>
              <a:rPr lang="es-ES" dirty="0" smtClean="0"/>
              <a:t>              </a:t>
            </a:r>
            <a:r>
              <a:rPr lang="es-ES" dirty="0" err="1" smtClean="0"/>
              <a:t>Palestesia</a:t>
            </a:r>
            <a:r>
              <a:rPr lang="es-ES" dirty="0" smtClean="0"/>
              <a:t> </a:t>
            </a:r>
            <a:endParaRPr lang="es-AR" dirty="0"/>
          </a:p>
        </p:txBody>
      </p:sp>
      <p:pic>
        <p:nvPicPr>
          <p:cNvPr id="12292" name="Picture 4" descr="https://www.medicapanamericana.com/materialesComplementarios/Argente-Alvarez/cap/13/3/65-4/65-04-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66" y="2444340"/>
            <a:ext cx="238887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www.medicapanamericana.com/materialesComplementarios/Argente-Alvarez/cap/13/3/65-4/65-04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03" y="2444340"/>
            <a:ext cx="410959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3314" name="Picture 2" descr="https://www.medicapanamericana.com/materialesComplementarios/Argente-Alvarez/cap/13/3/65-4/65-4-1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631596"/>
            <a:ext cx="6445414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www.medicapanamericana.com/materialesComplementarios/Argente-Alvarez/cap/13/3/65-9/65-09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631596"/>
            <a:ext cx="4552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769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Coordinación neuromuscular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Taxia estática: maniobra de </a:t>
            </a:r>
            <a:r>
              <a:rPr lang="es-ES" dirty="0" err="1" smtClean="0"/>
              <a:t>Romberg</a:t>
            </a:r>
            <a:r>
              <a:rPr lang="es-ES" dirty="0" smtClean="0"/>
              <a:t>.</a:t>
            </a:r>
          </a:p>
          <a:p>
            <a:r>
              <a:rPr lang="es-ES" dirty="0" smtClean="0"/>
              <a:t>Taxia dinámica: ataxia, dismetría y </a:t>
            </a:r>
            <a:r>
              <a:rPr lang="es-ES" dirty="0" err="1" smtClean="0"/>
              <a:t>adiadococinesia</a:t>
            </a:r>
            <a:r>
              <a:rPr lang="es-ES" dirty="0" smtClean="0"/>
              <a:t>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17308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4338" name="Picture 2" descr="https://www.medicapanamericana.com/materialesComplementarios/Argente-Alvarez/cap/13/3/65-5/65-05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69" y="2416061"/>
            <a:ext cx="2206386" cy="353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medicapanamericana.com/materialesComplementarios/Argente-Alvarez/cap/13/3/65-5/65-05-02a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50" y="2461794"/>
            <a:ext cx="4642971" cy="34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www.medicapanamericana.com/materialesComplementarios/Argente-Alvarez/cap/13/3/65-5/65-05-03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16" y="2461793"/>
            <a:ext cx="3428836" cy="34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Examen general del paciente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4572" y="2594639"/>
            <a:ext cx="9601196" cy="3318936"/>
          </a:xfrm>
        </p:spPr>
        <p:txBody>
          <a:bodyPr/>
          <a:lstStyle/>
          <a:p>
            <a:r>
              <a:rPr lang="es-ES" dirty="0" smtClean="0"/>
              <a:t>Estado de conciencia </a:t>
            </a:r>
          </a:p>
          <a:p>
            <a:r>
              <a:rPr lang="es-ES" dirty="0" smtClean="0"/>
              <a:t>Facies</a:t>
            </a:r>
          </a:p>
          <a:p>
            <a:r>
              <a:rPr lang="es-ES" dirty="0" smtClean="0"/>
              <a:t>Actitud</a:t>
            </a:r>
          </a:p>
          <a:p>
            <a:r>
              <a:rPr lang="es-ES" dirty="0" smtClean="0"/>
              <a:t>Marcha 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947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“Con la cabeza”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 err="1" smtClean="0"/>
              <a:t>Praxia</a:t>
            </a:r>
            <a:r>
              <a:rPr lang="es-ES" dirty="0" smtClean="0"/>
              <a:t>: apraxia</a:t>
            </a:r>
          </a:p>
          <a:p>
            <a:r>
              <a:rPr lang="es-ES" b="1" u="sng" dirty="0" err="1" smtClean="0"/>
              <a:t>Gnosias</a:t>
            </a:r>
            <a:r>
              <a:rPr lang="es-ES" dirty="0" smtClean="0"/>
              <a:t>: táctiles, visuales, espaciales, auditivas y corporales. Agnosia</a:t>
            </a:r>
          </a:p>
          <a:p>
            <a:r>
              <a:rPr lang="es-ES" b="1" u="sng" dirty="0" smtClean="0"/>
              <a:t>Lenguaje</a:t>
            </a:r>
            <a:r>
              <a:rPr lang="es-ES" dirty="0" smtClean="0"/>
              <a:t>: Expresión oral: disartria, afasia de comprensión y de expresión. Expresión escrita: </a:t>
            </a:r>
            <a:r>
              <a:rPr lang="es-ES" dirty="0" err="1" smtClean="0"/>
              <a:t>disgrafia</a:t>
            </a:r>
            <a:r>
              <a:rPr lang="es-ES" dirty="0" smtClean="0"/>
              <a:t>, agrafia. Test de </a:t>
            </a:r>
            <a:r>
              <a:rPr lang="es-ES" dirty="0" err="1" smtClean="0"/>
              <a:t>Folstein</a:t>
            </a:r>
            <a:r>
              <a:rPr lang="es-ES" dirty="0" smtClean="0"/>
              <a:t>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72760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092751" y="982132"/>
            <a:ext cx="12989349" cy="1303867"/>
          </a:xfrm>
        </p:spPr>
        <p:txBody>
          <a:bodyPr/>
          <a:lstStyle/>
          <a:p>
            <a:r>
              <a:rPr lang="es-ES" dirty="0" smtClean="0"/>
              <a:t>Test de </a:t>
            </a:r>
            <a:r>
              <a:rPr lang="es-ES" dirty="0" err="1" smtClean="0"/>
              <a:t>Folstein</a:t>
            </a:r>
            <a:r>
              <a:rPr lang="es-ES" dirty="0" smtClean="0"/>
              <a:t> </a:t>
            </a:r>
            <a:endParaRPr lang="es-AR" dirty="0"/>
          </a:p>
        </p:txBody>
      </p:sp>
      <p:pic>
        <p:nvPicPr>
          <p:cNvPr id="4" name="Picture 4" descr="Dibuj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44239" y="982132"/>
            <a:ext cx="4619133" cy="5173571"/>
          </a:xfrm>
          <a:prstGeom prst="rect">
            <a:avLst/>
          </a:prstGeom>
          <a:noFill/>
        </p:spPr>
      </p:pic>
      <p:pic>
        <p:nvPicPr>
          <p:cNvPr id="1026" name="Picture 2" descr="http://www.elmedicointeractivo.com/ap1/emiold/aula2002/tema9/tablasyfiguras/figura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47" y="2053914"/>
            <a:ext cx="4762500" cy="41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18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500538" cy="1303867"/>
          </a:xfrm>
        </p:spPr>
        <p:txBody>
          <a:bodyPr/>
          <a:lstStyle/>
          <a:p>
            <a:r>
              <a:rPr lang="es-ES" dirty="0" smtClean="0"/>
              <a:t>Demencias </a:t>
            </a:r>
            <a:endParaRPr lang="es-AR" dirty="0"/>
          </a:p>
        </p:txBody>
      </p:sp>
      <p:pic>
        <p:nvPicPr>
          <p:cNvPr id="1026" name="Picture 2" descr="https://www.medicapanamericana.com/materialesComplementarios/Argente-Alvarez/cap/13/1/63-1/CUADRO%2063-1-1.%20Etiolog%C3%ADas%20m%C3%A1s%20frecuentes%20de%20la%20demenc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0" y="848412"/>
            <a:ext cx="4100658" cy="531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9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263213" cy="1303867"/>
          </a:xfrm>
        </p:spPr>
        <p:txBody>
          <a:bodyPr/>
          <a:lstStyle/>
          <a:p>
            <a:r>
              <a:rPr lang="es-ES" dirty="0" smtClean="0"/>
              <a:t>Perdida del conocimiento</a:t>
            </a:r>
            <a:endParaRPr lang="es-AR" dirty="0"/>
          </a:p>
        </p:txBody>
      </p:sp>
      <p:pic>
        <p:nvPicPr>
          <p:cNvPr id="2050" name="Picture 2" descr="https://www.medicapanamericana.com/materialesComplementarios/Argente-Alvarez/cap/13/1/63-2/CUADRO%2063-2-1.%20Causas%20de%20p%C3%A9rdida%20de%20conocimien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59" y="688157"/>
            <a:ext cx="3685879" cy="55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076359" cy="1303867"/>
          </a:xfrm>
        </p:spPr>
        <p:txBody>
          <a:bodyPr/>
          <a:lstStyle/>
          <a:p>
            <a:r>
              <a:rPr lang="es-ES" dirty="0" smtClean="0"/>
              <a:t>Escala de Glasgow </a:t>
            </a:r>
            <a:endParaRPr lang="es-AR" dirty="0"/>
          </a:p>
        </p:txBody>
      </p:sp>
      <p:pic>
        <p:nvPicPr>
          <p:cNvPr id="3074" name="Picture 2" descr="https://www.medicapanamericana.com/materialesComplementarios/Argente-Alvarez/cap/13/3/65-1/CUADRO%2065-1-1.%20Escala%20de%20Glasg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761" y="982132"/>
            <a:ext cx="3648173" cy="52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Motilidad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 err="1" smtClean="0"/>
              <a:t>Trofismo</a:t>
            </a:r>
            <a:r>
              <a:rPr lang="es-ES" b="1" u="sng" dirty="0" smtClean="0"/>
              <a:t>.</a:t>
            </a:r>
          </a:p>
          <a:p>
            <a:r>
              <a:rPr lang="es-ES" b="1" u="sng" dirty="0" smtClean="0"/>
              <a:t>Tono</a:t>
            </a:r>
            <a:r>
              <a:rPr lang="es-ES" dirty="0" smtClean="0"/>
              <a:t>: hipotonía. Hipertonía: espasticidad (navaja) y rigidez. </a:t>
            </a:r>
          </a:p>
          <a:p>
            <a:r>
              <a:rPr lang="es-ES" b="1" u="sng" dirty="0" smtClean="0"/>
              <a:t>Motilidad voluntaria</a:t>
            </a:r>
            <a:r>
              <a:rPr lang="es-ES" dirty="0" smtClean="0"/>
              <a:t>: hemiplejía, </a:t>
            </a:r>
            <a:r>
              <a:rPr lang="es-ES" dirty="0" err="1" smtClean="0"/>
              <a:t>hemiparesia</a:t>
            </a:r>
            <a:r>
              <a:rPr lang="es-ES" dirty="0" smtClean="0"/>
              <a:t>, cuadriplejía, </a:t>
            </a:r>
            <a:r>
              <a:rPr lang="es-ES" dirty="0" err="1" smtClean="0"/>
              <a:t>cuadriparesia</a:t>
            </a:r>
            <a:r>
              <a:rPr lang="es-ES" dirty="0" smtClean="0"/>
              <a:t>, paraplejía, </a:t>
            </a:r>
            <a:r>
              <a:rPr lang="es-ES" dirty="0" err="1" smtClean="0"/>
              <a:t>paraparesia</a:t>
            </a:r>
            <a:r>
              <a:rPr lang="es-ES" dirty="0" smtClean="0"/>
              <a:t>, </a:t>
            </a:r>
            <a:r>
              <a:rPr lang="es-ES" dirty="0" err="1" smtClean="0"/>
              <a:t>monoplejía</a:t>
            </a:r>
            <a:r>
              <a:rPr lang="es-ES" dirty="0" smtClean="0"/>
              <a:t>, </a:t>
            </a:r>
            <a:r>
              <a:rPr lang="es-ES" dirty="0" err="1" smtClean="0"/>
              <a:t>monoparesia</a:t>
            </a:r>
            <a:r>
              <a:rPr lang="es-ES" dirty="0" smtClean="0"/>
              <a:t>.</a:t>
            </a:r>
          </a:p>
          <a:p>
            <a:r>
              <a:rPr lang="es-ES" b="1" u="sng" dirty="0" smtClean="0"/>
              <a:t>Reflejos</a:t>
            </a:r>
            <a:r>
              <a:rPr lang="es-ES" dirty="0" smtClean="0"/>
              <a:t>: profundos y superficiales.</a:t>
            </a:r>
          </a:p>
          <a:p>
            <a:r>
              <a:rPr lang="es-ES" b="1" u="sng" dirty="0" err="1" smtClean="0"/>
              <a:t>Sincinesias</a:t>
            </a:r>
            <a:r>
              <a:rPr lang="es-ES" b="1" u="sng" dirty="0" smtClean="0"/>
              <a:t>.</a:t>
            </a:r>
          </a:p>
          <a:p>
            <a:endParaRPr lang="es-ES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04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Tono (bucle gama)            Exploración  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132" y="2583585"/>
            <a:ext cx="3097036" cy="3145809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5270999" y="5710330"/>
            <a:ext cx="55145" cy="45719"/>
          </a:xfrm>
        </p:spPr>
        <p:txBody>
          <a:bodyPr>
            <a:normAutofit fontScale="25000" lnSpcReduction="20000"/>
          </a:bodyPr>
          <a:lstStyle/>
          <a:p>
            <a:endParaRPr lang="es-AR" dirty="0"/>
          </a:p>
        </p:txBody>
      </p:sp>
      <p:pic>
        <p:nvPicPr>
          <p:cNvPr id="4100" name="Picture 4" descr="https://www.medicapanamericana.com/materialesComplementarios/Argente-Alvarez/cap/13/3/65-3/65-03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42724"/>
            <a:ext cx="47815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Fuerza muscular </a:t>
            </a:r>
            <a:endParaRPr lang="es-AR" dirty="0"/>
          </a:p>
        </p:txBody>
      </p:sp>
      <p:pic>
        <p:nvPicPr>
          <p:cNvPr id="5122" name="Picture 2" descr="https://www.medicapanamericana.com/materialesComplementarios/Argente-Alvarez/cap/13/3/65-3/65-03-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456042"/>
            <a:ext cx="319175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medicapanamericana.com/materialesComplementarios/Argente-Alvarez/cap/13/3/65-3/65-03-0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97" y="2456043"/>
            <a:ext cx="326642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medicapanamericana.com/materialesComplementarios/Argente-Alvarez/cap/13/3/65-3/65-03-04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616" y="2456042"/>
            <a:ext cx="384139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Fuerza muscular </a:t>
            </a:r>
            <a:endParaRPr lang="es-AR" dirty="0"/>
          </a:p>
        </p:txBody>
      </p:sp>
      <p:pic>
        <p:nvPicPr>
          <p:cNvPr id="6148" name="Picture 4" descr="https://www.medicapanamericana.com/materialesComplementarios/Argente-Alvarez/cap/13/3/65-3/65-03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556932"/>
            <a:ext cx="47815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medicapanamericana.com/materialesComplementarios/Argente-Alvarez/cap/13/3/65-3/65-03-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8" y="2556932"/>
            <a:ext cx="47815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Reflejo bicipital             </a:t>
            </a:r>
            <a:r>
              <a:rPr lang="es-ES" dirty="0" err="1" smtClean="0"/>
              <a:t>Maseterino</a:t>
            </a:r>
            <a:r>
              <a:rPr lang="es-ES" dirty="0" smtClean="0"/>
              <a:t>    </a:t>
            </a:r>
            <a:endParaRPr lang="es-AR" dirty="0"/>
          </a:p>
        </p:txBody>
      </p:sp>
      <p:pic>
        <p:nvPicPr>
          <p:cNvPr id="7170" name="Picture 2" descr="https://www.medicapanamericana.com/materialesComplementarios/Argente-Alvarez/cap/13/3/65-3/65-03-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540883"/>
            <a:ext cx="47815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medicapanamericana.com/materialesComplementarios/Argente-Alvarez/cap/13/3/65-3/65-03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8" y="2540883"/>
            <a:ext cx="47815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</TotalTime>
  <Words>187</Words>
  <Application>Microsoft Office PowerPoint</Application>
  <PresentationFormat>Personalizado</PresentationFormat>
  <Paragraphs>39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Orgánico</vt:lpstr>
      <vt:lpstr>SISTEMA NERVIOSO</vt:lpstr>
      <vt:lpstr>Examen general del paciente</vt:lpstr>
      <vt:lpstr>Perdida del conocimiento</vt:lpstr>
      <vt:lpstr>Escala de Glasgow </vt:lpstr>
      <vt:lpstr>Motilidad</vt:lpstr>
      <vt:lpstr>Tono (bucle gama)            Exploración  </vt:lpstr>
      <vt:lpstr>Fuerza muscular </vt:lpstr>
      <vt:lpstr>Fuerza muscular </vt:lpstr>
      <vt:lpstr>Reflejo bicipital             Maseterino    </vt:lpstr>
      <vt:lpstr>Estiloradial                            Rotuliano</vt:lpstr>
      <vt:lpstr>Tricipital                  Cubitopronador</vt:lpstr>
      <vt:lpstr>Reflejo plantar, signo de Babinsky y clonus </vt:lpstr>
      <vt:lpstr>Reflejoaquiliano              </vt:lpstr>
      <vt:lpstr>Patologías de la movilidad </vt:lpstr>
      <vt:lpstr>Sensibilidad</vt:lpstr>
      <vt:lpstr>Dermatomas              Palestesia </vt:lpstr>
      <vt:lpstr>Presentación de PowerPoint</vt:lpstr>
      <vt:lpstr>Coordinación neuromuscular</vt:lpstr>
      <vt:lpstr>Presentación de PowerPoint</vt:lpstr>
      <vt:lpstr>“Con la cabeza” </vt:lpstr>
      <vt:lpstr>Test de Folstein </vt:lpstr>
      <vt:lpstr>Demencias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NERVIOSO</dc:title>
  <dc:creator>Presman</dc:creator>
  <cp:lastModifiedBy>Presman</cp:lastModifiedBy>
  <cp:revision>18</cp:revision>
  <dcterms:created xsi:type="dcterms:W3CDTF">2016-07-02T11:25:28Z</dcterms:created>
  <dcterms:modified xsi:type="dcterms:W3CDTF">2016-08-28T21:32:50Z</dcterms:modified>
</cp:coreProperties>
</file>