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9" r:id="rId2"/>
    <p:sldId id="257" r:id="rId3"/>
    <p:sldId id="260" r:id="rId4"/>
    <p:sldId id="258" r:id="rId5"/>
    <p:sldId id="261" r:id="rId6"/>
    <p:sldId id="263" r:id="rId7"/>
    <p:sldId id="264" r:id="rId8"/>
    <p:sldId id="265" r:id="rId9"/>
    <p:sldId id="269" r:id="rId10"/>
    <p:sldId id="270" r:id="rId11"/>
    <p:sldId id="325" r:id="rId12"/>
    <p:sldId id="305" r:id="rId13"/>
    <p:sldId id="297" r:id="rId14"/>
    <p:sldId id="323" r:id="rId15"/>
    <p:sldId id="299" r:id="rId16"/>
    <p:sldId id="298" r:id="rId17"/>
    <p:sldId id="302" r:id="rId18"/>
    <p:sldId id="303" r:id="rId19"/>
    <p:sldId id="306" r:id="rId20"/>
    <p:sldId id="320" r:id="rId21"/>
    <p:sldId id="321" r:id="rId22"/>
    <p:sldId id="278" r:id="rId23"/>
    <p:sldId id="280" r:id="rId24"/>
    <p:sldId id="282" r:id="rId25"/>
    <p:sldId id="314" r:id="rId26"/>
    <p:sldId id="281" r:id="rId27"/>
    <p:sldId id="284" r:id="rId28"/>
    <p:sldId id="285" r:id="rId29"/>
    <p:sldId id="286" r:id="rId30"/>
    <p:sldId id="324" r:id="rId31"/>
    <p:sldId id="291" r:id="rId32"/>
    <p:sldId id="310" r:id="rId33"/>
    <p:sldId id="304" r:id="rId34"/>
    <p:sldId id="308" r:id="rId35"/>
    <p:sldId id="294" r:id="rId36"/>
    <p:sldId id="309" r:id="rId37"/>
    <p:sldId id="312" r:id="rId38"/>
    <p:sldId id="317" r:id="rId39"/>
    <p:sldId id="319" r:id="rId40"/>
    <p:sldId id="311" r:id="rId41"/>
    <p:sldId id="290" r:id="rId42"/>
    <p:sldId id="333" r:id="rId43"/>
    <p:sldId id="315" r:id="rId44"/>
    <p:sldId id="326" r:id="rId45"/>
    <p:sldId id="330" r:id="rId46"/>
    <p:sldId id="327" r:id="rId47"/>
    <p:sldId id="328" r:id="rId48"/>
    <p:sldId id="329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23C53-FF25-48B4-B573-5F3D1EB1D8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1D5D5C-5D61-4234-B8F3-28672DE9986E}">
      <dgm:prSet phldrT="[Texto]"/>
      <dgm:spPr/>
      <dgm:t>
        <a:bodyPr/>
        <a:lstStyle/>
        <a:p>
          <a:r>
            <a:rPr lang="es-ES" dirty="0" smtClean="0"/>
            <a:t>INSPECCION</a:t>
          </a:r>
          <a:endParaRPr lang="es-ES" dirty="0"/>
        </a:p>
      </dgm:t>
    </dgm:pt>
    <dgm:pt modelId="{B40CBCC5-B19F-44D3-83AB-640AC141E3A4}" type="parTrans" cxnId="{AA0F064C-9C89-447A-86CF-F88E20483B99}">
      <dgm:prSet/>
      <dgm:spPr/>
      <dgm:t>
        <a:bodyPr/>
        <a:lstStyle/>
        <a:p>
          <a:endParaRPr lang="es-ES"/>
        </a:p>
      </dgm:t>
    </dgm:pt>
    <dgm:pt modelId="{E6A3BB05-C1C3-4A0C-97D3-DF5C8078AB34}" type="sibTrans" cxnId="{AA0F064C-9C89-447A-86CF-F88E20483B99}">
      <dgm:prSet/>
      <dgm:spPr/>
      <dgm:t>
        <a:bodyPr/>
        <a:lstStyle/>
        <a:p>
          <a:endParaRPr lang="es-ES"/>
        </a:p>
      </dgm:t>
    </dgm:pt>
    <dgm:pt modelId="{09015CF4-0BCE-416C-BB73-7A2C62B66052}">
      <dgm:prSet phldrT="[Texto]" custT="1"/>
      <dgm:spPr/>
      <dgm:t>
        <a:bodyPr/>
        <a:lstStyle/>
        <a:p>
          <a:pPr algn="l"/>
          <a:r>
            <a:rPr lang="es-ES" sz="1200" dirty="0" smtClean="0">
              <a:latin typeface="Arial Rounded MT Bold" pitchFamily="34" charset="0"/>
            </a:rPr>
            <a:t>Disnea </a:t>
          </a:r>
          <a:endParaRPr lang="es-ES" sz="1200" dirty="0">
            <a:latin typeface="Arial Rounded MT Bold" pitchFamily="34" charset="0"/>
          </a:endParaRPr>
        </a:p>
      </dgm:t>
    </dgm:pt>
    <dgm:pt modelId="{1BF0857B-F341-4472-9D9F-FD686E5AF39C}" type="parTrans" cxnId="{F5347043-4844-4ECC-9AB0-2578B1E1445C}">
      <dgm:prSet/>
      <dgm:spPr/>
      <dgm:t>
        <a:bodyPr/>
        <a:lstStyle/>
        <a:p>
          <a:endParaRPr lang="es-ES"/>
        </a:p>
      </dgm:t>
    </dgm:pt>
    <dgm:pt modelId="{88671EE3-DEC7-425B-854B-294993E4568B}" type="sibTrans" cxnId="{F5347043-4844-4ECC-9AB0-2578B1E1445C}">
      <dgm:prSet/>
      <dgm:spPr/>
      <dgm:t>
        <a:bodyPr/>
        <a:lstStyle/>
        <a:p>
          <a:endParaRPr lang="es-ES"/>
        </a:p>
      </dgm:t>
    </dgm:pt>
    <dgm:pt modelId="{A6218EFA-082B-42E5-95D3-F6B734355653}">
      <dgm:prSet phldrT="[Texto]" custT="1"/>
      <dgm:spPr/>
      <dgm:t>
        <a:bodyPr/>
        <a:lstStyle/>
        <a:p>
          <a:pPr algn="l"/>
          <a:r>
            <a:rPr lang="es-ES" sz="1200" dirty="0" smtClean="0">
              <a:latin typeface="Arial Rounded MT Bold" pitchFamily="34" charset="0"/>
            </a:rPr>
            <a:t>Estado de consciencia?</a:t>
          </a:r>
          <a:endParaRPr lang="es-ES" sz="1200" dirty="0">
            <a:latin typeface="Arial Rounded MT Bold" pitchFamily="34" charset="0"/>
          </a:endParaRPr>
        </a:p>
      </dgm:t>
    </dgm:pt>
    <dgm:pt modelId="{FDB0F83A-45DB-43AB-9D59-23124A80F3E4}" type="parTrans" cxnId="{8CAE79BA-F90B-4F18-871B-8BCC3A1BD95B}">
      <dgm:prSet/>
      <dgm:spPr/>
      <dgm:t>
        <a:bodyPr/>
        <a:lstStyle/>
        <a:p>
          <a:endParaRPr lang="es-ES"/>
        </a:p>
      </dgm:t>
    </dgm:pt>
    <dgm:pt modelId="{63481973-0FF2-43B9-9B86-D48A062F9E82}" type="sibTrans" cxnId="{8CAE79BA-F90B-4F18-871B-8BCC3A1BD95B}">
      <dgm:prSet/>
      <dgm:spPr/>
      <dgm:t>
        <a:bodyPr/>
        <a:lstStyle/>
        <a:p>
          <a:endParaRPr lang="es-ES"/>
        </a:p>
      </dgm:t>
    </dgm:pt>
    <dgm:pt modelId="{C77DC692-E7FA-4527-8BEE-9AF2421DB836}">
      <dgm:prSet phldrT="[Texto]"/>
      <dgm:spPr/>
      <dgm:t>
        <a:bodyPr/>
        <a:lstStyle/>
        <a:p>
          <a:r>
            <a:rPr lang="es-ES" dirty="0" smtClean="0"/>
            <a:t>AUSCULTACION</a:t>
          </a:r>
          <a:endParaRPr lang="es-ES" dirty="0"/>
        </a:p>
      </dgm:t>
    </dgm:pt>
    <dgm:pt modelId="{64F963B3-37DC-4A1F-B2B1-4F91B4BA890F}" type="parTrans" cxnId="{468514F0-FE65-4805-83F9-DA25DF7982D7}">
      <dgm:prSet/>
      <dgm:spPr/>
      <dgm:t>
        <a:bodyPr/>
        <a:lstStyle/>
        <a:p>
          <a:endParaRPr lang="es-ES"/>
        </a:p>
      </dgm:t>
    </dgm:pt>
    <dgm:pt modelId="{41E66E67-61D5-44B9-80EF-3136FF1887CB}" type="sibTrans" cxnId="{468514F0-FE65-4805-83F9-DA25DF7982D7}">
      <dgm:prSet/>
      <dgm:spPr/>
      <dgm:t>
        <a:bodyPr/>
        <a:lstStyle/>
        <a:p>
          <a:endParaRPr lang="es-ES"/>
        </a:p>
      </dgm:t>
    </dgm:pt>
    <dgm:pt modelId="{9844025B-C355-406D-AB8E-9918EA063CBB}">
      <dgm:prSet phldrT="[Texto]"/>
      <dgm:spPr/>
      <dgm:t>
        <a:bodyPr/>
        <a:lstStyle/>
        <a:p>
          <a:r>
            <a:rPr lang="es-ES" dirty="0" smtClean="0">
              <a:latin typeface="Arial Rounded MT Bold" pitchFamily="34" charset="0"/>
            </a:rPr>
            <a:t>Sibilancias difusas</a:t>
          </a:r>
          <a:endParaRPr lang="es-ES" dirty="0">
            <a:latin typeface="Arial Rounded MT Bold" pitchFamily="34" charset="0"/>
          </a:endParaRPr>
        </a:p>
      </dgm:t>
    </dgm:pt>
    <dgm:pt modelId="{2E824DE7-4940-4384-BFC7-53D42DFBB0BB}" type="parTrans" cxnId="{8A36DC68-9FC8-4470-9E7B-E285B9E1A424}">
      <dgm:prSet/>
      <dgm:spPr/>
      <dgm:t>
        <a:bodyPr/>
        <a:lstStyle/>
        <a:p>
          <a:endParaRPr lang="es-ES"/>
        </a:p>
      </dgm:t>
    </dgm:pt>
    <dgm:pt modelId="{D19777A6-824A-4355-B0AE-E8D18B0D2097}" type="sibTrans" cxnId="{8A36DC68-9FC8-4470-9E7B-E285B9E1A424}">
      <dgm:prSet/>
      <dgm:spPr/>
      <dgm:t>
        <a:bodyPr/>
        <a:lstStyle/>
        <a:p>
          <a:endParaRPr lang="es-ES"/>
        </a:p>
      </dgm:t>
    </dgm:pt>
    <dgm:pt modelId="{48ECE508-FC1A-4B8D-AB7B-EACD8E21BDEB}">
      <dgm:prSet phldrT="[Texto]"/>
      <dgm:spPr/>
      <dgm:t>
        <a:bodyPr/>
        <a:lstStyle/>
        <a:p>
          <a:endParaRPr lang="es-ES" dirty="0"/>
        </a:p>
      </dgm:t>
    </dgm:pt>
    <dgm:pt modelId="{2409354D-7045-4598-83BC-B147B109C77D}" type="parTrans" cxnId="{8D61D221-1526-40AB-853A-A672AFD827BE}">
      <dgm:prSet/>
      <dgm:spPr/>
      <dgm:t>
        <a:bodyPr/>
        <a:lstStyle/>
        <a:p>
          <a:endParaRPr lang="es-ES"/>
        </a:p>
      </dgm:t>
    </dgm:pt>
    <dgm:pt modelId="{147A5EE7-DAC8-42D8-9C0D-C2F2A624AA0C}" type="sibTrans" cxnId="{8D61D221-1526-40AB-853A-A672AFD827BE}">
      <dgm:prSet/>
      <dgm:spPr/>
      <dgm:t>
        <a:bodyPr/>
        <a:lstStyle/>
        <a:p>
          <a:endParaRPr lang="es-ES"/>
        </a:p>
      </dgm:t>
    </dgm:pt>
    <dgm:pt modelId="{BC7B5E87-166F-4CED-B2FC-16B06C315E0F}">
      <dgm:prSet phldrT="[Texto]"/>
      <dgm:spPr/>
      <dgm:t>
        <a:bodyPr/>
        <a:lstStyle/>
        <a:p>
          <a:r>
            <a:rPr lang="es-ES" dirty="0" smtClean="0"/>
            <a:t>PALPACION Y PERCUSION</a:t>
          </a:r>
          <a:endParaRPr lang="es-ES" dirty="0"/>
        </a:p>
      </dgm:t>
    </dgm:pt>
    <dgm:pt modelId="{CE9C77AE-CB1E-4258-8AC2-B0E49323A9FC}" type="parTrans" cxnId="{2ED2B28A-3436-4191-AD58-A26EAE34BA86}">
      <dgm:prSet/>
      <dgm:spPr/>
      <dgm:t>
        <a:bodyPr/>
        <a:lstStyle/>
        <a:p>
          <a:endParaRPr lang="es-ES"/>
        </a:p>
      </dgm:t>
    </dgm:pt>
    <dgm:pt modelId="{AFB093D5-3D4D-4C63-8234-B2A2A85C445A}" type="sibTrans" cxnId="{2ED2B28A-3436-4191-AD58-A26EAE34BA86}">
      <dgm:prSet/>
      <dgm:spPr/>
      <dgm:t>
        <a:bodyPr/>
        <a:lstStyle/>
        <a:p>
          <a:endParaRPr lang="es-ES"/>
        </a:p>
      </dgm:t>
    </dgm:pt>
    <dgm:pt modelId="{217080DD-4DAD-4237-998D-9C3B37C3EE88}">
      <dgm:prSet phldrT="[Texto]"/>
      <dgm:spPr/>
      <dgm:t>
        <a:bodyPr/>
        <a:lstStyle/>
        <a:p>
          <a:r>
            <a:rPr lang="es-ES" dirty="0" err="1" smtClean="0">
              <a:latin typeface="Arial Rounded MT Bold" pitchFamily="34" charset="0"/>
            </a:rPr>
            <a:t>Palpacion</a:t>
          </a:r>
          <a:r>
            <a:rPr lang="es-ES" dirty="0" smtClean="0">
              <a:latin typeface="Arial Rounded MT Bold" pitchFamily="34" charset="0"/>
            </a:rPr>
            <a:t>: V.V </a:t>
          </a:r>
          <a:r>
            <a:rPr lang="es-ES" err="1" smtClean="0">
              <a:latin typeface="Arial Rounded MT Bold" pitchFamily="34" charset="0"/>
            </a:rPr>
            <a:t>disminuídas</a:t>
          </a:r>
          <a:r>
            <a:rPr lang="es-ES" smtClean="0">
              <a:latin typeface="Arial Rounded MT Bold" pitchFamily="34" charset="0"/>
            </a:rPr>
            <a:t> </a:t>
          </a:r>
          <a:endParaRPr lang="es-ES" dirty="0">
            <a:latin typeface="Arial Rounded MT Bold" pitchFamily="34" charset="0"/>
          </a:endParaRPr>
        </a:p>
      </dgm:t>
    </dgm:pt>
    <dgm:pt modelId="{F8AB52D0-0155-4249-AA74-2E642A7F5586}" type="parTrans" cxnId="{19FE3DF9-912D-43BA-B3F0-DA98CE596C76}">
      <dgm:prSet/>
      <dgm:spPr/>
      <dgm:t>
        <a:bodyPr/>
        <a:lstStyle/>
        <a:p>
          <a:endParaRPr lang="es-ES"/>
        </a:p>
      </dgm:t>
    </dgm:pt>
    <dgm:pt modelId="{EDEFF47F-C3DA-4BAD-B12A-B577A6365B55}" type="sibTrans" cxnId="{19FE3DF9-912D-43BA-B3F0-DA98CE596C76}">
      <dgm:prSet/>
      <dgm:spPr/>
      <dgm:t>
        <a:bodyPr/>
        <a:lstStyle/>
        <a:p>
          <a:endParaRPr lang="es-ES"/>
        </a:p>
      </dgm:t>
    </dgm:pt>
    <dgm:pt modelId="{FD3617AF-1EB7-4C25-9DAF-BE3D19E652F0}">
      <dgm:prSet phldrT="[Texto]"/>
      <dgm:spPr/>
      <dgm:t>
        <a:bodyPr/>
        <a:lstStyle/>
        <a:p>
          <a:r>
            <a:rPr lang="es-ES" dirty="0" smtClean="0">
              <a:latin typeface="Arial Rounded MT Bold" pitchFamily="34" charset="0"/>
            </a:rPr>
            <a:t>Percusión: Sonoridad aumentada</a:t>
          </a:r>
          <a:endParaRPr lang="es-ES" dirty="0">
            <a:latin typeface="Arial Rounded MT Bold" pitchFamily="34" charset="0"/>
          </a:endParaRPr>
        </a:p>
      </dgm:t>
    </dgm:pt>
    <dgm:pt modelId="{23C244B8-F954-41BB-A3D9-4E8147237735}" type="parTrans" cxnId="{CE8C876E-71C2-472C-8249-E4EE426D6E49}">
      <dgm:prSet/>
      <dgm:spPr/>
      <dgm:t>
        <a:bodyPr/>
        <a:lstStyle/>
        <a:p>
          <a:endParaRPr lang="es-ES"/>
        </a:p>
      </dgm:t>
    </dgm:pt>
    <dgm:pt modelId="{A283A0C6-5823-4CCA-8D5B-ADBC567A7CBC}" type="sibTrans" cxnId="{CE8C876E-71C2-472C-8249-E4EE426D6E49}">
      <dgm:prSet/>
      <dgm:spPr/>
      <dgm:t>
        <a:bodyPr/>
        <a:lstStyle/>
        <a:p>
          <a:endParaRPr lang="es-ES"/>
        </a:p>
      </dgm:t>
    </dgm:pt>
    <dgm:pt modelId="{15576DDD-0375-4927-B020-73A190B4A1B4}">
      <dgm:prSet phldrT="[Texto]" custT="1"/>
      <dgm:spPr/>
      <dgm:t>
        <a:bodyPr/>
        <a:lstStyle/>
        <a:p>
          <a:pPr algn="l"/>
          <a:r>
            <a:rPr lang="es-ES" sz="1200" dirty="0" smtClean="0">
              <a:latin typeface="Arial Rounded MT Bold" pitchFamily="34" charset="0"/>
            </a:rPr>
            <a:t>Tos</a:t>
          </a:r>
          <a:endParaRPr lang="es-ES" sz="1200" dirty="0">
            <a:latin typeface="Arial Rounded MT Bold" pitchFamily="34" charset="0"/>
          </a:endParaRPr>
        </a:p>
      </dgm:t>
    </dgm:pt>
    <dgm:pt modelId="{C0F827FB-5530-4DB5-8E3C-6BD850EDAEE1}" type="parTrans" cxnId="{6D218FAA-4EE8-421F-9835-E9E03D79FBC7}">
      <dgm:prSet/>
      <dgm:spPr/>
      <dgm:t>
        <a:bodyPr/>
        <a:lstStyle/>
        <a:p>
          <a:endParaRPr lang="es-ES"/>
        </a:p>
      </dgm:t>
    </dgm:pt>
    <dgm:pt modelId="{C8DA5FBB-AACB-4D28-868E-8FE062622670}" type="sibTrans" cxnId="{6D218FAA-4EE8-421F-9835-E9E03D79FBC7}">
      <dgm:prSet/>
      <dgm:spPr/>
      <dgm:t>
        <a:bodyPr/>
        <a:lstStyle/>
        <a:p>
          <a:endParaRPr lang="es-ES"/>
        </a:p>
      </dgm:t>
    </dgm:pt>
    <dgm:pt modelId="{BAA5E72D-EE45-499F-91C9-47A538F3A8DC}">
      <dgm:prSet phldrT="[Texto]" custT="1"/>
      <dgm:spPr/>
      <dgm:t>
        <a:bodyPr/>
        <a:lstStyle/>
        <a:p>
          <a:pPr algn="l"/>
          <a:r>
            <a:rPr lang="es-ES" sz="1200" dirty="0" smtClean="0">
              <a:latin typeface="Arial Rounded MT Bold" pitchFamily="34" charset="0"/>
            </a:rPr>
            <a:t>Taquipnea – Uso de músculos respiratorios accesorios</a:t>
          </a:r>
          <a:endParaRPr lang="es-ES" sz="1200" dirty="0">
            <a:latin typeface="Arial Rounded MT Bold" pitchFamily="34" charset="0"/>
          </a:endParaRPr>
        </a:p>
      </dgm:t>
    </dgm:pt>
    <dgm:pt modelId="{0404AAE1-1FC1-4081-B14D-D324A683E9C6}" type="parTrans" cxnId="{1FA1BE79-C6F9-4614-B3A3-B357B948884C}">
      <dgm:prSet/>
      <dgm:spPr/>
      <dgm:t>
        <a:bodyPr/>
        <a:lstStyle/>
        <a:p>
          <a:endParaRPr lang="es-ES"/>
        </a:p>
      </dgm:t>
    </dgm:pt>
    <dgm:pt modelId="{8D9CE3F4-D472-48E1-B7F7-AB8171DD200E}" type="sibTrans" cxnId="{1FA1BE79-C6F9-4614-B3A3-B357B948884C}">
      <dgm:prSet/>
      <dgm:spPr/>
      <dgm:t>
        <a:bodyPr/>
        <a:lstStyle/>
        <a:p>
          <a:endParaRPr lang="es-ES"/>
        </a:p>
      </dgm:t>
    </dgm:pt>
    <dgm:pt modelId="{9194C263-5BC9-48A7-82EB-E5D1F730C76D}">
      <dgm:prSet phldrT="[Texto]" custT="1"/>
      <dgm:spPr/>
      <dgm:t>
        <a:bodyPr/>
        <a:lstStyle/>
        <a:p>
          <a:pPr algn="l"/>
          <a:r>
            <a:rPr lang="es-ES" sz="1200" dirty="0" smtClean="0">
              <a:latin typeface="Arial Rounded MT Bold" pitchFamily="34" charset="0"/>
            </a:rPr>
            <a:t>Tiraje supraclavicular e intercostal</a:t>
          </a:r>
          <a:endParaRPr lang="es-ES" sz="1200" dirty="0">
            <a:latin typeface="Arial Rounded MT Bold" pitchFamily="34" charset="0"/>
          </a:endParaRPr>
        </a:p>
      </dgm:t>
    </dgm:pt>
    <dgm:pt modelId="{C7B52B18-BABC-43AA-9B55-28BD82C38716}" type="parTrans" cxnId="{80C0871E-4134-4772-8C10-BD3DB33EBCE1}">
      <dgm:prSet/>
      <dgm:spPr/>
      <dgm:t>
        <a:bodyPr/>
        <a:lstStyle/>
        <a:p>
          <a:endParaRPr lang="es-ES"/>
        </a:p>
      </dgm:t>
    </dgm:pt>
    <dgm:pt modelId="{BA068427-24E9-46FA-B80C-1741DB8BF039}" type="sibTrans" cxnId="{80C0871E-4134-4772-8C10-BD3DB33EBCE1}">
      <dgm:prSet/>
      <dgm:spPr/>
      <dgm:t>
        <a:bodyPr/>
        <a:lstStyle/>
        <a:p>
          <a:endParaRPr lang="es-ES"/>
        </a:p>
      </dgm:t>
    </dgm:pt>
    <dgm:pt modelId="{BF966BA2-59DC-4679-B70A-BF5A2BB94732}">
      <dgm:prSet phldrT="[Texto]"/>
      <dgm:spPr/>
      <dgm:t>
        <a:bodyPr/>
        <a:lstStyle/>
        <a:p>
          <a:r>
            <a:rPr lang="es-ES" dirty="0" err="1" smtClean="0">
              <a:latin typeface="Arial Rounded MT Bold" pitchFamily="34" charset="0"/>
            </a:rPr>
            <a:t>Roncus</a:t>
          </a:r>
          <a:endParaRPr lang="es-ES" dirty="0">
            <a:latin typeface="Arial Rounded MT Bold" pitchFamily="34" charset="0"/>
          </a:endParaRPr>
        </a:p>
      </dgm:t>
    </dgm:pt>
    <dgm:pt modelId="{8B3E31F4-74BA-4905-9B6B-0D83A1AC98D8}" type="parTrans" cxnId="{87B3C13F-66B6-4EA4-BFC8-6F8AC5BF1659}">
      <dgm:prSet/>
      <dgm:spPr/>
      <dgm:t>
        <a:bodyPr/>
        <a:lstStyle/>
        <a:p>
          <a:endParaRPr lang="es-ES"/>
        </a:p>
      </dgm:t>
    </dgm:pt>
    <dgm:pt modelId="{86D0CD20-751D-4604-BBA1-30668BB2A046}" type="sibTrans" cxnId="{87B3C13F-66B6-4EA4-BFC8-6F8AC5BF1659}">
      <dgm:prSet/>
      <dgm:spPr/>
      <dgm:t>
        <a:bodyPr/>
        <a:lstStyle/>
        <a:p>
          <a:endParaRPr lang="es-ES"/>
        </a:p>
      </dgm:t>
    </dgm:pt>
    <dgm:pt modelId="{54143269-7190-4B2A-8CC5-D1105C91D3EB}">
      <dgm:prSet phldrT="[Texto]"/>
      <dgm:spPr/>
      <dgm:t>
        <a:bodyPr/>
        <a:lstStyle/>
        <a:p>
          <a:r>
            <a:rPr lang="es-ES" dirty="0" err="1" smtClean="0">
              <a:latin typeface="Arial Rounded MT Bold" pitchFamily="34" charset="0"/>
            </a:rPr>
            <a:t>Espiracion</a:t>
          </a:r>
          <a:r>
            <a:rPr lang="es-ES" dirty="0" smtClean="0">
              <a:latin typeface="Arial Rounded MT Bold" pitchFamily="34" charset="0"/>
            </a:rPr>
            <a:t> prolongada</a:t>
          </a:r>
          <a:endParaRPr lang="es-ES" dirty="0">
            <a:latin typeface="Arial Rounded MT Bold" pitchFamily="34" charset="0"/>
          </a:endParaRPr>
        </a:p>
      </dgm:t>
    </dgm:pt>
    <dgm:pt modelId="{52685B5A-1943-49EB-8388-5A5F642CE408}" type="parTrans" cxnId="{0B61A2AF-D38C-43DD-81A3-47108C5D94CF}">
      <dgm:prSet/>
      <dgm:spPr/>
      <dgm:t>
        <a:bodyPr/>
        <a:lstStyle/>
        <a:p>
          <a:endParaRPr lang="es-ES"/>
        </a:p>
      </dgm:t>
    </dgm:pt>
    <dgm:pt modelId="{9ED74D00-A0A5-4DD5-8614-8678A86D88A0}" type="sibTrans" cxnId="{0B61A2AF-D38C-43DD-81A3-47108C5D94CF}">
      <dgm:prSet/>
      <dgm:spPr/>
      <dgm:t>
        <a:bodyPr/>
        <a:lstStyle/>
        <a:p>
          <a:endParaRPr lang="es-ES"/>
        </a:p>
      </dgm:t>
    </dgm:pt>
    <dgm:pt modelId="{4083D44A-C36C-487D-B964-B9590B2C2EAF}">
      <dgm:prSet phldrT="[Texto]"/>
      <dgm:spPr/>
      <dgm:t>
        <a:bodyPr/>
        <a:lstStyle/>
        <a:p>
          <a:endParaRPr lang="es-ES" dirty="0">
            <a:latin typeface="Arial Rounded MT Bold" pitchFamily="34" charset="0"/>
          </a:endParaRPr>
        </a:p>
      </dgm:t>
    </dgm:pt>
    <dgm:pt modelId="{B1EFE8E9-02E2-4100-81FD-F94289A98D10}" type="parTrans" cxnId="{9378229D-3916-4A33-8137-AC19D2F9D03D}">
      <dgm:prSet/>
      <dgm:spPr/>
      <dgm:t>
        <a:bodyPr/>
        <a:lstStyle/>
        <a:p>
          <a:endParaRPr lang="es-ES"/>
        </a:p>
      </dgm:t>
    </dgm:pt>
    <dgm:pt modelId="{7574F836-C858-4FA3-A04B-A3EA42468C97}" type="sibTrans" cxnId="{9378229D-3916-4A33-8137-AC19D2F9D03D}">
      <dgm:prSet/>
      <dgm:spPr/>
      <dgm:t>
        <a:bodyPr/>
        <a:lstStyle/>
        <a:p>
          <a:endParaRPr lang="es-ES"/>
        </a:p>
      </dgm:t>
    </dgm:pt>
    <dgm:pt modelId="{446650C0-5566-49F2-B62D-ED057A0839CA}">
      <dgm:prSet phldrT="[Texto]" custT="1"/>
      <dgm:spPr/>
      <dgm:t>
        <a:bodyPr/>
        <a:lstStyle/>
        <a:p>
          <a:pPr algn="l"/>
          <a:r>
            <a:rPr lang="es-ES" sz="1200" dirty="0" smtClean="0">
              <a:latin typeface="Arial Rounded MT Bold" pitchFamily="34" charset="0"/>
            </a:rPr>
            <a:t>Cómo es la comunicación verbal?</a:t>
          </a:r>
          <a:endParaRPr lang="es-ES" sz="1200" dirty="0">
            <a:latin typeface="Arial Rounded MT Bold" pitchFamily="34" charset="0"/>
          </a:endParaRPr>
        </a:p>
      </dgm:t>
    </dgm:pt>
    <dgm:pt modelId="{48AB49D8-F48A-4C38-9251-16071896D319}" type="parTrans" cxnId="{B0E7AF1C-B077-462C-ACEC-ADE8DD30540B}">
      <dgm:prSet/>
      <dgm:spPr/>
      <dgm:t>
        <a:bodyPr/>
        <a:lstStyle/>
        <a:p>
          <a:endParaRPr lang="es-ES"/>
        </a:p>
      </dgm:t>
    </dgm:pt>
    <dgm:pt modelId="{C0CDC6B4-04D8-4A44-8154-C2E8F71F45BA}" type="sibTrans" cxnId="{B0E7AF1C-B077-462C-ACEC-ADE8DD30540B}">
      <dgm:prSet/>
      <dgm:spPr/>
      <dgm:t>
        <a:bodyPr/>
        <a:lstStyle/>
        <a:p>
          <a:endParaRPr lang="es-ES"/>
        </a:p>
      </dgm:t>
    </dgm:pt>
    <dgm:pt modelId="{D9F2AE68-FFBA-48D0-9F36-EF6CC7F8DD14}">
      <dgm:prSet phldrT="[Texto]"/>
      <dgm:spPr/>
      <dgm:t>
        <a:bodyPr/>
        <a:lstStyle/>
        <a:p>
          <a:r>
            <a:rPr lang="es-ES" dirty="0" smtClean="0">
              <a:latin typeface="Arial Rounded MT Bold" pitchFamily="34" charset="0"/>
            </a:rPr>
            <a:t>                      Expansión </a:t>
          </a:r>
          <a:r>
            <a:rPr lang="es-ES" dirty="0" err="1" smtClean="0">
              <a:latin typeface="Arial Rounded MT Bold" pitchFamily="34" charset="0"/>
            </a:rPr>
            <a:t>disminuída</a:t>
          </a:r>
          <a:endParaRPr lang="es-ES" dirty="0">
            <a:latin typeface="Arial Rounded MT Bold" pitchFamily="34" charset="0"/>
          </a:endParaRPr>
        </a:p>
      </dgm:t>
    </dgm:pt>
    <dgm:pt modelId="{1F7550C2-0612-42A3-8417-CFAFCFB5FC6B}" type="sibTrans" cxnId="{212723B5-7FFA-4104-86B3-FAC5C89F949C}">
      <dgm:prSet/>
      <dgm:spPr/>
      <dgm:t>
        <a:bodyPr/>
        <a:lstStyle/>
        <a:p>
          <a:endParaRPr lang="es-ES"/>
        </a:p>
      </dgm:t>
    </dgm:pt>
    <dgm:pt modelId="{2565F013-18C2-49A4-8C3A-E7E37F30CBB8}" type="parTrans" cxnId="{212723B5-7FFA-4104-86B3-FAC5C89F949C}">
      <dgm:prSet/>
      <dgm:spPr/>
      <dgm:t>
        <a:bodyPr/>
        <a:lstStyle/>
        <a:p>
          <a:endParaRPr lang="es-ES"/>
        </a:p>
      </dgm:t>
    </dgm:pt>
    <dgm:pt modelId="{8A55D08D-B21E-46C0-94E6-CEB24859A7A1}" type="pres">
      <dgm:prSet presAssocID="{C4023C53-FF25-48B4-B573-5F3D1EB1D8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029FD1-6B05-42BE-9A46-B5E32BA1ACCB}" type="pres">
      <dgm:prSet presAssocID="{C21D5D5C-5D61-4234-B8F3-28672DE9986E}" presName="linNode" presStyleCnt="0"/>
      <dgm:spPr/>
    </dgm:pt>
    <dgm:pt modelId="{BC400982-9487-4157-95F5-58E468894E8E}" type="pres">
      <dgm:prSet presAssocID="{C21D5D5C-5D61-4234-B8F3-28672DE9986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3DC69-23FB-4C18-8B02-5E76099BDCD8}" type="pres">
      <dgm:prSet presAssocID="{C21D5D5C-5D61-4234-B8F3-28672DE9986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BFA274-9EC3-4136-8BE7-F2450D124FE2}" type="pres">
      <dgm:prSet presAssocID="{E6A3BB05-C1C3-4A0C-97D3-DF5C8078AB34}" presName="sp" presStyleCnt="0"/>
      <dgm:spPr/>
    </dgm:pt>
    <dgm:pt modelId="{7F48EBEF-8CE8-4052-94E4-6EB3C90E0D24}" type="pres">
      <dgm:prSet presAssocID="{C77DC692-E7FA-4527-8BEE-9AF2421DB836}" presName="linNode" presStyleCnt="0"/>
      <dgm:spPr/>
    </dgm:pt>
    <dgm:pt modelId="{5BDD1B13-1062-432A-90D5-E85DC3879488}" type="pres">
      <dgm:prSet presAssocID="{C77DC692-E7FA-4527-8BEE-9AF2421DB83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F6BDFC-4829-4FED-869E-67E581CA489C}" type="pres">
      <dgm:prSet presAssocID="{C77DC692-E7FA-4527-8BEE-9AF2421DB83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66EB39-8478-47F6-9166-E5A0F71066BA}" type="pres">
      <dgm:prSet presAssocID="{41E66E67-61D5-44B9-80EF-3136FF1887CB}" presName="sp" presStyleCnt="0"/>
      <dgm:spPr/>
    </dgm:pt>
    <dgm:pt modelId="{0CA8B850-7A84-418E-85AB-C1477841ACA0}" type="pres">
      <dgm:prSet presAssocID="{BC7B5E87-166F-4CED-B2FC-16B06C315E0F}" presName="linNode" presStyleCnt="0"/>
      <dgm:spPr/>
    </dgm:pt>
    <dgm:pt modelId="{1EA4B2E0-3BB2-4667-81A0-AE785C6EBF1A}" type="pres">
      <dgm:prSet presAssocID="{BC7B5E87-166F-4CED-B2FC-16B06C315E0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F3B7C9-3E64-4181-9DCF-D1945F96E089}" type="pres">
      <dgm:prSet presAssocID="{BC7B5E87-166F-4CED-B2FC-16B06C315E0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A88AC5-E6AB-46B5-933D-21EA36C79416}" type="presOf" srcId="{9194C263-5BC9-48A7-82EB-E5D1F730C76D}" destId="{EB93DC69-23FB-4C18-8B02-5E76099BDCD8}" srcOrd="0" destOrd="3" presId="urn:microsoft.com/office/officeart/2005/8/layout/vList5"/>
    <dgm:cxn modelId="{6D218FAA-4EE8-421F-9835-E9E03D79FBC7}" srcId="{C21D5D5C-5D61-4234-B8F3-28672DE9986E}" destId="{15576DDD-0375-4927-B020-73A190B4A1B4}" srcOrd="1" destOrd="0" parTransId="{C0F827FB-5530-4DB5-8E3C-6BD850EDAEE1}" sibTransId="{C8DA5FBB-AACB-4D28-868E-8FE062622670}"/>
    <dgm:cxn modelId="{2ED2B28A-3436-4191-AD58-A26EAE34BA86}" srcId="{C4023C53-FF25-48B4-B573-5F3D1EB1D8E8}" destId="{BC7B5E87-166F-4CED-B2FC-16B06C315E0F}" srcOrd="2" destOrd="0" parTransId="{CE9C77AE-CB1E-4258-8AC2-B0E49323A9FC}" sibTransId="{AFB093D5-3D4D-4C63-8234-B2A2A85C445A}"/>
    <dgm:cxn modelId="{C5440FCF-3C24-4E53-9C4E-15DD305BBED5}" type="presOf" srcId="{48ECE508-FC1A-4B8D-AB7B-EACD8E21BDEB}" destId="{8AF6BDFC-4829-4FED-869E-67E581CA489C}" srcOrd="0" destOrd="4" presId="urn:microsoft.com/office/officeart/2005/8/layout/vList5"/>
    <dgm:cxn modelId="{212723B5-7FFA-4104-86B3-FAC5C89F949C}" srcId="{BC7B5E87-166F-4CED-B2FC-16B06C315E0F}" destId="{D9F2AE68-FFBA-48D0-9F36-EF6CC7F8DD14}" srcOrd="1" destOrd="0" parTransId="{2565F013-18C2-49A4-8C3A-E7E37F30CBB8}" sibTransId="{1F7550C2-0612-42A3-8417-CFAFCFB5FC6B}"/>
    <dgm:cxn modelId="{19FE3DF9-912D-43BA-B3F0-DA98CE596C76}" srcId="{BC7B5E87-166F-4CED-B2FC-16B06C315E0F}" destId="{217080DD-4DAD-4237-998D-9C3B37C3EE88}" srcOrd="0" destOrd="0" parTransId="{F8AB52D0-0155-4249-AA74-2E642A7F5586}" sibTransId="{EDEFF47F-C3DA-4BAD-B12A-B577A6365B55}"/>
    <dgm:cxn modelId="{CE8C876E-71C2-472C-8249-E4EE426D6E49}" srcId="{BC7B5E87-166F-4CED-B2FC-16B06C315E0F}" destId="{FD3617AF-1EB7-4C25-9DAF-BE3D19E652F0}" srcOrd="2" destOrd="0" parTransId="{23C244B8-F954-41BB-A3D9-4E8147237735}" sibTransId="{A283A0C6-5823-4CCA-8D5B-ADBC567A7CBC}"/>
    <dgm:cxn modelId="{166EDC72-D735-453A-B930-7F4440939ABF}" type="presOf" srcId="{A6218EFA-082B-42E5-95D3-F6B734355653}" destId="{EB93DC69-23FB-4C18-8B02-5E76099BDCD8}" srcOrd="0" destOrd="5" presId="urn:microsoft.com/office/officeart/2005/8/layout/vList5"/>
    <dgm:cxn modelId="{C3A12780-B74F-412A-8B81-837DB1803817}" type="presOf" srcId="{BC7B5E87-166F-4CED-B2FC-16B06C315E0F}" destId="{1EA4B2E0-3BB2-4667-81A0-AE785C6EBF1A}" srcOrd="0" destOrd="0" presId="urn:microsoft.com/office/officeart/2005/8/layout/vList5"/>
    <dgm:cxn modelId="{8D61D221-1526-40AB-853A-A672AFD827BE}" srcId="{C77DC692-E7FA-4527-8BEE-9AF2421DB836}" destId="{48ECE508-FC1A-4B8D-AB7B-EACD8E21BDEB}" srcOrd="4" destOrd="0" parTransId="{2409354D-7045-4598-83BC-B147B109C77D}" sibTransId="{147A5EE7-DAC8-42D8-9C0D-C2F2A624AA0C}"/>
    <dgm:cxn modelId="{468514F0-FE65-4805-83F9-DA25DF7982D7}" srcId="{C4023C53-FF25-48B4-B573-5F3D1EB1D8E8}" destId="{C77DC692-E7FA-4527-8BEE-9AF2421DB836}" srcOrd="1" destOrd="0" parTransId="{64F963B3-37DC-4A1F-B2B1-4F91B4BA890F}" sibTransId="{41E66E67-61D5-44B9-80EF-3136FF1887CB}"/>
    <dgm:cxn modelId="{FA2EF5BD-4ED1-4432-8275-F832F516CB9D}" type="presOf" srcId="{446650C0-5566-49F2-B62D-ED057A0839CA}" destId="{EB93DC69-23FB-4C18-8B02-5E76099BDCD8}" srcOrd="0" destOrd="4" presId="urn:microsoft.com/office/officeart/2005/8/layout/vList5"/>
    <dgm:cxn modelId="{87B3C13F-66B6-4EA4-BFC8-6F8AC5BF1659}" srcId="{C77DC692-E7FA-4527-8BEE-9AF2421DB836}" destId="{BF966BA2-59DC-4679-B70A-BF5A2BB94732}" srcOrd="1" destOrd="0" parTransId="{8B3E31F4-74BA-4905-9B6B-0D83A1AC98D8}" sibTransId="{86D0CD20-751D-4604-BBA1-30668BB2A046}"/>
    <dgm:cxn modelId="{B477F43D-4FAE-4A20-BDB6-A76E1FCC01A3}" type="presOf" srcId="{C21D5D5C-5D61-4234-B8F3-28672DE9986E}" destId="{BC400982-9487-4157-95F5-58E468894E8E}" srcOrd="0" destOrd="0" presId="urn:microsoft.com/office/officeart/2005/8/layout/vList5"/>
    <dgm:cxn modelId="{F6C6A25F-29F7-43C2-88F2-EAE4469DF43C}" type="presOf" srcId="{D9F2AE68-FFBA-48D0-9F36-EF6CC7F8DD14}" destId="{43F3B7C9-3E64-4181-9DCF-D1945F96E089}" srcOrd="0" destOrd="1" presId="urn:microsoft.com/office/officeart/2005/8/layout/vList5"/>
    <dgm:cxn modelId="{F513AC33-AB8E-4F5C-B5A5-6A3017F7DE7E}" type="presOf" srcId="{4083D44A-C36C-487D-B964-B9590B2C2EAF}" destId="{8AF6BDFC-4829-4FED-869E-67E581CA489C}" srcOrd="0" destOrd="3" presId="urn:microsoft.com/office/officeart/2005/8/layout/vList5"/>
    <dgm:cxn modelId="{331028D9-4034-4A31-9D62-67D82A7BA155}" type="presOf" srcId="{FD3617AF-1EB7-4C25-9DAF-BE3D19E652F0}" destId="{43F3B7C9-3E64-4181-9DCF-D1945F96E089}" srcOrd="0" destOrd="2" presId="urn:microsoft.com/office/officeart/2005/8/layout/vList5"/>
    <dgm:cxn modelId="{1FA1BE79-C6F9-4614-B3A3-B357B948884C}" srcId="{C21D5D5C-5D61-4234-B8F3-28672DE9986E}" destId="{BAA5E72D-EE45-499F-91C9-47A538F3A8DC}" srcOrd="2" destOrd="0" parTransId="{0404AAE1-1FC1-4081-B14D-D324A683E9C6}" sibTransId="{8D9CE3F4-D472-48E1-B7F7-AB8171DD200E}"/>
    <dgm:cxn modelId="{9378229D-3916-4A33-8137-AC19D2F9D03D}" srcId="{C77DC692-E7FA-4527-8BEE-9AF2421DB836}" destId="{4083D44A-C36C-487D-B964-B9590B2C2EAF}" srcOrd="3" destOrd="0" parTransId="{B1EFE8E9-02E2-4100-81FD-F94289A98D10}" sibTransId="{7574F836-C858-4FA3-A04B-A3EA42468C97}"/>
    <dgm:cxn modelId="{A30EE165-382D-4DD7-BEE1-89D64EF50E22}" type="presOf" srcId="{BF966BA2-59DC-4679-B70A-BF5A2BB94732}" destId="{8AF6BDFC-4829-4FED-869E-67E581CA489C}" srcOrd="0" destOrd="1" presId="urn:microsoft.com/office/officeart/2005/8/layout/vList5"/>
    <dgm:cxn modelId="{0B61A2AF-D38C-43DD-81A3-47108C5D94CF}" srcId="{C77DC692-E7FA-4527-8BEE-9AF2421DB836}" destId="{54143269-7190-4B2A-8CC5-D1105C91D3EB}" srcOrd="2" destOrd="0" parTransId="{52685B5A-1943-49EB-8388-5A5F642CE408}" sibTransId="{9ED74D00-A0A5-4DD5-8614-8678A86D88A0}"/>
    <dgm:cxn modelId="{5499B1D5-CE26-403A-AB32-E86B8043C763}" type="presOf" srcId="{15576DDD-0375-4927-B020-73A190B4A1B4}" destId="{EB93DC69-23FB-4C18-8B02-5E76099BDCD8}" srcOrd="0" destOrd="1" presId="urn:microsoft.com/office/officeart/2005/8/layout/vList5"/>
    <dgm:cxn modelId="{8A36DC68-9FC8-4470-9E7B-E285B9E1A424}" srcId="{C77DC692-E7FA-4527-8BEE-9AF2421DB836}" destId="{9844025B-C355-406D-AB8E-9918EA063CBB}" srcOrd="0" destOrd="0" parTransId="{2E824DE7-4940-4384-BFC7-53D42DFBB0BB}" sibTransId="{D19777A6-824A-4355-B0AE-E8D18B0D2097}"/>
    <dgm:cxn modelId="{80C0871E-4134-4772-8C10-BD3DB33EBCE1}" srcId="{C21D5D5C-5D61-4234-B8F3-28672DE9986E}" destId="{9194C263-5BC9-48A7-82EB-E5D1F730C76D}" srcOrd="3" destOrd="0" parTransId="{C7B52B18-BABC-43AA-9B55-28BD82C38716}" sibTransId="{BA068427-24E9-46FA-B80C-1741DB8BF039}"/>
    <dgm:cxn modelId="{B10D633B-A548-461A-B03A-A6A9B2F933A3}" type="presOf" srcId="{BAA5E72D-EE45-499F-91C9-47A538F3A8DC}" destId="{EB93DC69-23FB-4C18-8B02-5E76099BDCD8}" srcOrd="0" destOrd="2" presId="urn:microsoft.com/office/officeart/2005/8/layout/vList5"/>
    <dgm:cxn modelId="{95F88F1E-EF14-45EB-906B-840FD568B572}" type="presOf" srcId="{54143269-7190-4B2A-8CC5-D1105C91D3EB}" destId="{8AF6BDFC-4829-4FED-869E-67E581CA489C}" srcOrd="0" destOrd="2" presId="urn:microsoft.com/office/officeart/2005/8/layout/vList5"/>
    <dgm:cxn modelId="{323CDA4F-18FB-4055-8790-0F6FB3882C27}" type="presOf" srcId="{09015CF4-0BCE-416C-BB73-7A2C62B66052}" destId="{EB93DC69-23FB-4C18-8B02-5E76099BDCD8}" srcOrd="0" destOrd="0" presId="urn:microsoft.com/office/officeart/2005/8/layout/vList5"/>
    <dgm:cxn modelId="{8CAE79BA-F90B-4F18-871B-8BCC3A1BD95B}" srcId="{C21D5D5C-5D61-4234-B8F3-28672DE9986E}" destId="{A6218EFA-082B-42E5-95D3-F6B734355653}" srcOrd="5" destOrd="0" parTransId="{FDB0F83A-45DB-43AB-9D59-23124A80F3E4}" sibTransId="{63481973-0FF2-43B9-9B86-D48A062F9E82}"/>
    <dgm:cxn modelId="{FFCBEE08-947F-4DBF-9AEE-843D8602A0DA}" type="presOf" srcId="{C4023C53-FF25-48B4-B573-5F3D1EB1D8E8}" destId="{8A55D08D-B21E-46C0-94E6-CEB24859A7A1}" srcOrd="0" destOrd="0" presId="urn:microsoft.com/office/officeart/2005/8/layout/vList5"/>
    <dgm:cxn modelId="{B41F33DA-5116-4E83-A8F0-944C2C303BD3}" type="presOf" srcId="{9844025B-C355-406D-AB8E-9918EA063CBB}" destId="{8AF6BDFC-4829-4FED-869E-67E581CA489C}" srcOrd="0" destOrd="0" presId="urn:microsoft.com/office/officeart/2005/8/layout/vList5"/>
    <dgm:cxn modelId="{AA0F064C-9C89-447A-86CF-F88E20483B99}" srcId="{C4023C53-FF25-48B4-B573-5F3D1EB1D8E8}" destId="{C21D5D5C-5D61-4234-B8F3-28672DE9986E}" srcOrd="0" destOrd="0" parTransId="{B40CBCC5-B19F-44D3-83AB-640AC141E3A4}" sibTransId="{E6A3BB05-C1C3-4A0C-97D3-DF5C8078AB34}"/>
    <dgm:cxn modelId="{B0E7AF1C-B077-462C-ACEC-ADE8DD30540B}" srcId="{C21D5D5C-5D61-4234-B8F3-28672DE9986E}" destId="{446650C0-5566-49F2-B62D-ED057A0839CA}" srcOrd="4" destOrd="0" parTransId="{48AB49D8-F48A-4C38-9251-16071896D319}" sibTransId="{C0CDC6B4-04D8-4A44-8154-C2E8F71F45BA}"/>
    <dgm:cxn modelId="{37F34AC1-A2BC-475F-A905-C572FA9BF589}" type="presOf" srcId="{217080DD-4DAD-4237-998D-9C3B37C3EE88}" destId="{43F3B7C9-3E64-4181-9DCF-D1945F96E089}" srcOrd="0" destOrd="0" presId="urn:microsoft.com/office/officeart/2005/8/layout/vList5"/>
    <dgm:cxn modelId="{AFF9F9FE-B738-4517-A8B2-8D669DE55320}" type="presOf" srcId="{C77DC692-E7FA-4527-8BEE-9AF2421DB836}" destId="{5BDD1B13-1062-432A-90D5-E85DC3879488}" srcOrd="0" destOrd="0" presId="urn:microsoft.com/office/officeart/2005/8/layout/vList5"/>
    <dgm:cxn modelId="{F5347043-4844-4ECC-9AB0-2578B1E1445C}" srcId="{C21D5D5C-5D61-4234-B8F3-28672DE9986E}" destId="{09015CF4-0BCE-416C-BB73-7A2C62B66052}" srcOrd="0" destOrd="0" parTransId="{1BF0857B-F341-4472-9D9F-FD686E5AF39C}" sibTransId="{88671EE3-DEC7-425B-854B-294993E4568B}"/>
    <dgm:cxn modelId="{1858B801-728B-4E0A-BC25-A845DB9847B3}" type="presParOf" srcId="{8A55D08D-B21E-46C0-94E6-CEB24859A7A1}" destId="{EB029FD1-6B05-42BE-9A46-B5E32BA1ACCB}" srcOrd="0" destOrd="0" presId="urn:microsoft.com/office/officeart/2005/8/layout/vList5"/>
    <dgm:cxn modelId="{7382AFF2-FC3B-4FC7-ACFD-BD3A1B0D5294}" type="presParOf" srcId="{EB029FD1-6B05-42BE-9A46-B5E32BA1ACCB}" destId="{BC400982-9487-4157-95F5-58E468894E8E}" srcOrd="0" destOrd="0" presId="urn:microsoft.com/office/officeart/2005/8/layout/vList5"/>
    <dgm:cxn modelId="{79A6ECF1-A0A5-44EC-BB42-60B1FCFBAA81}" type="presParOf" srcId="{EB029FD1-6B05-42BE-9A46-B5E32BA1ACCB}" destId="{EB93DC69-23FB-4C18-8B02-5E76099BDCD8}" srcOrd="1" destOrd="0" presId="urn:microsoft.com/office/officeart/2005/8/layout/vList5"/>
    <dgm:cxn modelId="{D0C631E9-0A2E-42C8-BA4D-33D729824D3E}" type="presParOf" srcId="{8A55D08D-B21E-46C0-94E6-CEB24859A7A1}" destId="{98BFA274-9EC3-4136-8BE7-F2450D124FE2}" srcOrd="1" destOrd="0" presId="urn:microsoft.com/office/officeart/2005/8/layout/vList5"/>
    <dgm:cxn modelId="{B81FFF48-7967-4F37-BAD1-4DF33D20772E}" type="presParOf" srcId="{8A55D08D-B21E-46C0-94E6-CEB24859A7A1}" destId="{7F48EBEF-8CE8-4052-94E4-6EB3C90E0D24}" srcOrd="2" destOrd="0" presId="urn:microsoft.com/office/officeart/2005/8/layout/vList5"/>
    <dgm:cxn modelId="{5278491E-988C-442C-A02B-C3232001FD38}" type="presParOf" srcId="{7F48EBEF-8CE8-4052-94E4-6EB3C90E0D24}" destId="{5BDD1B13-1062-432A-90D5-E85DC3879488}" srcOrd="0" destOrd="0" presId="urn:microsoft.com/office/officeart/2005/8/layout/vList5"/>
    <dgm:cxn modelId="{DDF5D865-64EE-4856-8541-D3D7B583D888}" type="presParOf" srcId="{7F48EBEF-8CE8-4052-94E4-6EB3C90E0D24}" destId="{8AF6BDFC-4829-4FED-869E-67E581CA489C}" srcOrd="1" destOrd="0" presId="urn:microsoft.com/office/officeart/2005/8/layout/vList5"/>
    <dgm:cxn modelId="{7A8CABF1-8B69-4E62-95C0-F321090059F2}" type="presParOf" srcId="{8A55D08D-B21E-46C0-94E6-CEB24859A7A1}" destId="{7D66EB39-8478-47F6-9166-E5A0F71066BA}" srcOrd="3" destOrd="0" presId="urn:microsoft.com/office/officeart/2005/8/layout/vList5"/>
    <dgm:cxn modelId="{C45BA1AC-F3FE-4CCA-BDDF-54322C6EAF02}" type="presParOf" srcId="{8A55D08D-B21E-46C0-94E6-CEB24859A7A1}" destId="{0CA8B850-7A84-418E-85AB-C1477841ACA0}" srcOrd="4" destOrd="0" presId="urn:microsoft.com/office/officeart/2005/8/layout/vList5"/>
    <dgm:cxn modelId="{3A2CA228-6AD5-4883-826C-007D7241F09D}" type="presParOf" srcId="{0CA8B850-7A84-418E-85AB-C1477841ACA0}" destId="{1EA4B2E0-3BB2-4667-81A0-AE785C6EBF1A}" srcOrd="0" destOrd="0" presId="urn:microsoft.com/office/officeart/2005/8/layout/vList5"/>
    <dgm:cxn modelId="{A029A421-772D-4C87-8550-99989A50B15A}" type="presParOf" srcId="{0CA8B850-7A84-418E-85AB-C1477841ACA0}" destId="{43F3B7C9-3E64-4181-9DCF-D1945F96E0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E805D-C91C-4928-8973-E97C7170B88E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4ED07-C68F-476C-9DB1-EC8CC1165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74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4F1C8EB-28DC-4C45-9DD4-67316299A1F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746EF2-E1BB-40D2-BE13-D230222A2AD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Sindromes</a:t>
            </a:r>
            <a:r>
              <a:rPr lang="es-ES" dirty="0" smtClean="0"/>
              <a:t> respiratorios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8252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CATEDRA DE SEMIOLOGIA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HOSPITAL NACIONAL DE CLINICAS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12160" y="5949280"/>
            <a:ext cx="295232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Dra. Nancy </a:t>
            </a:r>
            <a:r>
              <a:rPr lang="es-ES" dirty="0" err="1" smtClean="0"/>
              <a:t>Wieshamm</a:t>
            </a:r>
            <a:endParaRPr lang="es-ES" dirty="0" smtClean="0"/>
          </a:p>
          <a:p>
            <a:r>
              <a:rPr lang="es-ES" dirty="0" smtClean="0"/>
              <a:t>Esp. Medicina interna</a:t>
            </a:r>
          </a:p>
          <a:p>
            <a:r>
              <a:rPr lang="es-ES" dirty="0" smtClean="0"/>
              <a:t>Esp. </a:t>
            </a:r>
            <a:r>
              <a:rPr lang="es-ES" dirty="0" err="1" smtClean="0"/>
              <a:t>Neumonología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22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67" y="548680"/>
            <a:ext cx="610242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5576" y="20608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Algerian" pitchFamily="82" charset="0"/>
              </a:rPr>
              <a:t>E</a:t>
            </a:r>
          </a:p>
          <a:p>
            <a:r>
              <a:rPr lang="es-ES" sz="4800" dirty="0" smtClean="0">
                <a:latin typeface="Algerian" pitchFamily="82" charset="0"/>
              </a:rPr>
              <a:t>P</a:t>
            </a:r>
          </a:p>
          <a:p>
            <a:r>
              <a:rPr lang="es-ES" sz="4800" dirty="0" smtClean="0">
                <a:latin typeface="Algerian" pitchFamily="82" charset="0"/>
              </a:rPr>
              <a:t>O</a:t>
            </a:r>
          </a:p>
          <a:p>
            <a:r>
              <a:rPr lang="es-ES" sz="4800" dirty="0">
                <a:latin typeface="Algerian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765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98072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roadway" pitchFamily="82" charset="0"/>
              </a:rPr>
              <a:t>EPOC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-508" y="2059704"/>
            <a:ext cx="262829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roadway" pitchFamily="82" charset="0"/>
              </a:rPr>
              <a:t>FISIOPATOGENIA</a:t>
            </a:r>
            <a:endParaRPr lang="es-ES" sz="2000" dirty="0">
              <a:latin typeface="Broadway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311860" y="332656"/>
            <a:ext cx="266429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INJURIA CELULAR</a:t>
            </a:r>
            <a:endParaRPr lang="es-ES" sz="2000" dirty="0">
              <a:latin typeface="Arial Rounded MT Bold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499992" y="760769"/>
            <a:ext cx="0" cy="3919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635896" y="1121641"/>
            <a:ext cx="201622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INFLAMACION</a:t>
            </a:r>
            <a:endParaRPr lang="es-ES" sz="2000" dirty="0">
              <a:latin typeface="Arial Rounded MT Bold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499992" y="1521751"/>
            <a:ext cx="0" cy="46708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059832" y="2002248"/>
            <a:ext cx="3168352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Arial Rounded MT Bold" pitchFamily="34" charset="0"/>
              </a:rPr>
              <a:t>Destruccion</a:t>
            </a:r>
            <a:r>
              <a:rPr lang="es-ES" sz="2000" dirty="0" smtClean="0">
                <a:latin typeface="Arial Rounded MT Bold" pitchFamily="34" charset="0"/>
              </a:rPr>
              <a:t> del parénquima (Enfisema)</a:t>
            </a:r>
          </a:p>
          <a:p>
            <a:r>
              <a:rPr lang="es-ES" sz="2000" dirty="0" err="1" smtClean="0">
                <a:latin typeface="Arial Rounded MT Bold" pitchFamily="34" charset="0"/>
              </a:rPr>
              <a:t>Remodelamiento</a:t>
            </a:r>
            <a:r>
              <a:rPr lang="es-ES" sz="2000" dirty="0" smtClean="0">
                <a:latin typeface="Arial Rounded MT Bold" pitchFamily="34" charset="0"/>
              </a:rPr>
              <a:t> de la Vía Aérea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508959" y="3325687"/>
            <a:ext cx="0" cy="47676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941807" y="3907775"/>
            <a:ext cx="331236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Aumento de la resistencia al flujo aéreo</a:t>
            </a:r>
            <a:endParaRPr lang="es-ES" sz="2000" dirty="0"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987824" y="5113118"/>
            <a:ext cx="352839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Atrapamiento aéreo</a:t>
            </a:r>
          </a:p>
          <a:p>
            <a:r>
              <a:rPr lang="es-ES" sz="2000" dirty="0" smtClean="0">
                <a:latin typeface="Arial Rounded MT Bold" pitchFamily="34" charset="0"/>
              </a:rPr>
              <a:t>Aumento del VR,CRF,CPT</a:t>
            </a:r>
            <a:endParaRPr lang="es-ES" sz="2000" dirty="0">
              <a:latin typeface="Arial Rounded MT Bold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4499992" y="4592411"/>
            <a:ext cx="0" cy="4442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987824" y="6334109"/>
            <a:ext cx="331236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Aplanamiento diafragma</a:t>
            </a:r>
            <a:endParaRPr lang="es-ES" sz="2000" dirty="0">
              <a:latin typeface="Arial Rounded MT Bold" pitchFamily="34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4499992" y="5889867"/>
            <a:ext cx="8967" cy="4442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875148" y="5801480"/>
            <a:ext cx="2267744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Aumenta el trabajo respiratorio</a:t>
            </a:r>
            <a:endParaRPr lang="es-ES" sz="2000" dirty="0">
              <a:latin typeface="Arial Rounded MT Bold" pitchFamily="34" charset="0"/>
            </a:endParaRPr>
          </a:p>
        </p:txBody>
      </p:sp>
      <p:cxnSp>
        <p:nvCxnSpPr>
          <p:cNvPr id="28" name="27 Conector recto de flecha"/>
          <p:cNvCxnSpPr>
            <a:endCxn id="26" idx="1"/>
          </p:cNvCxnSpPr>
          <p:nvPr/>
        </p:nvCxnSpPr>
        <p:spPr>
          <a:xfrm flipV="1">
            <a:off x="6372200" y="6309312"/>
            <a:ext cx="502948" cy="34407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809994" y="5033543"/>
            <a:ext cx="98874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Fatiga</a:t>
            </a:r>
            <a:endParaRPr lang="es-ES" sz="2000" dirty="0">
              <a:latin typeface="Arial Rounded MT Bold" pitchFamily="34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 flipV="1">
            <a:off x="7194399" y="5395692"/>
            <a:ext cx="0" cy="4057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6606899" y="2475202"/>
            <a:ext cx="176475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Alteración intercambio gaseoso</a:t>
            </a:r>
            <a:endParaRPr lang="es-ES" sz="2000" dirty="0">
              <a:latin typeface="Arial Rounded MT Bold" pitchFamily="34" charset="0"/>
            </a:endParaRPr>
          </a:p>
        </p:txBody>
      </p:sp>
      <p:cxnSp>
        <p:nvCxnSpPr>
          <p:cNvPr id="34" name="33 Conector recto de flecha"/>
          <p:cNvCxnSpPr>
            <a:endCxn id="32" idx="1"/>
          </p:cNvCxnSpPr>
          <p:nvPr/>
        </p:nvCxnSpPr>
        <p:spPr>
          <a:xfrm>
            <a:off x="6228184" y="2663968"/>
            <a:ext cx="378715" cy="3190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6254175" y="3520669"/>
            <a:ext cx="555819" cy="6124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V="1">
            <a:off x="7164288" y="3710072"/>
            <a:ext cx="0" cy="132658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7527856" y="3933064"/>
            <a:ext cx="172466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HIPOXEMIA</a:t>
            </a:r>
            <a:endParaRPr lang="es-ES" sz="2000" dirty="0">
              <a:latin typeface="Arial Rounded MT Bold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7527856" y="4438652"/>
            <a:ext cx="161614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Rounded MT Bold" pitchFamily="34" charset="0"/>
              </a:rPr>
              <a:t>DISNEA</a:t>
            </a:r>
            <a:endParaRPr lang="es-ES" sz="2000" dirty="0">
              <a:latin typeface="Arial Rounded MT Bold" pitchFamily="34" charset="0"/>
            </a:endParaRPr>
          </a:p>
        </p:txBody>
      </p:sp>
      <p:cxnSp>
        <p:nvCxnSpPr>
          <p:cNvPr id="52" name="51 Conector recto de flecha"/>
          <p:cNvCxnSpPr/>
          <p:nvPr/>
        </p:nvCxnSpPr>
        <p:spPr>
          <a:xfrm>
            <a:off x="8390188" y="3316017"/>
            <a:ext cx="358276" cy="61704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29" idx="3"/>
          </p:cNvCxnSpPr>
          <p:nvPr/>
        </p:nvCxnSpPr>
        <p:spPr>
          <a:xfrm flipV="1">
            <a:off x="7798742" y="4935071"/>
            <a:ext cx="591446" cy="29852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9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0" grpId="0" animBg="1"/>
      <p:bldP spid="15" grpId="0" animBg="1"/>
      <p:bldP spid="18" grpId="0" animBg="1"/>
      <p:bldP spid="19" grpId="0" animBg="1"/>
      <p:bldP spid="22" grpId="0" animBg="1"/>
      <p:bldP spid="26" grpId="0" animBg="1"/>
      <p:bldP spid="29" grpId="0" animBg="1"/>
      <p:bldP spid="32" grpId="0" animBg="1"/>
      <p:bldP spid="4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6" y="20608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059832" y="76470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DIAGNOSTICO:</a:t>
            </a:r>
          </a:p>
          <a:p>
            <a:r>
              <a:rPr lang="es-ES" sz="3200" dirty="0" err="1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Sintomas</a:t>
            </a: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 de la EPOC</a:t>
            </a:r>
            <a:endParaRPr lang="es-ES" sz="3200" dirty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59832" y="2348880"/>
            <a:ext cx="55446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Disnea crónica y progresiva. De forma característica empeora con el esfuerzo.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Tos crónica. Puede ser intermitente y seca.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Producción de esputo</a:t>
            </a:r>
          </a:p>
          <a:p>
            <a:pPr marL="514350" indent="-514350">
              <a:buFont typeface="+mj-lt"/>
              <a:buAutoNum type="arabicPeriod"/>
            </a:pPr>
            <a:endParaRPr lang="es-ES" sz="2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26876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Broadway" pitchFamily="82" charset="0"/>
              </a:rPr>
              <a:t>EPOC</a:t>
            </a:r>
            <a:r>
              <a:rPr lang="es-ES" sz="2800" dirty="0" smtClean="0">
                <a:latin typeface="Broadway" pitchFamily="82" charset="0"/>
              </a:rPr>
              <a:t> </a:t>
            </a:r>
            <a:r>
              <a:rPr lang="es-ES" sz="2000" dirty="0" smtClean="0">
                <a:latin typeface="Broadway" pitchFamily="82" charset="0"/>
              </a:rPr>
              <a:t>Atrapamiento </a:t>
            </a:r>
            <a:r>
              <a:rPr lang="es-ES" sz="2000" dirty="0" err="1" smtClean="0">
                <a:latin typeface="Broadway" pitchFamily="82" charset="0"/>
              </a:rPr>
              <a:t>aereo</a:t>
            </a:r>
            <a:endParaRPr lang="es-ES" sz="2000" dirty="0">
              <a:latin typeface="Broadway" pitchFamily="82" charset="0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1403648" y="2666134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683568" y="3501008"/>
            <a:ext cx="2880320" cy="1656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INSPECCION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3" name="12 Llamada ovalada"/>
          <p:cNvSpPr/>
          <p:nvPr/>
        </p:nvSpPr>
        <p:spPr>
          <a:xfrm>
            <a:off x="5868144" y="620688"/>
            <a:ext cx="3168352" cy="2160240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Arial Rounded MT Bold" pitchFamily="34" charset="0"/>
              </a:rPr>
              <a:t>COMO ESTA EL PACIENTE?</a:t>
            </a:r>
            <a:endParaRPr lang="es-ES" sz="28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139952" y="3314206"/>
            <a:ext cx="5004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Disnea independiente de la posición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Tos seca o productiva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Empleo de músculos accesorios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Tórax en Tonel en inspiración permanente (enfisema)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Tórax ancho – Obesidad – Cianosis – Edema (Bronquitis crónica)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Signo de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Litten</a:t>
            </a:r>
            <a:endParaRPr lang="es-E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Signo de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Hoover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51520" y="126876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Broadway" pitchFamily="82" charset="0"/>
              </a:rPr>
              <a:t>EPOC</a:t>
            </a:r>
            <a:r>
              <a:rPr lang="es-ES" sz="2800" dirty="0" smtClean="0">
                <a:latin typeface="Broadway" pitchFamily="82" charset="0"/>
              </a:rPr>
              <a:t> </a:t>
            </a:r>
            <a:r>
              <a:rPr lang="es-ES" sz="2000" dirty="0" smtClean="0">
                <a:latin typeface="Broadway" pitchFamily="82" charset="0"/>
              </a:rPr>
              <a:t>Atrapamiento </a:t>
            </a:r>
            <a:r>
              <a:rPr lang="es-ES" sz="2000" dirty="0" err="1" smtClean="0">
                <a:latin typeface="Broadway" pitchFamily="82" charset="0"/>
              </a:rPr>
              <a:t>aereo</a:t>
            </a:r>
            <a:endParaRPr lang="es-ES" sz="2000" dirty="0">
              <a:latin typeface="Broadway" pitchFamily="82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1403648" y="2666134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683568" y="3501008"/>
            <a:ext cx="2880320" cy="1656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INSPECCION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3075" name="Picture 3" descr="C:\Users\user\Desktop\imagen bronquitis cro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1"/>
            <a:ext cx="28083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agen torax en ton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1"/>
            <a:ext cx="2520279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imagen atrapamiento aereo ep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03244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1520" y="126876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Broadway" pitchFamily="82" charset="0"/>
              </a:rPr>
              <a:t>EPOC</a:t>
            </a:r>
            <a:r>
              <a:rPr lang="es-ES" sz="2800" dirty="0" smtClean="0">
                <a:latin typeface="Broadway" pitchFamily="82" charset="0"/>
              </a:rPr>
              <a:t> </a:t>
            </a:r>
            <a:r>
              <a:rPr lang="es-ES" sz="2000" dirty="0" smtClean="0">
                <a:latin typeface="Broadway" pitchFamily="82" charset="0"/>
              </a:rPr>
              <a:t>Atrapamiento </a:t>
            </a:r>
            <a:r>
              <a:rPr lang="es-ES" sz="2000" dirty="0" err="1" smtClean="0">
                <a:latin typeface="Broadway" pitchFamily="82" charset="0"/>
              </a:rPr>
              <a:t>aereo</a:t>
            </a:r>
            <a:endParaRPr lang="es-ES" sz="2000" dirty="0">
              <a:latin typeface="Broadway" pitchFamily="82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403648" y="2666134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83568" y="3501008"/>
            <a:ext cx="2880320" cy="1656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PALPACION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4499992" y="332656"/>
            <a:ext cx="4536504" cy="2981550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Arial Rounded MT Bold" pitchFamily="34" charset="0"/>
              </a:rPr>
              <a:t>QUE PUEDO ENCONTRAR EN EL EXAMEN DEL APARATO RESPIRATORIO?</a:t>
            </a:r>
            <a:endParaRPr lang="es-ES" sz="28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83968" y="4329100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Disminución de la Expansión de vértices y bases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Vibraciones Vocales: Disminución globalizada en el Enfisema y Normales o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disminuídas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 en la Bronquitis crónica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1520" y="126876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Broadway" pitchFamily="82" charset="0"/>
              </a:rPr>
              <a:t>EPOC</a:t>
            </a:r>
            <a:r>
              <a:rPr lang="es-ES" sz="2800" dirty="0" smtClean="0">
                <a:latin typeface="Broadway" pitchFamily="82" charset="0"/>
              </a:rPr>
              <a:t> </a:t>
            </a:r>
            <a:r>
              <a:rPr lang="es-ES" sz="2000" dirty="0" smtClean="0">
                <a:latin typeface="Broadway" pitchFamily="82" charset="0"/>
              </a:rPr>
              <a:t>Atrapamiento </a:t>
            </a:r>
            <a:r>
              <a:rPr lang="es-ES" sz="2000" dirty="0" err="1" smtClean="0">
                <a:latin typeface="Broadway" pitchFamily="82" charset="0"/>
              </a:rPr>
              <a:t>aereo</a:t>
            </a:r>
            <a:endParaRPr lang="es-ES" sz="2000" dirty="0">
              <a:latin typeface="Broadway" pitchFamily="82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403648" y="2666134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83568" y="3501008"/>
            <a:ext cx="2880320" cy="1656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PERCUSION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4427984" y="332656"/>
            <a:ext cx="4608512" cy="2981550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Arial Rounded MT Bold" pitchFamily="34" charset="0"/>
              </a:rPr>
              <a:t>QUE PUEDO ENCONTRAR EN EL EXAMEN DEL APARATO RESPIRATORIO?</a:t>
            </a:r>
            <a:endParaRPr lang="es-ES" sz="28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95936" y="4221088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Aumento del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area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 pulmonar con Sonoridad incrementada hasta espacio intercostal 11 o 12.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Disminución de la Excursión de bases (no más de dos cm.)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1520" y="126876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Broadway" pitchFamily="82" charset="0"/>
              </a:rPr>
              <a:t>EPOC</a:t>
            </a:r>
            <a:r>
              <a:rPr lang="es-ES" sz="2800" dirty="0" smtClean="0">
                <a:latin typeface="Broadway" pitchFamily="82" charset="0"/>
              </a:rPr>
              <a:t> </a:t>
            </a:r>
            <a:r>
              <a:rPr lang="es-ES" sz="2000" dirty="0" smtClean="0">
                <a:latin typeface="Broadway" pitchFamily="82" charset="0"/>
              </a:rPr>
              <a:t>Atrapamiento </a:t>
            </a:r>
            <a:r>
              <a:rPr lang="es-ES" sz="2000" dirty="0" err="1" smtClean="0">
                <a:latin typeface="Broadway" pitchFamily="82" charset="0"/>
              </a:rPr>
              <a:t>aereo</a:t>
            </a:r>
            <a:endParaRPr lang="es-ES" sz="2000" dirty="0">
              <a:latin typeface="Broadway" pitchFamily="82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67544" y="3501008"/>
            <a:ext cx="2880320" cy="22322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AUSCULTACION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1403648" y="2666134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Llamada ovalada"/>
          <p:cNvSpPr/>
          <p:nvPr/>
        </p:nvSpPr>
        <p:spPr>
          <a:xfrm>
            <a:off x="4572000" y="332656"/>
            <a:ext cx="4464496" cy="2981550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Arial Rounded MT Bold" pitchFamily="34" charset="0"/>
              </a:rPr>
              <a:t>QUE PUEDO ENCONTRAR EN EL EXAMEN DEL APARATO RESPIRATORIO?</a:t>
            </a:r>
            <a:endParaRPr lang="es-ES" sz="28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3779912" y="4329100"/>
            <a:ext cx="1584176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3779912" y="5544527"/>
            <a:ext cx="1584176" cy="4571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5508104" y="4005064"/>
            <a:ext cx="363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BRONQUITIS CRONICA:</a:t>
            </a:r>
          </a:p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Espiración Prolongada</a:t>
            </a:r>
          </a:p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Sibilancias y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roncus</a:t>
            </a:r>
            <a:endParaRPr lang="es-E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Crepitaciones gruesas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5328503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ENFISEMA:</a:t>
            </a:r>
          </a:p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Espiración prolongada</a:t>
            </a:r>
          </a:p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Disminución general. del MV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3" grpId="0" animBg="1"/>
      <p:bldP spid="14" grpId="0" animBg="1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52736"/>
            <a:ext cx="653447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20608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60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1840" y="76470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 Rounded MT Bold" pitchFamily="34" charset="0"/>
              </a:rPr>
              <a:t>DIAGNOSTICO DE EPOC</a:t>
            </a:r>
            <a:endParaRPr lang="es-E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483768" y="1628800"/>
            <a:ext cx="3024336" cy="2160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SINTOMAS</a:t>
            </a:r>
          </a:p>
          <a:p>
            <a:pPr algn="ctr"/>
            <a:endParaRPr lang="es-ES" sz="2400" dirty="0" smtClean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  <a:p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TOS CRONICA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DISNEA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ESPUTO</a:t>
            </a:r>
            <a:endParaRPr lang="es-E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228184" y="1700808"/>
            <a:ext cx="2736304" cy="20882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Rounded MT Bold" pitchFamily="34" charset="0"/>
              </a:rPr>
              <a:t>EXPOSICION</a:t>
            </a:r>
          </a:p>
          <a:p>
            <a:pPr algn="ctr"/>
            <a:endParaRPr lang="es-ES" sz="2400" dirty="0">
              <a:latin typeface="Arial Rounded MT Bold" pitchFamily="34" charset="0"/>
            </a:endParaRPr>
          </a:p>
          <a:p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TABACO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OCUPACION</a:t>
            </a:r>
          </a:p>
          <a:p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AMBIENTAL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4499992" y="3789040"/>
            <a:ext cx="1008112" cy="936104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6084168" y="3861048"/>
            <a:ext cx="1080120" cy="864096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4139952" y="5157192"/>
            <a:ext cx="34563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 Rounded MT Bold" pitchFamily="34" charset="0"/>
              </a:rPr>
              <a:t>ESPIROMETRIA</a:t>
            </a:r>
            <a:endParaRPr lang="es-E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273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467544" y="764704"/>
            <a:ext cx="3456384" cy="50405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 Rounded MT Bold" pitchFamily="34" charset="0"/>
              </a:rPr>
              <a:t>SINDROMES RESPIRATORIOS</a:t>
            </a:r>
            <a:endParaRPr lang="es-ES" sz="2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707904" y="1916832"/>
            <a:ext cx="180020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4067944" y="2852936"/>
            <a:ext cx="144016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4155029" y="3789040"/>
            <a:ext cx="129614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3275856" y="1052736"/>
            <a:ext cx="2232248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flipV="1">
            <a:off x="3059832" y="5589240"/>
            <a:ext cx="2304256" cy="261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3707904" y="4725144"/>
            <a:ext cx="165618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5868144" y="90872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VIAS AEREAS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868144" y="19168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Arial Rounded MT Bold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868144" y="191683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PARENQUIMATOSOS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68144" y="285293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PLEURALES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868144" y="37890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VASCULARES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868144" y="472514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MEDIASTINICOS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868144" y="558924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DE LA CAJA TORACICA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/>
      <p:bldP spid="18" grpId="0"/>
      <p:bldP spid="19" grpId="0"/>
      <p:bldP spid="22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980728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Broadway" pitchFamily="82" charset="0"/>
              </a:rPr>
              <a:t>FISIOLOGIA PULMONAR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242088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Broadway" pitchFamily="82" charset="0"/>
              </a:rPr>
              <a:t>QUE DEBEMOS SABER?</a:t>
            </a:r>
            <a:endParaRPr lang="es-ES" sz="2400" dirty="0">
              <a:latin typeface="Broadway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9280"/>
            <a:ext cx="5760640" cy="587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0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41277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Broadway" pitchFamily="82" charset="0"/>
              </a:rPr>
              <a:t>FISIOLOGIA PULMONAR</a:t>
            </a:r>
            <a:endParaRPr lang="es-ES" sz="2400" dirty="0">
              <a:latin typeface="Broadway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78092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Broadway" pitchFamily="82" charset="0"/>
              </a:rPr>
              <a:t>QUE OCURRE EN EL PACIENTE CON EPOC?</a:t>
            </a:r>
            <a:endParaRPr lang="es-ES" sz="2400" dirty="0">
              <a:latin typeface="Broadway" pitchFamily="8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583264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6712"/>
            <a:ext cx="57423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1196752"/>
            <a:ext cx="12241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Broadway" pitchFamily="82" charset="0"/>
              </a:rPr>
              <a:t>E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S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P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I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R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O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M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E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T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R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I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A</a:t>
            </a:r>
          </a:p>
          <a:p>
            <a:endParaRPr lang="es-ES" sz="24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80"/>
            <a:ext cx="61024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1196752"/>
            <a:ext cx="12241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Broadway" pitchFamily="82" charset="0"/>
              </a:rPr>
              <a:t>E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S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P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I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R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O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M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E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T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R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I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A</a:t>
            </a:r>
          </a:p>
          <a:p>
            <a:endParaRPr lang="es-E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6712"/>
            <a:ext cx="610242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1560" y="1196752"/>
            <a:ext cx="12241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Broadway" pitchFamily="82" charset="0"/>
              </a:rPr>
              <a:t>E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S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P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I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R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O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M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E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T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R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I</a:t>
            </a:r>
          </a:p>
          <a:p>
            <a:pPr algn="ctr"/>
            <a:r>
              <a:rPr lang="es-ES" sz="2400" dirty="0" smtClean="0">
                <a:latin typeface="Broadway" pitchFamily="82" charset="0"/>
              </a:rPr>
              <a:t>A</a:t>
            </a:r>
          </a:p>
          <a:p>
            <a:endParaRPr lang="es-E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0688"/>
            <a:ext cx="603041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848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80"/>
            <a:ext cx="63184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817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6672"/>
            <a:ext cx="667848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604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80"/>
            <a:ext cx="631844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64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61926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874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8064896" cy="9361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s-ES" sz="2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¿Cómo diferenciar los distintos </a:t>
            </a:r>
            <a:r>
              <a:rPr lang="es-ES" sz="2000" b="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sindromes</a:t>
            </a:r>
            <a:r>
              <a:rPr lang="es-ES" sz="2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respiratorios?</a:t>
            </a:r>
            <a:endParaRPr lang="es-ES" sz="2000" b="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55576" y="2132856"/>
            <a:ext cx="8136904" cy="4536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707904" y="3645024"/>
            <a:ext cx="2088232" cy="1800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Rounded MT Bold" pitchFamily="34" charset="0"/>
              </a:rPr>
              <a:t>HISTORIA CLINICA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2564904"/>
            <a:ext cx="2952328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PALPACION</a:t>
            </a:r>
            <a:endParaRPr lang="es-E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156176" y="3717032"/>
            <a:ext cx="2088232" cy="1584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PERCUSION</a:t>
            </a:r>
            <a:endParaRPr lang="es-E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31640" y="3717032"/>
            <a:ext cx="2016224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INSPECCION</a:t>
            </a:r>
            <a:endParaRPr lang="es-E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915816" y="5661248"/>
            <a:ext cx="3744416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AUSCULTACION</a:t>
            </a:r>
            <a:endParaRPr lang="es-E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76673"/>
            <a:ext cx="510286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imagen soplador ros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933056"/>
            <a:ext cx="524688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12474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Broadway" pitchFamily="82" charset="0"/>
              </a:rPr>
              <a:t>REPASAMOS?</a:t>
            </a:r>
            <a:endParaRPr lang="es-ES" sz="24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A</a:t>
            </a:r>
          </a:p>
          <a:p>
            <a:r>
              <a:rPr lang="es-ES" sz="4800" dirty="0" smtClean="0">
                <a:latin typeface="Broadway" pitchFamily="82" charset="0"/>
              </a:rPr>
              <a:t>S</a:t>
            </a:r>
          </a:p>
          <a:p>
            <a:r>
              <a:rPr lang="es-ES" sz="4800" dirty="0" smtClean="0">
                <a:latin typeface="Broadway" pitchFamily="82" charset="0"/>
              </a:rPr>
              <a:t>MA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87824" y="76470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 Rounded MT Bold" pitchFamily="34" charset="0"/>
              </a:rPr>
              <a:t>DEFINICION:</a:t>
            </a:r>
            <a:endParaRPr lang="es-E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123728" y="1988840"/>
            <a:ext cx="6840760" cy="3456384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latin typeface="Arial Rounded MT Bold" pitchFamily="34" charset="0"/>
              </a:rPr>
              <a:t>Enfermedad heterogénea usualmente caracterizada por la 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inflamación de la vía aérea</a:t>
            </a:r>
            <a:r>
              <a:rPr lang="es-ES" sz="2000" dirty="0" smtClean="0">
                <a:latin typeface="Arial Rounded MT Bold" pitchFamily="34" charset="0"/>
              </a:rPr>
              <a:t> la que sufre infiltración por diversas células en especial </a:t>
            </a:r>
            <a:r>
              <a:rPr lang="es-ES" sz="2000" dirty="0" err="1" smtClean="0">
                <a:latin typeface="Arial Rounded MT Bold" pitchFamily="34" charset="0"/>
              </a:rPr>
              <a:t>eosinófilos</a:t>
            </a:r>
            <a:r>
              <a:rPr lang="es-ES" sz="2000" dirty="0" smtClean="0">
                <a:latin typeface="Arial Rounded MT Bold" pitchFamily="34" charset="0"/>
              </a:rPr>
              <a:t>, linfocitos y </a:t>
            </a:r>
            <a:r>
              <a:rPr lang="es-ES" sz="2000" dirty="0" err="1" smtClean="0">
                <a:latin typeface="Arial Rounded MT Bold" pitchFamily="34" charset="0"/>
              </a:rPr>
              <a:t>mastocitos</a:t>
            </a:r>
            <a:r>
              <a:rPr lang="es-ES" sz="2000" dirty="0" smtClean="0">
                <a:latin typeface="Arial Rounded MT Bold" pitchFamily="34" charset="0"/>
              </a:rPr>
              <a:t> y una anormalidad funcional denominada 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hiperreactividad bronquial</a:t>
            </a:r>
            <a:endParaRPr lang="es-E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65527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A</a:t>
            </a:r>
          </a:p>
          <a:p>
            <a:r>
              <a:rPr lang="es-ES" sz="4800" dirty="0" smtClean="0">
                <a:latin typeface="Broadway" pitchFamily="82" charset="0"/>
              </a:rPr>
              <a:t>S</a:t>
            </a:r>
          </a:p>
          <a:p>
            <a:r>
              <a:rPr lang="es-ES" sz="4800" dirty="0" smtClean="0">
                <a:latin typeface="Broadway" pitchFamily="82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29489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655272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A</a:t>
            </a:r>
          </a:p>
          <a:p>
            <a:r>
              <a:rPr lang="es-ES" sz="4800" dirty="0" smtClean="0">
                <a:latin typeface="Broadway" pitchFamily="82" charset="0"/>
              </a:rPr>
              <a:t>S</a:t>
            </a:r>
          </a:p>
          <a:p>
            <a:r>
              <a:rPr lang="es-ES" sz="4800" dirty="0" smtClean="0">
                <a:latin typeface="Broadway" pitchFamily="82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8874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6840759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A</a:t>
            </a:r>
          </a:p>
          <a:p>
            <a:r>
              <a:rPr lang="es-ES" sz="4800" dirty="0" smtClean="0">
                <a:latin typeface="Broadway" pitchFamily="82" charset="0"/>
              </a:rPr>
              <a:t>S</a:t>
            </a:r>
          </a:p>
          <a:p>
            <a:r>
              <a:rPr lang="es-ES" sz="4800" dirty="0" smtClean="0">
                <a:latin typeface="Broadway" pitchFamily="82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10582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669674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A</a:t>
            </a:r>
          </a:p>
          <a:p>
            <a:r>
              <a:rPr lang="es-ES" sz="4800" dirty="0" smtClean="0">
                <a:latin typeface="Broadway" pitchFamily="82" charset="0"/>
              </a:rPr>
              <a:t>S</a:t>
            </a:r>
          </a:p>
          <a:p>
            <a:r>
              <a:rPr lang="es-ES" sz="4800" dirty="0" smtClean="0">
                <a:latin typeface="Broadway" pitchFamily="82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23614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ovalada"/>
          <p:cNvSpPr/>
          <p:nvPr/>
        </p:nvSpPr>
        <p:spPr>
          <a:xfrm>
            <a:off x="5868144" y="116632"/>
            <a:ext cx="3168352" cy="2096616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Arial Rounded MT Bold" pitchFamily="34" charset="0"/>
              </a:rPr>
              <a:t>COMO ESTA EL PACIENTE?</a:t>
            </a:r>
            <a:endParaRPr lang="es-ES" sz="28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A</a:t>
            </a:r>
          </a:p>
          <a:p>
            <a:r>
              <a:rPr lang="es-ES" sz="4800" dirty="0" smtClean="0">
                <a:latin typeface="Broadway" pitchFamily="82" charset="0"/>
              </a:rPr>
              <a:t>S</a:t>
            </a:r>
          </a:p>
          <a:p>
            <a:r>
              <a:rPr lang="es-ES" sz="4800" dirty="0" smtClean="0">
                <a:latin typeface="Broadway" pitchFamily="82" charset="0"/>
              </a:rPr>
              <a:t>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14628831"/>
              </p:ext>
            </p:extLst>
          </p:nvPr>
        </p:nvGraphicFramePr>
        <p:xfrm>
          <a:off x="2940496" y="2492896"/>
          <a:ext cx="6096000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843808" y="62068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DIAGNOSTICO: </a:t>
            </a:r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CRISIS ASMATICA</a:t>
            </a:r>
            <a:endParaRPr lang="es-ES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Graphic spid="5" grpId="0">
        <p:bldAsOne/>
      </p:bldGraphic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43808" y="620688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DIAGNOSTICO: </a:t>
            </a:r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CRISIS ASMATICA SEVERA</a:t>
            </a:r>
            <a:endParaRPr lang="es-ES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3 Llamada ovalada"/>
          <p:cNvSpPr/>
          <p:nvPr/>
        </p:nvSpPr>
        <p:spPr>
          <a:xfrm>
            <a:off x="5868144" y="116632"/>
            <a:ext cx="3168352" cy="2096616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Arial Rounded MT Bold" pitchFamily="34" charset="0"/>
              </a:rPr>
              <a:t>COMO ESTA EL PACIENTE?</a:t>
            </a:r>
            <a:endParaRPr lang="es-ES" sz="28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A</a:t>
            </a:r>
          </a:p>
          <a:p>
            <a:r>
              <a:rPr lang="es-ES" sz="4800" dirty="0" smtClean="0">
                <a:latin typeface="Broadway" pitchFamily="82" charset="0"/>
              </a:rPr>
              <a:t>S</a:t>
            </a:r>
          </a:p>
          <a:p>
            <a:r>
              <a:rPr lang="es-ES" sz="4800" dirty="0" smtClean="0">
                <a:latin typeface="Broadway" pitchFamily="82" charset="0"/>
              </a:rPr>
              <a:t>MA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559140" y="2636912"/>
            <a:ext cx="49685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Disnea de reposo – Habla entrecortada – Estado de consciencia alterado (excitación u obnubilación)</a:t>
            </a:r>
            <a:endParaRPr lang="es-ES" dirty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868144" y="4725144"/>
            <a:ext cx="0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4139952" y="4293096"/>
            <a:ext cx="35283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Taquicardia &gt; 120 lat. Min.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5850142" y="3645024"/>
            <a:ext cx="0" cy="64807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4139952" y="5311758"/>
            <a:ext cx="3528392" cy="4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Taquipnea &gt; 30 </a:t>
            </a:r>
            <a:r>
              <a:rPr lang="es-ES" dirty="0" err="1" smtClean="0"/>
              <a:t>resp</a:t>
            </a:r>
            <a:r>
              <a:rPr lang="es-ES" dirty="0" smtClean="0"/>
              <a:t>. min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5868144" y="5784778"/>
            <a:ext cx="0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4139952" y="6288834"/>
            <a:ext cx="36724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Pulso Paradójico (&gt;18 </a:t>
            </a:r>
            <a:r>
              <a:rPr lang="es-ES" dirty="0" err="1" smtClean="0"/>
              <a:t>mmHg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12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9" grpId="0" animBg="1"/>
      <p:bldP spid="14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A</a:t>
            </a:r>
          </a:p>
          <a:p>
            <a:r>
              <a:rPr lang="es-ES" sz="4800" dirty="0" smtClean="0">
                <a:latin typeface="Broadway" pitchFamily="82" charset="0"/>
              </a:rPr>
              <a:t>S</a:t>
            </a:r>
          </a:p>
          <a:p>
            <a:r>
              <a:rPr lang="es-ES" sz="4800" dirty="0" smtClean="0">
                <a:latin typeface="Broadway" pitchFamily="82" charset="0"/>
              </a:rPr>
              <a:t>MA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87824" y="76470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DIAGNOSTICO: </a:t>
            </a:r>
            <a:r>
              <a:rPr lang="es-ES" sz="2400" dirty="0" smtClean="0">
                <a:solidFill>
                  <a:srgbClr val="FFC000"/>
                </a:solidFill>
                <a:latin typeface="Arial Rounded MT Bold" pitchFamily="34" charset="0"/>
              </a:rPr>
              <a:t>PUNTOS CLAVES</a:t>
            </a:r>
            <a:endParaRPr lang="es-ES" sz="2400" dirty="0">
              <a:solidFill>
                <a:schemeClr val="accent1">
                  <a:lumMod val="40000"/>
                  <a:lumOff val="6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31840" y="2060848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Síntomas típicos variables en el tiempo.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Presentación recurrente.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Síntomas atípicos recurrentes y/o persistentes (tos crónica)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Presencia de Factores de Riesgo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Identificación de desencadenantes de los síntomas.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La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Espirometría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 en general es Normal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intercrisis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Si presenta Obstrucción hay mejoría post broncodilatador. 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A</a:t>
            </a:r>
          </a:p>
          <a:p>
            <a:r>
              <a:rPr lang="es-ES" sz="4800" dirty="0" smtClean="0">
                <a:latin typeface="Broadway" pitchFamily="82" charset="0"/>
              </a:rPr>
              <a:t>S</a:t>
            </a:r>
          </a:p>
          <a:p>
            <a:r>
              <a:rPr lang="es-ES" sz="4800" dirty="0" smtClean="0">
                <a:latin typeface="Broadway" pitchFamily="82" charset="0"/>
              </a:rPr>
              <a:t>MA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987824" y="76470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DIAGNOSTICO: </a:t>
            </a:r>
            <a:r>
              <a:rPr lang="es-ES" sz="2400" dirty="0" smtClean="0">
                <a:solidFill>
                  <a:srgbClr val="FFC000"/>
                </a:solidFill>
                <a:latin typeface="Arial Rounded MT Bold" pitchFamily="34" charset="0"/>
              </a:rPr>
              <a:t>PUNTOS CLAVES</a:t>
            </a:r>
            <a:endParaRPr lang="es-ES" sz="2400" dirty="0">
              <a:solidFill>
                <a:schemeClr val="accent1">
                  <a:lumMod val="40000"/>
                  <a:lumOff val="6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31840" y="1772816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La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Rx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 de Tórax : Normal - atelectasias  infiltrados – neumotórax -atrapamiento aéreo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Otros estudios:</a:t>
            </a:r>
          </a:p>
          <a:p>
            <a:r>
              <a:rPr lang="es-ES" sz="200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    Test de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Broncoprovocación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     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Rx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 de SPN</a:t>
            </a:r>
          </a:p>
          <a:p>
            <a:r>
              <a:rPr lang="es-ES" sz="200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     </a:t>
            </a:r>
            <a:r>
              <a:rPr lang="es-E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Ig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. E</a:t>
            </a:r>
          </a:p>
          <a:p>
            <a:r>
              <a:rPr lang="es-ES" sz="200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     Test  cutáneos (atopía)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987824" y="4581129"/>
            <a:ext cx="5544616" cy="1224135"/>
          </a:xfrm>
          <a:prstGeom prst="roundRect">
            <a:avLst/>
          </a:prstGeom>
          <a:solidFill>
            <a:srgbClr val="00206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El Diagnostico de ASMA</a:t>
            </a:r>
          </a:p>
          <a:p>
            <a:pPr algn="ctr"/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e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s Clínico</a:t>
            </a:r>
            <a:endParaRPr lang="es-ES" sz="2400" dirty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467544" y="1484784"/>
            <a:ext cx="2520280" cy="36724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Rounded MT Bold" pitchFamily="34" charset="0"/>
              </a:rPr>
              <a:t>SINDROMESDE LA  VIA AEREA</a:t>
            </a:r>
            <a:endParaRPr lang="es-ES" sz="2400" dirty="0">
              <a:latin typeface="Arial Rounded MT Bold" pitchFamily="34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203848" y="1772816"/>
            <a:ext cx="2736304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19888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OBSTRUCTIVOS</a:t>
            </a:r>
            <a:endParaRPr lang="es-E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3203848" y="3573016"/>
            <a:ext cx="2592288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6300192" y="378904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INFECCIOSOS</a:t>
            </a:r>
            <a:endParaRPr lang="es-E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709228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A</a:t>
            </a:r>
          </a:p>
          <a:p>
            <a:r>
              <a:rPr lang="es-ES" sz="4800" dirty="0" smtClean="0">
                <a:latin typeface="Broadway" pitchFamily="82" charset="0"/>
              </a:rPr>
              <a:t>S</a:t>
            </a:r>
          </a:p>
          <a:p>
            <a:r>
              <a:rPr lang="es-ES" sz="4800" dirty="0" smtClean="0">
                <a:latin typeface="Broadway" pitchFamily="82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1878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702027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9552" y="1628800"/>
            <a:ext cx="1008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Broadway" pitchFamily="82" charset="0"/>
              </a:rPr>
              <a:t>F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E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N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O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T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I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P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O</a:t>
            </a:r>
          </a:p>
          <a:p>
            <a:pPr algn="ctr"/>
            <a:r>
              <a:rPr lang="es-ES" sz="2800" dirty="0">
                <a:latin typeface="Broadway" pitchFamily="8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737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48478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roadway" pitchFamily="82" charset="0"/>
              </a:rPr>
              <a:t>OBSTRUCCION VIAS AEREAS SUPERIORES</a:t>
            </a:r>
            <a:endParaRPr lang="es-ES" sz="2000" dirty="0">
              <a:latin typeface="Broadway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75856" y="105273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OBSTRUCCION LARINGEA</a:t>
            </a:r>
            <a:endParaRPr lang="es-E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" name="3 Llamada ovalada"/>
          <p:cNvSpPr/>
          <p:nvPr/>
        </p:nvSpPr>
        <p:spPr>
          <a:xfrm>
            <a:off x="5868144" y="620688"/>
            <a:ext cx="3168352" cy="2160240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Arial Rounded MT Bold" pitchFamily="34" charset="0"/>
              </a:rPr>
              <a:t>COMO ESTA EL PACIENTE?</a:t>
            </a:r>
            <a:endParaRPr lang="es-ES" sz="28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139952" y="1883733"/>
            <a:ext cx="0" cy="111321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771800" y="3429000"/>
            <a:ext cx="2808312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EPIGLOTITIS</a:t>
            </a:r>
          </a:p>
          <a:p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EDEMA ANGIONEUROTICO CUERPO EXTRAÑO</a:t>
            </a:r>
            <a:endParaRPr lang="es-ES" sz="2000" dirty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56176" y="3429000"/>
            <a:ext cx="1944216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ASFIXIA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4365104"/>
            <a:ext cx="2304256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MUSCULOS ACCESORIOS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08104" y="5589240"/>
            <a:ext cx="324036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TIRAJE - CORNAJE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6381328"/>
            <a:ext cx="3384376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ESTRIDOR LARINGEO</a:t>
            </a:r>
            <a:endParaRPr lang="es-E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13" name="12 Conector recto de flecha"/>
          <p:cNvCxnSpPr>
            <a:stCxn id="8" idx="2"/>
          </p:cNvCxnSpPr>
          <p:nvPr/>
        </p:nvCxnSpPr>
        <p:spPr>
          <a:xfrm>
            <a:off x="7128284" y="3829110"/>
            <a:ext cx="0" cy="4639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10" idx="0"/>
          </p:cNvCxnSpPr>
          <p:nvPr/>
        </p:nvCxnSpPr>
        <p:spPr>
          <a:xfrm>
            <a:off x="7128284" y="5072990"/>
            <a:ext cx="0" cy="5162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0" idx="2"/>
          </p:cNvCxnSpPr>
          <p:nvPr/>
        </p:nvCxnSpPr>
        <p:spPr>
          <a:xfrm>
            <a:off x="7128284" y="5989350"/>
            <a:ext cx="0" cy="39197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8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239416"/>
          </a:xfrm>
        </p:spPr>
        <p:txBody>
          <a:bodyPr/>
          <a:lstStyle/>
          <a:p>
            <a:pPr algn="ctr"/>
            <a:r>
              <a:rPr lang="es-ES" dirty="0" smtClean="0"/>
              <a:t>SINDROMES DE LAS VIAS AEREAS</a:t>
            </a:r>
            <a:endParaRPr lang="es-ES" dirty="0"/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3354442" y="2420888"/>
            <a:ext cx="5114778" cy="72008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SINDROMES INFECCIOSOS</a:t>
            </a:r>
            <a:endParaRPr lang="es-ES" sz="2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339752" y="3789040"/>
            <a:ext cx="396044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TRAQUEOBRONQUITIS AGUDA</a:t>
            </a:r>
            <a:endParaRPr lang="es-ES" sz="2400" dirty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516216" y="3789040"/>
            <a:ext cx="252028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EPOC REAGUDIZADO</a:t>
            </a:r>
            <a:endParaRPr lang="es-ES" sz="2400" dirty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5148064" y="2852936"/>
            <a:ext cx="720080" cy="9361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868144" y="2852936"/>
            <a:ext cx="1584176" cy="9361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63887" y="980728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  <a:latin typeface="Broadway" pitchFamily="82" charset="0"/>
              </a:rPr>
              <a:t>MUCHAS GRACIAS POR SU ATENCION!!</a:t>
            </a:r>
            <a:endParaRPr lang="es-ES" sz="3200" dirty="0">
              <a:solidFill>
                <a:schemeClr val="bg1">
                  <a:lumMod val="95000"/>
                </a:schemeClr>
              </a:solidFill>
              <a:latin typeface="Broadway" pitchFamily="82" charset="0"/>
            </a:endParaRPr>
          </a:p>
        </p:txBody>
      </p:sp>
      <p:pic>
        <p:nvPicPr>
          <p:cNvPr id="1026" name="Picture 2" descr="C:\Users\user\Desktop\IMAGEN PREGUN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4" y="2852936"/>
            <a:ext cx="49011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6149"/>
            <a:ext cx="75963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6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12474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Broadway" pitchFamily="82" charset="0"/>
              </a:rPr>
              <a:t>ASPECTOS SISTEMICOS DE LA EPOC</a:t>
            </a:r>
            <a:endParaRPr lang="es-ES" sz="2400" dirty="0">
              <a:latin typeface="Broadway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59766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3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80"/>
            <a:ext cx="595840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1628800"/>
            <a:ext cx="1008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Broadway" pitchFamily="82" charset="0"/>
              </a:rPr>
              <a:t>F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E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N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O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T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I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P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O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S</a:t>
            </a:r>
            <a:endParaRPr lang="es-ES" sz="28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9552" y="1628800"/>
            <a:ext cx="1008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Broadway" pitchFamily="82" charset="0"/>
              </a:rPr>
              <a:t>F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E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N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O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T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I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P</a:t>
            </a:r>
          </a:p>
          <a:p>
            <a:pPr algn="ctr"/>
            <a:r>
              <a:rPr lang="es-ES" sz="2800" dirty="0" smtClean="0">
                <a:latin typeface="Broadway" pitchFamily="82" charset="0"/>
              </a:rPr>
              <a:t>O</a:t>
            </a:r>
          </a:p>
          <a:p>
            <a:pPr algn="ctr"/>
            <a:r>
              <a:rPr lang="es-ES" sz="2800" dirty="0">
                <a:latin typeface="Broadway" pitchFamily="82" charset="0"/>
              </a:rPr>
              <a:t>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59046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11424"/>
          </a:xfrm>
        </p:spPr>
        <p:txBody>
          <a:bodyPr/>
          <a:lstStyle/>
          <a:p>
            <a:pPr algn="ctr"/>
            <a:r>
              <a:rPr lang="es-ES" dirty="0" smtClean="0"/>
              <a:t>SINDROMES DE LAS VIAS AEREAS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2420888"/>
            <a:ext cx="5114778" cy="72008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OBSTRUCTIVOS</a:t>
            </a:r>
            <a:endParaRPr lang="es-ES" sz="2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835696" y="3501008"/>
            <a:ext cx="1800200" cy="20162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VIAS AEREAS SUPERIORES</a:t>
            </a:r>
            <a:endParaRPr lang="es-E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427984" y="3501008"/>
            <a:ext cx="2160240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EPOC</a:t>
            </a:r>
            <a:endParaRPr lang="es-ES" sz="2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308304" y="3573016"/>
            <a:ext cx="183569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ASMA</a:t>
            </a:r>
            <a:endParaRPr lang="es-ES" sz="2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67944" y="4941168"/>
            <a:ext cx="18722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BRONQUITIS CRONICA </a:t>
            </a:r>
            <a:r>
              <a:rPr lang="es-ES" dirty="0" smtClean="0">
                <a:solidFill>
                  <a:srgbClr val="FFFF00"/>
                </a:solidFill>
                <a:latin typeface="Arial Rounded MT Bold" pitchFamily="34" charset="0"/>
              </a:rPr>
              <a:t>Entidad </a:t>
            </a:r>
            <a:r>
              <a:rPr lang="es-ES" dirty="0" err="1" smtClean="0">
                <a:solidFill>
                  <a:srgbClr val="FFFF00"/>
                </a:solidFill>
                <a:latin typeface="Arial Rounded MT Bold" pitchFamily="34" charset="0"/>
              </a:rPr>
              <a:t>Clinica</a:t>
            </a:r>
            <a:endParaRPr lang="es-E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28184" y="5085184"/>
            <a:ext cx="17281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Rounded MT Bold" pitchFamily="34" charset="0"/>
              </a:rPr>
              <a:t>ENFISEMA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latin typeface="Arial Rounded MT Bold" pitchFamily="34" charset="0"/>
              </a:rPr>
              <a:t>Entidad</a:t>
            </a:r>
          </a:p>
          <a:p>
            <a:pPr algn="ctr"/>
            <a:r>
              <a:rPr lang="es-ES" dirty="0" err="1" smtClean="0">
                <a:solidFill>
                  <a:srgbClr val="FFFF00"/>
                </a:solidFill>
                <a:latin typeface="Arial Rounded MT Bold" pitchFamily="34" charset="0"/>
              </a:rPr>
              <a:t>Clinica</a:t>
            </a:r>
            <a:r>
              <a:rPr lang="es-ES" dirty="0" smtClean="0">
                <a:solidFill>
                  <a:srgbClr val="FFFF00"/>
                </a:solidFill>
                <a:latin typeface="Arial Rounded MT Bold" pitchFamily="34" charset="0"/>
              </a:rPr>
              <a:t> &amp; </a:t>
            </a:r>
            <a:r>
              <a:rPr lang="es-ES" dirty="0" err="1" smtClean="0">
                <a:solidFill>
                  <a:srgbClr val="FFFF00"/>
                </a:solidFill>
                <a:latin typeface="Arial Rounded MT Bold" pitchFamily="34" charset="0"/>
              </a:rPr>
              <a:t>Anatomia</a:t>
            </a:r>
            <a:endParaRPr lang="es-E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16" name="15 Conector recto de flecha"/>
          <p:cNvCxnSpPr>
            <a:stCxn id="6" idx="2"/>
            <a:endCxn id="8" idx="0"/>
          </p:cNvCxnSpPr>
          <p:nvPr/>
        </p:nvCxnSpPr>
        <p:spPr>
          <a:xfrm flipH="1">
            <a:off x="5004048" y="4293096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652120" y="429309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3635896" y="2924944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6" idx="0"/>
          </p:cNvCxnSpPr>
          <p:nvPr/>
        </p:nvCxnSpPr>
        <p:spPr>
          <a:xfrm>
            <a:off x="5508104" y="292494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5652120" y="2924944"/>
            <a:ext cx="216024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709228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055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69482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833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0688"/>
            <a:ext cx="624644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033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07976" y="2213248"/>
            <a:ext cx="792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Broadway" pitchFamily="82" charset="0"/>
              </a:rPr>
              <a:t>E</a:t>
            </a:r>
          </a:p>
          <a:p>
            <a:r>
              <a:rPr lang="es-ES" sz="4800" dirty="0" smtClean="0">
                <a:latin typeface="Broadway" pitchFamily="82" charset="0"/>
              </a:rPr>
              <a:t>P</a:t>
            </a:r>
          </a:p>
          <a:p>
            <a:r>
              <a:rPr lang="es-ES" sz="4800" dirty="0" smtClean="0">
                <a:latin typeface="Broadway" pitchFamily="82" charset="0"/>
              </a:rPr>
              <a:t>O</a:t>
            </a:r>
          </a:p>
          <a:p>
            <a:r>
              <a:rPr lang="es-ES" sz="4800" dirty="0">
                <a:latin typeface="Broadway" pitchFamily="82" charset="0"/>
              </a:rPr>
              <a:t>C</a:t>
            </a:r>
          </a:p>
        </p:txBody>
      </p:sp>
      <p:pic>
        <p:nvPicPr>
          <p:cNvPr id="6" name="Picture 2" descr="C:\Users\user\Desktop\FISIOPATOGENIA DE LA EPOC IMAG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680424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757</Words>
  <Application>Microsoft Office PowerPoint</Application>
  <PresentationFormat>Presentación en pantalla (4:3)</PresentationFormat>
  <Paragraphs>302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6" baseType="lpstr">
      <vt:lpstr>Algerian</vt:lpstr>
      <vt:lpstr>Arial Rounded MT Bold</vt:lpstr>
      <vt:lpstr>Broadway</vt:lpstr>
      <vt:lpstr>Calibri</vt:lpstr>
      <vt:lpstr>Trebuchet MS</vt:lpstr>
      <vt:lpstr>Wingdings</vt:lpstr>
      <vt:lpstr>Wingdings 2</vt:lpstr>
      <vt:lpstr>Opulento</vt:lpstr>
      <vt:lpstr>Sindromes respiratorios</vt:lpstr>
      <vt:lpstr>Presentación de PowerPoint</vt:lpstr>
      <vt:lpstr>¿Cómo diferenciar los distintos sindromes respiratorios?</vt:lpstr>
      <vt:lpstr>Presentación de PowerPoint</vt:lpstr>
      <vt:lpstr>SINDROMES DE LAS VIAS AEREAS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SINDROMES DE LAS VIAS AEREAS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Sindromes respiratorios</dc:title>
  <dc:creator>user</dc:creator>
  <cp:lastModifiedBy>Presman</cp:lastModifiedBy>
  <cp:revision>147</cp:revision>
  <dcterms:created xsi:type="dcterms:W3CDTF">2016-07-03T23:03:45Z</dcterms:created>
  <dcterms:modified xsi:type="dcterms:W3CDTF">2016-09-06T22:24:00Z</dcterms:modified>
  <cp:contentStatus>agregar texto</cp:contentStatus>
</cp:coreProperties>
</file>