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65" r:id="rId5"/>
    <p:sldId id="259" r:id="rId6"/>
    <p:sldId id="262" r:id="rId7"/>
    <p:sldId id="263" r:id="rId8"/>
    <p:sldId id="260" r:id="rId9"/>
    <p:sldId id="261" r:id="rId10"/>
    <p:sldId id="264" r:id="rId11"/>
    <p:sldId id="267" r:id="rId12"/>
    <p:sldId id="268" r:id="rId13"/>
    <p:sldId id="269" r:id="rId14"/>
    <p:sldId id="270" r:id="rId15"/>
    <p:sldId id="271" r:id="rId16"/>
    <p:sldId id="291" r:id="rId17"/>
    <p:sldId id="292"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5" r:id="rId31"/>
    <p:sldId id="286" r:id="rId32"/>
    <p:sldId id="287" r:id="rId33"/>
    <p:sldId id="288" r:id="rId34"/>
    <p:sldId id="290" r:id="rId35"/>
    <p:sldId id="289"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101" d="100"/>
          <a:sy n="101" d="100"/>
        </p:scale>
        <p:origin x="108"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9/5/2016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9/5/2016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9/5/2016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VALVULOPATÍAS </a:t>
            </a:r>
            <a:endParaRPr lang="es-AR" dirty="0"/>
          </a:p>
        </p:txBody>
      </p:sp>
      <p:sp>
        <p:nvSpPr>
          <p:cNvPr id="3" name="Subtítulo 2"/>
          <p:cNvSpPr>
            <a:spLocks noGrp="1"/>
          </p:cNvSpPr>
          <p:nvPr>
            <p:ph type="subTitle" idx="1"/>
          </p:nvPr>
        </p:nvSpPr>
        <p:spPr/>
        <p:txBody>
          <a:bodyPr/>
          <a:lstStyle/>
          <a:p>
            <a:r>
              <a:rPr lang="es-ES" dirty="0" smtClean="0"/>
              <a:t>Prof. Dr. Carlos Presman </a:t>
            </a:r>
            <a:endParaRPr lang="es-AR" dirty="0"/>
          </a:p>
        </p:txBody>
      </p:sp>
    </p:spTree>
    <p:extLst>
      <p:ext uri="{BB962C8B-B14F-4D97-AF65-F5344CB8AC3E}">
        <p14:creationId xmlns:p14="http://schemas.microsoft.com/office/powerpoint/2010/main" val="22459136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SISTODISTÓLICO</a:t>
            </a:r>
            <a:endParaRPr lang="es-AR" dirty="0"/>
          </a:p>
        </p:txBody>
      </p:sp>
      <p:pic>
        <p:nvPicPr>
          <p:cNvPr id="2050" name="Picture 2" descr="http://www.medicapanamericana.com/materialesComplementarios/Argente-Alvarez/cap/7/3/29-5/29-05-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21187" y="2585744"/>
            <a:ext cx="3549626" cy="331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612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pic>
        <p:nvPicPr>
          <p:cNvPr id="4" name="Picture 6" descr="https://www.medicapanamericana.com/materialesComplementarios/Argente-Alvarez/cap/7/3/29-5/CUADRO%2029-5-7.%20Soplos%20y%20valvulopat%C3%ADa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2" y="982132"/>
            <a:ext cx="9686825" cy="4979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6488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982132"/>
            <a:ext cx="5747116" cy="1303867"/>
          </a:xfrm>
        </p:spPr>
        <p:txBody>
          <a:bodyPr/>
          <a:lstStyle/>
          <a:p>
            <a:r>
              <a:rPr lang="es-ES" dirty="0" smtClean="0"/>
              <a:t>Estenosis mitral</a:t>
            </a:r>
            <a:endParaRPr lang="es-AR" dirty="0"/>
          </a:p>
        </p:txBody>
      </p:sp>
      <p:pic>
        <p:nvPicPr>
          <p:cNvPr id="1026" name="Picture 2" descr="https://www.medicapanamericana.com/materialesComplementarios/Argente-Alvarez/cap/7/4/30-4/30-4-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42518" y="1066973"/>
            <a:ext cx="3555656" cy="5088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218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982132"/>
            <a:ext cx="6045540" cy="1303867"/>
          </a:xfrm>
        </p:spPr>
        <p:txBody>
          <a:bodyPr/>
          <a:lstStyle/>
          <a:p>
            <a:r>
              <a:rPr lang="es-ES" dirty="0" smtClean="0"/>
              <a:t>Insuficiencia mitral</a:t>
            </a:r>
            <a:endParaRPr lang="es-AR" dirty="0"/>
          </a:p>
        </p:txBody>
      </p:sp>
      <p:pic>
        <p:nvPicPr>
          <p:cNvPr id="2050" name="Picture 2" descr="https://www.medicapanamericana.com/materialesComplementarios/Argente-Alvarez/cap/7/4/30-4/30-4-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40942" y="982133"/>
            <a:ext cx="3555656" cy="4846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6875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1852" y="982133"/>
            <a:ext cx="5666550" cy="1303867"/>
          </a:xfrm>
        </p:spPr>
        <p:txBody>
          <a:bodyPr/>
          <a:lstStyle/>
          <a:p>
            <a:r>
              <a:rPr lang="es-ES" dirty="0" smtClean="0"/>
              <a:t>Estenosis aórtica</a:t>
            </a:r>
            <a:endParaRPr lang="es-AR" dirty="0"/>
          </a:p>
        </p:txBody>
      </p:sp>
      <p:pic>
        <p:nvPicPr>
          <p:cNvPr id="3074" name="Picture 2" descr="https://www.medicapanamericana.com/materialesComplementarios/Argente-Alvarez/cap/7/4/30-4/30-4-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58402" y="982133"/>
            <a:ext cx="4438196" cy="491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061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982132"/>
            <a:ext cx="6126709" cy="1303867"/>
          </a:xfrm>
        </p:spPr>
        <p:txBody>
          <a:bodyPr/>
          <a:lstStyle/>
          <a:p>
            <a:r>
              <a:rPr lang="es-ES" dirty="0" smtClean="0"/>
              <a:t>Insuficiencia aórtica</a:t>
            </a:r>
            <a:endParaRPr lang="es-AR" dirty="0"/>
          </a:p>
        </p:txBody>
      </p:sp>
      <p:pic>
        <p:nvPicPr>
          <p:cNvPr id="4098" name="Picture 2" descr="https://www.medicapanamericana.com/materialesComplementarios/Argente-Alvarez/cap/7/4/30-4/30-4-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22111" y="982132"/>
            <a:ext cx="3557357" cy="5016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85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772998"/>
            <a:ext cx="9601196" cy="735291"/>
          </a:xfrm>
        </p:spPr>
        <p:txBody>
          <a:bodyPr>
            <a:normAutofit fontScale="90000"/>
          </a:bodyPr>
          <a:lstStyle/>
          <a:p>
            <a:r>
              <a:rPr lang="es-ES" dirty="0" smtClean="0"/>
              <a:t>Válvula mitral</a:t>
            </a:r>
            <a:endParaRPr lang="es-AR" dirty="0"/>
          </a:p>
        </p:txBody>
      </p:sp>
      <p:pic>
        <p:nvPicPr>
          <p:cNvPr id="4" name="Marcador de contenido 3"/>
          <p:cNvPicPr>
            <a:picLocks noGrp="1" noChangeAspect="1"/>
          </p:cNvPicPr>
          <p:nvPr>
            <p:ph idx="1"/>
          </p:nvPr>
        </p:nvPicPr>
        <p:blipFill>
          <a:blip r:embed="rId2"/>
          <a:stretch>
            <a:fillRect/>
          </a:stretch>
        </p:blipFill>
        <p:spPr>
          <a:xfrm>
            <a:off x="1295402" y="1602557"/>
            <a:ext cx="9601196" cy="4272781"/>
          </a:xfrm>
          <a:prstGeom prst="rect">
            <a:avLst/>
          </a:prstGeom>
        </p:spPr>
      </p:pic>
    </p:spTree>
    <p:extLst>
      <p:ext uri="{BB962C8B-B14F-4D97-AF65-F5344CB8AC3E}">
        <p14:creationId xmlns:p14="http://schemas.microsoft.com/office/powerpoint/2010/main" val="1772714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754144"/>
            <a:ext cx="9601196" cy="763571"/>
          </a:xfrm>
        </p:spPr>
        <p:txBody>
          <a:bodyPr>
            <a:normAutofit/>
          </a:bodyPr>
          <a:lstStyle/>
          <a:p>
            <a:r>
              <a:rPr lang="es-ES" dirty="0" smtClean="0"/>
              <a:t>Válvula aórtica </a:t>
            </a:r>
            <a:endParaRPr lang="es-AR" dirty="0"/>
          </a:p>
        </p:txBody>
      </p:sp>
      <p:pic>
        <p:nvPicPr>
          <p:cNvPr id="4" name="Marcador de contenido 3"/>
          <p:cNvPicPr>
            <a:picLocks noGrp="1" noChangeAspect="1"/>
          </p:cNvPicPr>
          <p:nvPr>
            <p:ph idx="1"/>
          </p:nvPr>
        </p:nvPicPr>
        <p:blipFill>
          <a:blip r:embed="rId2"/>
          <a:stretch>
            <a:fillRect/>
          </a:stretch>
        </p:blipFill>
        <p:spPr>
          <a:xfrm>
            <a:off x="1295403" y="1517715"/>
            <a:ext cx="9601196" cy="4357623"/>
          </a:xfrm>
          <a:prstGeom prst="rect">
            <a:avLst/>
          </a:prstGeom>
        </p:spPr>
      </p:pic>
    </p:spTree>
    <p:extLst>
      <p:ext uri="{BB962C8B-B14F-4D97-AF65-F5344CB8AC3E}">
        <p14:creationId xmlns:p14="http://schemas.microsoft.com/office/powerpoint/2010/main" val="4034506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45146036"/>
              </p:ext>
            </p:extLst>
          </p:nvPr>
        </p:nvGraphicFramePr>
        <p:xfrm>
          <a:off x="838985" y="973763"/>
          <a:ext cx="10548594" cy="2519577"/>
        </p:xfrm>
        <a:graphic>
          <a:graphicData uri="http://schemas.openxmlformats.org/drawingml/2006/table">
            <a:tbl>
              <a:tblPr/>
              <a:tblGrid>
                <a:gridCol w="1265830"/>
                <a:gridCol w="2320691"/>
                <a:gridCol w="2320691"/>
                <a:gridCol w="2320691"/>
                <a:gridCol w="2320691"/>
              </a:tblGrid>
              <a:tr h="208577">
                <a:tc gridSpan="5">
                  <a:txBody>
                    <a:bodyPr/>
                    <a:lstStyle/>
                    <a:p>
                      <a:r>
                        <a:rPr lang="es-ES" sz="2800" dirty="0" smtClean="0"/>
                        <a:t>                                           </a:t>
                      </a:r>
                      <a:r>
                        <a:rPr lang="es-ES" sz="2800" b="1" u="sng" dirty="0" smtClean="0"/>
                        <a:t>Soplos sistólicos </a:t>
                      </a:r>
                      <a:endParaRPr lang="es-AR" sz="2800" b="1" u="sng" dirty="0"/>
                    </a:p>
                  </a:txBody>
                  <a:tcPr marL="26878" marR="26878" marT="26878" marB="26878" anchor="ct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r>
              <a:tr h="262334">
                <a:tc>
                  <a:txBody>
                    <a:bodyPr/>
                    <a:lstStyle/>
                    <a:p>
                      <a:pPr algn="l" fontAlgn="base"/>
                      <a:endParaRPr lang="es-AR" sz="1000">
                        <a:solidFill>
                          <a:srgbClr val="000000"/>
                        </a:solidFill>
                        <a:effectLst/>
                      </a:endParaRPr>
                    </a:p>
                  </a:txBody>
                  <a:tcPr marL="53757" marR="53757" marT="53757" marB="53757">
                    <a:lnL>
                      <a:noFill/>
                    </a:lnL>
                    <a:lnR>
                      <a:noFill/>
                    </a:lnR>
                    <a:lnB w="9525" cap="flat" cmpd="sng" algn="ctr">
                      <a:solidFill>
                        <a:srgbClr val="DDDDDD"/>
                      </a:solidFill>
                      <a:prstDash val="solid"/>
                      <a:round/>
                      <a:headEnd type="none" w="med" len="med"/>
                      <a:tailEnd type="none" w="med" len="med"/>
                    </a:lnB>
                    <a:solidFill>
                      <a:srgbClr val="F2B3B5"/>
                    </a:solidFill>
                  </a:tcPr>
                </a:tc>
                <a:tc>
                  <a:txBody>
                    <a:bodyPr/>
                    <a:lstStyle/>
                    <a:p>
                      <a:pPr algn="l" fontAlgn="base"/>
                      <a:endParaRPr lang="es-AR" sz="1000">
                        <a:solidFill>
                          <a:srgbClr val="000000"/>
                        </a:solidFill>
                        <a:effectLst/>
                      </a:endParaRPr>
                    </a:p>
                  </a:txBody>
                  <a:tcPr marL="53757" marR="53757" marT="53757" marB="53757">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c gridSpan="2">
                  <a:txBody>
                    <a:bodyPr/>
                    <a:lstStyle/>
                    <a:p>
                      <a:pPr algn="ctr" fontAlgn="base"/>
                      <a:r>
                        <a:rPr lang="es-AR" sz="1000" b="1" dirty="0">
                          <a:solidFill>
                            <a:srgbClr val="000000"/>
                          </a:solidFill>
                          <a:effectLst/>
                          <a:latin typeface="arial" panose="020B0604020202020204" pitchFamily="34" charset="0"/>
                        </a:rPr>
                        <a:t>Válvula aórtica</a:t>
                      </a:r>
                      <a:endParaRPr lang="es-AR" sz="1000" dirty="0">
                        <a:solidFill>
                          <a:srgbClr val="000000"/>
                        </a:solidFill>
                        <a:effectLst/>
                        <a:latin typeface="arial" panose="020B0604020202020204" pitchFamily="34" charset="0"/>
                      </a:endParaRPr>
                    </a:p>
                  </a:txBody>
                  <a:tcPr marL="53757" marR="53757" marT="53757" marB="53757">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08F73"/>
                    </a:solidFill>
                  </a:tcPr>
                </a:tc>
                <a:tc hMerge="1">
                  <a:txBody>
                    <a:bodyPr/>
                    <a:lstStyle/>
                    <a:p>
                      <a:endParaRPr lang="es-AR"/>
                    </a:p>
                  </a:txBody>
                  <a:tcPr/>
                </a:tc>
                <a:tc>
                  <a:txBody>
                    <a:bodyPr/>
                    <a:lstStyle/>
                    <a:p>
                      <a:pPr algn="l" fontAlgn="base"/>
                      <a:endParaRPr lang="es-AR" sz="1000">
                        <a:solidFill>
                          <a:srgbClr val="000000"/>
                        </a:solidFill>
                        <a:effectLst/>
                      </a:endParaRPr>
                    </a:p>
                  </a:txBody>
                  <a:tcPr marL="53757" marR="53757" marT="53757" marB="53757">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r>
              <a:tr h="571973">
                <a:tc>
                  <a:txBody>
                    <a:bodyPr/>
                    <a:lstStyle/>
                    <a:p>
                      <a:pPr algn="l" fontAlgn="base"/>
                      <a:endParaRPr lang="es-AR" sz="1000">
                        <a:solidFill>
                          <a:srgbClr val="000000"/>
                        </a:solidFill>
                        <a:effectLst/>
                      </a:endParaRPr>
                    </a:p>
                  </a:txBody>
                  <a:tcPr marL="53757" marR="53757" marT="53757" marB="53757" anchor="b">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b="1">
                          <a:solidFill>
                            <a:srgbClr val="000000"/>
                          </a:solidFill>
                          <a:effectLst/>
                        </a:rPr>
                        <a:t>Insuficiencia mitral</a:t>
                      </a:r>
                      <a:endParaRPr lang="es-AR" sz="1200">
                        <a:solidFill>
                          <a:srgbClr val="000000"/>
                        </a:solidFill>
                        <a:effectLst/>
                      </a:endParaRPr>
                    </a:p>
                  </a:txBody>
                  <a:tcPr marL="53757" marR="53757" marT="53757" marB="53757" anchor="b">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b="1" dirty="0">
                          <a:solidFill>
                            <a:srgbClr val="000000"/>
                          </a:solidFill>
                          <a:effectLst/>
                        </a:rPr>
                        <a:t>Estenosis aórtica</a:t>
                      </a:r>
                      <a:endParaRPr lang="es-AR" sz="1200" dirty="0">
                        <a:solidFill>
                          <a:srgbClr val="000000"/>
                        </a:solidFill>
                        <a:effectLst/>
                      </a:endParaRPr>
                    </a:p>
                  </a:txBody>
                  <a:tcPr marL="53757" marR="53757" marT="53757" marB="53757" anchor="b">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b="1" dirty="0" smtClean="0">
                          <a:solidFill>
                            <a:srgbClr val="000000"/>
                          </a:solidFill>
                          <a:effectLst/>
                        </a:rPr>
                        <a:t>Miocardiopatía</a:t>
                      </a:r>
                      <a:br>
                        <a:rPr lang="es-AR" sz="1200" b="1" dirty="0" smtClean="0">
                          <a:solidFill>
                            <a:srgbClr val="000000"/>
                          </a:solidFill>
                          <a:effectLst/>
                        </a:rPr>
                      </a:br>
                      <a:r>
                        <a:rPr lang="es-AR" sz="1200" b="1" dirty="0" smtClean="0">
                          <a:solidFill>
                            <a:srgbClr val="000000"/>
                          </a:solidFill>
                          <a:effectLst/>
                        </a:rPr>
                        <a:t>hipertrófica dinámica</a:t>
                      </a:r>
                      <a:endParaRPr lang="es-AR" sz="1200" dirty="0">
                        <a:solidFill>
                          <a:srgbClr val="000000"/>
                        </a:solidFill>
                        <a:effectLst/>
                      </a:endParaRPr>
                    </a:p>
                  </a:txBody>
                  <a:tcPr marL="53757" marR="53757" marT="53757" marB="53757" anchor="b">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b="1" dirty="0">
                          <a:solidFill>
                            <a:srgbClr val="000000"/>
                          </a:solidFill>
                          <a:effectLst/>
                        </a:rPr>
                        <a:t>Insuficiencia </a:t>
                      </a:r>
                      <a:r>
                        <a:rPr lang="es-AR" sz="1200" b="1" dirty="0" err="1">
                          <a:solidFill>
                            <a:srgbClr val="000000"/>
                          </a:solidFill>
                          <a:effectLst/>
                        </a:rPr>
                        <a:t>tricuspídea</a:t>
                      </a:r>
                      <a:endParaRPr lang="es-AR" sz="1200" dirty="0">
                        <a:solidFill>
                          <a:srgbClr val="000000"/>
                        </a:solidFill>
                        <a:effectLst/>
                      </a:endParaRPr>
                    </a:p>
                  </a:txBody>
                  <a:tcPr marL="53757" marR="53757" marT="53757" marB="53757" anchor="b">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r>
              <a:tr h="1169616">
                <a:tc>
                  <a:txBody>
                    <a:bodyPr/>
                    <a:lstStyle/>
                    <a:p>
                      <a:pPr algn="l" fontAlgn="base"/>
                      <a:r>
                        <a:rPr lang="es-AR" sz="1400" b="1" dirty="0">
                          <a:solidFill>
                            <a:srgbClr val="000000"/>
                          </a:solidFill>
                          <a:effectLst/>
                        </a:rPr>
                        <a:t>ETIOLOGÍA</a:t>
                      </a:r>
                      <a:endParaRPr lang="es-AR" sz="1400" dirty="0">
                        <a:solidFill>
                          <a:srgbClr val="000000"/>
                        </a:solidFill>
                        <a:effectLst/>
                      </a:endParaRPr>
                    </a:p>
                  </a:txBody>
                  <a:tcPr marL="53757" marR="53757" marT="53757" marB="53757">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dirty="0">
                          <a:solidFill>
                            <a:srgbClr val="000000"/>
                          </a:solidFill>
                          <a:effectLst/>
                        </a:rPr>
                        <a:t>Más frecuente:</a:t>
                      </a:r>
                      <a:br>
                        <a:rPr lang="es-AR" sz="1200" dirty="0">
                          <a:solidFill>
                            <a:srgbClr val="000000"/>
                          </a:solidFill>
                          <a:effectLst/>
                        </a:rPr>
                      </a:br>
                      <a:r>
                        <a:rPr lang="es-AR" sz="1200" dirty="0">
                          <a:solidFill>
                            <a:srgbClr val="000000"/>
                          </a:solidFill>
                          <a:effectLst/>
                        </a:rPr>
                        <a:t>IM crónica: PVM, calcificación del anillo mitral</a:t>
                      </a:r>
                      <a:br>
                        <a:rPr lang="es-AR" sz="1200" dirty="0">
                          <a:solidFill>
                            <a:srgbClr val="000000"/>
                          </a:solidFill>
                          <a:effectLst/>
                        </a:rPr>
                      </a:br>
                      <a:r>
                        <a:rPr lang="es-AR" sz="1200" dirty="0">
                          <a:solidFill>
                            <a:srgbClr val="000000"/>
                          </a:solidFill>
                          <a:effectLst/>
                        </a:rPr>
                        <a:t>IM aguda: asociada con cardiopatía isquémica, ruptura de cuerdas tendinosas (endocarditis infecciosa)</a:t>
                      </a:r>
                    </a:p>
                  </a:txBody>
                  <a:tcPr marL="53757" marR="53757" marT="53757" marB="53757">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dirty="0">
                          <a:solidFill>
                            <a:srgbClr val="000000"/>
                          </a:solidFill>
                          <a:effectLst/>
                        </a:rPr>
                        <a:t>Las formas valvulares representan el 90%; la forma más frecuente en el adulto joven es la asociada con válvula bicúspide, y en el anciano, las relacionadas con procesos de calcificación y degeneración valvular</a:t>
                      </a:r>
                    </a:p>
                  </a:txBody>
                  <a:tcPr marL="53757" marR="53757" marT="53757" marB="53757">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dirty="0">
                          <a:solidFill>
                            <a:srgbClr val="000000"/>
                          </a:solidFill>
                          <a:effectLst/>
                        </a:rPr>
                        <a:t>Representa el 9% de las estenosis aórticas</a:t>
                      </a:r>
                    </a:p>
                  </a:txBody>
                  <a:tcPr marL="53757" marR="53757" marT="53757" marB="53757">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dirty="0">
                          <a:solidFill>
                            <a:srgbClr val="000000"/>
                          </a:solidFill>
                          <a:effectLst/>
                        </a:rPr>
                        <a:t>La insuficiencia funcional secundaria a dilatación del ventrículo derecho y anillo </a:t>
                      </a:r>
                      <a:r>
                        <a:rPr lang="es-AR" sz="1200" dirty="0" err="1">
                          <a:solidFill>
                            <a:srgbClr val="000000"/>
                          </a:solidFill>
                          <a:effectLst/>
                        </a:rPr>
                        <a:t>tricuspídeo</a:t>
                      </a:r>
                      <a:r>
                        <a:rPr lang="es-AR" sz="1200" dirty="0">
                          <a:solidFill>
                            <a:srgbClr val="000000"/>
                          </a:solidFill>
                          <a:effectLst/>
                        </a:rPr>
                        <a:t> ante sobrecargas derechas de cualquier etiología representa la forma más frecuente</a:t>
                      </a:r>
                    </a:p>
                  </a:txBody>
                  <a:tcPr marL="53757" marR="53757" marT="53757" marB="53757">
                    <a:lnL>
                      <a:noFill/>
                    </a:lnL>
                    <a:lnR>
                      <a:noFill/>
                    </a:lnR>
                    <a:lnT w="9525" cap="flat" cmpd="sng" algn="ctr">
                      <a:solidFill>
                        <a:srgbClr val="DDDDDD"/>
                      </a:solidFill>
                      <a:prstDash val="solid"/>
                      <a:round/>
                      <a:headEnd type="none" w="med" len="med"/>
                      <a:tailEnd type="none" w="med" len="med"/>
                    </a:lnT>
                    <a:lnB>
                      <a:noFill/>
                    </a:lnB>
                    <a:solidFill>
                      <a:srgbClr val="F2B3B5"/>
                    </a:solidFill>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872845562"/>
              </p:ext>
            </p:extLst>
          </p:nvPr>
        </p:nvGraphicFramePr>
        <p:xfrm>
          <a:off x="820130" y="3528433"/>
          <a:ext cx="10533675" cy="2137085"/>
        </p:xfrm>
        <a:graphic>
          <a:graphicData uri="http://schemas.openxmlformats.org/drawingml/2006/table">
            <a:tbl>
              <a:tblPr/>
              <a:tblGrid>
                <a:gridCol w="1517717"/>
                <a:gridCol w="2564091"/>
                <a:gridCol w="2238397"/>
                <a:gridCol w="2106735"/>
                <a:gridCol w="2106735"/>
              </a:tblGrid>
              <a:tr h="2137085">
                <a:tc>
                  <a:txBody>
                    <a:bodyPr/>
                    <a:lstStyle/>
                    <a:p>
                      <a:pPr algn="l" fontAlgn="base"/>
                      <a:r>
                        <a:rPr lang="es-AR" sz="1400" b="1" dirty="0">
                          <a:solidFill>
                            <a:srgbClr val="000000"/>
                          </a:solidFill>
                          <a:effectLst/>
                        </a:rPr>
                        <a:t>AUSCULTACIÓN</a:t>
                      </a:r>
                      <a:endParaRPr lang="es-AR" sz="1400" dirty="0">
                        <a:solidFill>
                          <a:srgbClr val="000000"/>
                        </a:solidFill>
                        <a:effectLst/>
                      </a:endParaRPr>
                    </a:p>
                  </a:txBody>
                  <a:tcPr marL="43157" marR="43157" marT="43157" marB="43157">
                    <a:lnL>
                      <a:noFill/>
                    </a:lnL>
                    <a:lnR>
                      <a:noFill/>
                    </a:lnR>
                    <a:lnT w="9525" cap="flat" cmpd="sng" algn="ctr">
                      <a:solidFill>
                        <a:srgbClr val="DDDDDD"/>
                      </a:solidFill>
                      <a:prstDash val="solid"/>
                      <a:round/>
                      <a:headEnd type="none" w="med" len="med"/>
                      <a:tailEnd type="none" w="med" len="med"/>
                    </a:lnT>
                    <a:lnB>
                      <a:noFill/>
                    </a:lnB>
                    <a:solidFill>
                      <a:srgbClr val="F9D9DA"/>
                    </a:solidFill>
                  </a:tcPr>
                </a:tc>
                <a:tc>
                  <a:txBody>
                    <a:bodyPr/>
                    <a:lstStyle/>
                    <a:p>
                      <a:pPr algn="l" fontAlgn="base"/>
                      <a:r>
                        <a:rPr lang="es-AR" sz="1200" dirty="0">
                          <a:solidFill>
                            <a:srgbClr val="000000"/>
                          </a:solidFill>
                          <a:effectLst/>
                        </a:rPr>
                        <a:t>R1 no cambia o disminuye, R2 con desdoblamiento amplio. Soplo sistólico en barra o romboidal, irradiado a la axila (válvula </a:t>
                      </a:r>
                      <a:r>
                        <a:rPr lang="es-AR" sz="1200" dirty="0" err="1">
                          <a:solidFill>
                            <a:srgbClr val="000000"/>
                          </a:solidFill>
                          <a:effectLst/>
                        </a:rPr>
                        <a:t>septal</a:t>
                      </a:r>
                      <a:r>
                        <a:rPr lang="es-AR" sz="1200" dirty="0">
                          <a:solidFill>
                            <a:srgbClr val="000000"/>
                          </a:solidFill>
                          <a:effectLst/>
                        </a:rPr>
                        <a:t>) o al </a:t>
                      </a:r>
                      <a:r>
                        <a:rPr lang="es-AR" sz="1200" dirty="0" err="1">
                          <a:solidFill>
                            <a:srgbClr val="000000"/>
                          </a:solidFill>
                          <a:effectLst/>
                        </a:rPr>
                        <a:t>mesocardio</a:t>
                      </a:r>
                      <a:r>
                        <a:rPr lang="es-AR" sz="1200" dirty="0">
                          <a:solidFill>
                            <a:srgbClr val="000000"/>
                          </a:solidFill>
                          <a:effectLst/>
                        </a:rPr>
                        <a:t> y a los vasos de cuello (válvula menor). En casos de PVM clic sistólico seguido por soplo de inicio más tardío </a:t>
                      </a:r>
                      <a:br>
                        <a:rPr lang="es-AR" sz="1200" dirty="0">
                          <a:solidFill>
                            <a:srgbClr val="000000"/>
                          </a:solidFill>
                          <a:effectLst/>
                        </a:rPr>
                      </a:br>
                      <a:r>
                        <a:rPr lang="es-AR" sz="1200" dirty="0">
                          <a:solidFill>
                            <a:srgbClr val="000000"/>
                          </a:solidFill>
                          <a:effectLst/>
                        </a:rPr>
                        <a:t>Puede presentar </a:t>
                      </a:r>
                      <a:r>
                        <a:rPr lang="es-AR" sz="1200" dirty="0" err="1">
                          <a:solidFill>
                            <a:srgbClr val="000000"/>
                          </a:solidFill>
                          <a:effectLst/>
                        </a:rPr>
                        <a:t>rolido</a:t>
                      </a:r>
                      <a:r>
                        <a:rPr lang="es-AR" sz="1200" dirty="0">
                          <a:solidFill>
                            <a:srgbClr val="000000"/>
                          </a:solidFill>
                          <a:effectLst/>
                        </a:rPr>
                        <a:t> diastólico secundario a aumento del flujo </a:t>
                      </a:r>
                      <a:r>
                        <a:rPr lang="es-AR" sz="1200" dirty="0" err="1">
                          <a:solidFill>
                            <a:srgbClr val="000000"/>
                          </a:solidFill>
                          <a:effectLst/>
                        </a:rPr>
                        <a:t>transmitral</a:t>
                      </a:r>
                      <a:r>
                        <a:rPr lang="es-AR" sz="1200" dirty="0">
                          <a:solidFill>
                            <a:srgbClr val="000000"/>
                          </a:solidFill>
                          <a:effectLst/>
                        </a:rPr>
                        <a:t/>
                      </a:r>
                      <a:br>
                        <a:rPr lang="es-AR" sz="1200" dirty="0">
                          <a:solidFill>
                            <a:srgbClr val="000000"/>
                          </a:solidFill>
                          <a:effectLst/>
                        </a:rPr>
                      </a:br>
                      <a:r>
                        <a:rPr lang="es-AR" sz="1200" dirty="0">
                          <a:solidFill>
                            <a:srgbClr val="000000"/>
                          </a:solidFill>
                          <a:effectLst/>
                        </a:rPr>
                        <a:t>Negativa en casos de IM aguda (áfona)</a:t>
                      </a:r>
                    </a:p>
                  </a:txBody>
                  <a:tcPr marL="43157" marR="43157" marT="43157" marB="43157">
                    <a:lnL>
                      <a:noFill/>
                    </a:lnL>
                    <a:lnR>
                      <a:noFill/>
                    </a:lnR>
                    <a:lnT w="9525" cap="flat" cmpd="sng" algn="ctr">
                      <a:solidFill>
                        <a:srgbClr val="DDDDDD"/>
                      </a:solidFill>
                      <a:prstDash val="solid"/>
                      <a:round/>
                      <a:headEnd type="none" w="med" len="med"/>
                      <a:tailEnd type="none" w="med" len="med"/>
                    </a:lnT>
                    <a:lnB>
                      <a:noFill/>
                    </a:lnB>
                    <a:solidFill>
                      <a:srgbClr val="F9D9DA"/>
                    </a:solidFill>
                  </a:tcPr>
                </a:tc>
                <a:tc>
                  <a:txBody>
                    <a:bodyPr/>
                    <a:lstStyle/>
                    <a:p>
                      <a:pPr algn="l" fontAlgn="base"/>
                      <a:r>
                        <a:rPr lang="es-AR" sz="1200" dirty="0">
                          <a:solidFill>
                            <a:srgbClr val="000000"/>
                          </a:solidFill>
                          <a:effectLst/>
                        </a:rPr>
                        <a:t>R2 con desdoblamiento paradójico, aumentado de intensidad en presencia de HTP, inaudible en las válvulas calcificadas; R4 presente</a:t>
                      </a:r>
                      <a:br>
                        <a:rPr lang="es-AR" sz="1200" dirty="0">
                          <a:solidFill>
                            <a:srgbClr val="000000"/>
                          </a:solidFill>
                          <a:effectLst/>
                        </a:rPr>
                      </a:br>
                      <a:r>
                        <a:rPr lang="es-AR" sz="1200" dirty="0">
                          <a:solidFill>
                            <a:srgbClr val="000000"/>
                          </a:solidFill>
                          <a:effectLst/>
                        </a:rPr>
                        <a:t>Soplo sistólico grave en la base con irradiación al cuello y al ápex (fenómeno de </a:t>
                      </a:r>
                      <a:r>
                        <a:rPr lang="es-AR" sz="1200" dirty="0" err="1">
                          <a:solidFill>
                            <a:srgbClr val="000000"/>
                          </a:solidFill>
                          <a:effectLst/>
                        </a:rPr>
                        <a:t>Gallavardin</a:t>
                      </a:r>
                      <a:r>
                        <a:rPr lang="es-AR" sz="1200" dirty="0">
                          <a:solidFill>
                            <a:srgbClr val="000000"/>
                          </a:solidFill>
                          <a:effectLst/>
                        </a:rPr>
                        <a:t>); es de acmé tardío en las formas graves</a:t>
                      </a:r>
                    </a:p>
                  </a:txBody>
                  <a:tcPr marL="43157" marR="43157" marT="43157" marB="43157">
                    <a:lnL>
                      <a:noFill/>
                    </a:lnL>
                    <a:lnR>
                      <a:noFill/>
                    </a:lnR>
                    <a:lnT w="9525" cap="flat" cmpd="sng" algn="ctr">
                      <a:solidFill>
                        <a:srgbClr val="DDDDDD"/>
                      </a:solidFill>
                      <a:prstDash val="solid"/>
                      <a:round/>
                      <a:headEnd type="none" w="med" len="med"/>
                      <a:tailEnd type="none" w="med" len="med"/>
                    </a:lnT>
                    <a:lnB>
                      <a:noFill/>
                    </a:lnB>
                    <a:solidFill>
                      <a:srgbClr val="F9D9DA"/>
                    </a:solidFill>
                  </a:tcPr>
                </a:tc>
                <a:tc>
                  <a:txBody>
                    <a:bodyPr/>
                    <a:lstStyle/>
                    <a:p>
                      <a:pPr algn="l" fontAlgn="base"/>
                      <a:r>
                        <a:rPr lang="es-AR" sz="1200" dirty="0">
                          <a:solidFill>
                            <a:srgbClr val="000000"/>
                          </a:solidFill>
                          <a:effectLst/>
                        </a:rPr>
                        <a:t>R2 desdoblado paradójicamente, con R4 intenso</a:t>
                      </a:r>
                    </a:p>
                  </a:txBody>
                  <a:tcPr marL="43157" marR="43157" marT="43157" marB="43157">
                    <a:lnL>
                      <a:noFill/>
                    </a:lnL>
                    <a:lnR>
                      <a:noFill/>
                    </a:lnR>
                    <a:lnT w="9525" cap="flat" cmpd="sng" algn="ctr">
                      <a:solidFill>
                        <a:srgbClr val="DDDDDD"/>
                      </a:solidFill>
                      <a:prstDash val="solid"/>
                      <a:round/>
                      <a:headEnd type="none" w="med" len="med"/>
                      <a:tailEnd type="none" w="med" len="med"/>
                    </a:lnT>
                    <a:lnB>
                      <a:noFill/>
                    </a:lnB>
                    <a:solidFill>
                      <a:srgbClr val="F9D9DA"/>
                    </a:solidFill>
                  </a:tcPr>
                </a:tc>
                <a:tc>
                  <a:txBody>
                    <a:bodyPr/>
                    <a:lstStyle/>
                    <a:p>
                      <a:pPr algn="l" fontAlgn="base"/>
                      <a:r>
                        <a:rPr lang="es-AR" sz="1200" dirty="0">
                          <a:solidFill>
                            <a:srgbClr val="000000"/>
                          </a:solidFill>
                          <a:effectLst/>
                        </a:rPr>
                        <a:t>R2 con componente pulmonar </a:t>
                      </a:r>
                      <a:r>
                        <a:rPr lang="es-AR" sz="1200" dirty="0" err="1">
                          <a:solidFill>
                            <a:srgbClr val="000000"/>
                          </a:solidFill>
                          <a:effectLst/>
                        </a:rPr>
                        <a:t>auementado</a:t>
                      </a:r>
                      <a:r>
                        <a:rPr lang="es-AR" sz="1200" dirty="0">
                          <a:solidFill>
                            <a:srgbClr val="000000"/>
                          </a:solidFill>
                          <a:effectLst/>
                        </a:rPr>
                        <a:t> en presencia de HTP. R3 ventricular derecho</a:t>
                      </a:r>
                      <a:br>
                        <a:rPr lang="es-AR" sz="1200" dirty="0">
                          <a:solidFill>
                            <a:srgbClr val="000000"/>
                          </a:solidFill>
                          <a:effectLst/>
                        </a:rPr>
                      </a:br>
                      <a:r>
                        <a:rPr lang="es-AR" sz="1200" dirty="0">
                          <a:solidFill>
                            <a:srgbClr val="000000"/>
                          </a:solidFill>
                          <a:effectLst/>
                        </a:rPr>
                        <a:t>Soplo </a:t>
                      </a:r>
                      <a:r>
                        <a:rPr lang="es-AR" sz="1200" dirty="0" err="1">
                          <a:solidFill>
                            <a:srgbClr val="000000"/>
                          </a:solidFill>
                          <a:effectLst/>
                        </a:rPr>
                        <a:t>holosistólico</a:t>
                      </a:r>
                      <a:r>
                        <a:rPr lang="es-AR" sz="1200" dirty="0">
                          <a:solidFill>
                            <a:srgbClr val="000000"/>
                          </a:solidFill>
                          <a:effectLst/>
                        </a:rPr>
                        <a:t> suave </a:t>
                      </a:r>
                      <a:r>
                        <a:rPr lang="es-AR" sz="1200" dirty="0" err="1">
                          <a:solidFill>
                            <a:srgbClr val="000000"/>
                          </a:solidFill>
                          <a:effectLst/>
                        </a:rPr>
                        <a:t>paraesternal</a:t>
                      </a:r>
                      <a:r>
                        <a:rPr lang="es-AR" sz="1200" dirty="0">
                          <a:solidFill>
                            <a:srgbClr val="000000"/>
                          </a:solidFill>
                          <a:effectLst/>
                        </a:rPr>
                        <a:t> izquierdo y </a:t>
                      </a:r>
                      <a:r>
                        <a:rPr lang="es-AR" sz="1200" dirty="0" err="1">
                          <a:solidFill>
                            <a:srgbClr val="000000"/>
                          </a:solidFill>
                          <a:effectLst/>
                        </a:rPr>
                        <a:t>subxifoideo</a:t>
                      </a:r>
                      <a:r>
                        <a:rPr lang="es-AR" sz="1200" dirty="0">
                          <a:solidFill>
                            <a:srgbClr val="000000"/>
                          </a:solidFill>
                          <a:effectLst/>
                        </a:rPr>
                        <a:t>. Se puede auscultar un soplo </a:t>
                      </a:r>
                      <a:r>
                        <a:rPr lang="es-AR" sz="1200" dirty="0" err="1">
                          <a:solidFill>
                            <a:srgbClr val="000000"/>
                          </a:solidFill>
                          <a:effectLst/>
                        </a:rPr>
                        <a:t>protomesotelediástolico</a:t>
                      </a:r>
                      <a:r>
                        <a:rPr lang="es-AR" sz="1200" dirty="0">
                          <a:solidFill>
                            <a:srgbClr val="000000"/>
                          </a:solidFill>
                          <a:effectLst/>
                        </a:rPr>
                        <a:t> por </a:t>
                      </a:r>
                      <a:r>
                        <a:rPr lang="es-AR" sz="1200" dirty="0" err="1">
                          <a:solidFill>
                            <a:srgbClr val="000000"/>
                          </a:solidFill>
                          <a:effectLst/>
                        </a:rPr>
                        <a:t>hiperflujo</a:t>
                      </a:r>
                      <a:r>
                        <a:rPr lang="es-AR" sz="1200" dirty="0">
                          <a:solidFill>
                            <a:srgbClr val="000000"/>
                          </a:solidFill>
                          <a:effectLst/>
                        </a:rPr>
                        <a:t> </a:t>
                      </a:r>
                      <a:r>
                        <a:rPr lang="es-AR" sz="1200" dirty="0" err="1">
                          <a:solidFill>
                            <a:srgbClr val="000000"/>
                          </a:solidFill>
                          <a:effectLst/>
                        </a:rPr>
                        <a:t>transvalvular</a:t>
                      </a:r>
                      <a:endParaRPr lang="es-AR" sz="1200" dirty="0">
                        <a:solidFill>
                          <a:srgbClr val="000000"/>
                        </a:solidFill>
                        <a:effectLst/>
                      </a:endParaRPr>
                    </a:p>
                  </a:txBody>
                  <a:tcPr marL="43157" marR="43157" marT="43157" marB="43157">
                    <a:lnL>
                      <a:noFill/>
                    </a:lnL>
                    <a:lnR>
                      <a:noFill/>
                    </a:lnR>
                    <a:lnT w="9525" cap="flat" cmpd="sng" algn="ctr">
                      <a:solidFill>
                        <a:srgbClr val="DDDDDD"/>
                      </a:solidFill>
                      <a:prstDash val="solid"/>
                      <a:round/>
                      <a:headEnd type="none" w="med" len="med"/>
                      <a:tailEnd type="none" w="med" len="med"/>
                    </a:lnT>
                    <a:lnB>
                      <a:noFill/>
                    </a:lnB>
                    <a:solidFill>
                      <a:srgbClr val="F9D9DA"/>
                    </a:solidFill>
                  </a:tcPr>
                </a:tc>
              </a:tr>
            </a:tbl>
          </a:graphicData>
        </a:graphic>
      </p:graphicFrame>
    </p:spTree>
    <p:extLst>
      <p:ext uri="{BB962C8B-B14F-4D97-AF65-F5344CB8AC3E}">
        <p14:creationId xmlns:p14="http://schemas.microsoft.com/office/powerpoint/2010/main" val="1610433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Soplos sistólicos </a:t>
            </a:r>
            <a:endParaRPr lang="es-AR"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581310369"/>
              </p:ext>
            </p:extLst>
          </p:nvPr>
        </p:nvGraphicFramePr>
        <p:xfrm>
          <a:off x="801277" y="2507524"/>
          <a:ext cx="10558020" cy="2309568"/>
        </p:xfrm>
        <a:graphic>
          <a:graphicData uri="http://schemas.openxmlformats.org/drawingml/2006/table">
            <a:tbl>
              <a:tblPr/>
              <a:tblGrid>
                <a:gridCol w="2111604"/>
                <a:gridCol w="2111604"/>
                <a:gridCol w="2111604"/>
                <a:gridCol w="2111604"/>
                <a:gridCol w="2111604"/>
              </a:tblGrid>
              <a:tr h="989723">
                <a:tc>
                  <a:txBody>
                    <a:bodyPr/>
                    <a:lstStyle/>
                    <a:p>
                      <a:pPr algn="l" fontAlgn="base"/>
                      <a:r>
                        <a:rPr lang="es-AR" sz="1800" b="1" dirty="0">
                          <a:solidFill>
                            <a:srgbClr val="000000"/>
                          </a:solidFill>
                          <a:effectLst/>
                        </a:rPr>
                        <a:t>SÍNTOMAS Y SIGNOS</a:t>
                      </a:r>
                      <a:endParaRPr lang="es-AR" sz="1800" dirty="0">
                        <a:solidFill>
                          <a:srgbClr val="000000"/>
                        </a:solidFill>
                        <a:effectLst/>
                      </a:endParaRPr>
                    </a:p>
                  </a:txBody>
                  <a:tcPr marL="56503" marR="56503" marT="56503" marB="565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100">
                          <a:solidFill>
                            <a:srgbClr val="000000"/>
                          </a:solidFill>
                          <a:effectLst/>
                        </a:rPr>
                        <a:t>IM crónica: disnea, palpitaciones, fatiga</a:t>
                      </a:r>
                      <a:br>
                        <a:rPr lang="es-AR" sz="1100">
                          <a:solidFill>
                            <a:srgbClr val="000000"/>
                          </a:solidFill>
                          <a:effectLst/>
                        </a:rPr>
                      </a:br>
                      <a:r>
                        <a:rPr lang="es-AR" sz="1100">
                          <a:solidFill>
                            <a:srgbClr val="000000"/>
                          </a:solidFill>
                          <a:effectLst/>
                        </a:rPr>
                        <a:t>IM aguda: insuficiencia cardíaca</a:t>
                      </a:r>
                    </a:p>
                  </a:txBody>
                  <a:tcPr marL="56503" marR="56503" marT="56503" marB="565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gridSpan="2">
                  <a:txBody>
                    <a:bodyPr/>
                    <a:lstStyle/>
                    <a:p>
                      <a:pPr algn="ctr" fontAlgn="base"/>
                      <a:r>
                        <a:rPr lang="es-AR" sz="1100" dirty="0">
                          <a:solidFill>
                            <a:srgbClr val="000000"/>
                          </a:solidFill>
                          <a:effectLst/>
                        </a:rPr>
                        <a:t>Síncope, disnea, </a:t>
                      </a:r>
                      <a:r>
                        <a:rPr lang="es-AR" sz="1100" dirty="0" err="1">
                          <a:solidFill>
                            <a:srgbClr val="000000"/>
                          </a:solidFill>
                          <a:effectLst/>
                        </a:rPr>
                        <a:t>angor</a:t>
                      </a:r>
                      <a:endParaRPr lang="es-AR" sz="1100" dirty="0">
                        <a:solidFill>
                          <a:srgbClr val="000000"/>
                        </a:solidFill>
                        <a:effectLst/>
                      </a:endParaRPr>
                    </a:p>
                  </a:txBody>
                  <a:tcPr marL="56503" marR="56503" marT="56503" marB="565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hMerge="1">
                  <a:txBody>
                    <a:bodyPr/>
                    <a:lstStyle/>
                    <a:p>
                      <a:endParaRPr lang="es-AR"/>
                    </a:p>
                  </a:txBody>
                  <a:tcPr/>
                </a:tc>
                <a:tc>
                  <a:txBody>
                    <a:bodyPr/>
                    <a:lstStyle/>
                    <a:p>
                      <a:pPr algn="l" fontAlgn="base"/>
                      <a:r>
                        <a:rPr lang="es-AR" sz="1100">
                          <a:solidFill>
                            <a:srgbClr val="000000"/>
                          </a:solidFill>
                          <a:effectLst/>
                        </a:rPr>
                        <a:t>Signos de insuficiencia cardíaca derecha: (hepatomegalia, ascitis, edemas). Latidos sagital y transversal</a:t>
                      </a:r>
                    </a:p>
                  </a:txBody>
                  <a:tcPr marL="56503" marR="56503" marT="56503" marB="5650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r>
              <a:tr h="1319845">
                <a:tc>
                  <a:txBody>
                    <a:bodyPr/>
                    <a:lstStyle/>
                    <a:p>
                      <a:pPr algn="l" fontAlgn="base"/>
                      <a:r>
                        <a:rPr lang="es-AR" sz="1800" b="1" dirty="0">
                          <a:solidFill>
                            <a:srgbClr val="000000"/>
                          </a:solidFill>
                          <a:effectLst/>
                        </a:rPr>
                        <a:t>PALPACIÓN</a:t>
                      </a:r>
                      <a:endParaRPr lang="es-AR" sz="1800" dirty="0">
                        <a:solidFill>
                          <a:srgbClr val="000000"/>
                        </a:solidFill>
                        <a:effectLst/>
                      </a:endParaRPr>
                    </a:p>
                  </a:txBody>
                  <a:tcPr marL="56503" marR="56503" marT="56503" marB="56503">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100">
                          <a:solidFill>
                            <a:srgbClr val="000000"/>
                          </a:solidFill>
                          <a:effectLst/>
                        </a:rPr>
                        <a:t>Frémito sistólico apexiano en las formas graves. Choque de punta intenso, desplazado hacia afuera pero breve</a:t>
                      </a:r>
                    </a:p>
                  </a:txBody>
                  <a:tcPr marL="56503" marR="56503" marT="56503" marB="56503">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100">
                          <a:solidFill>
                            <a:srgbClr val="000000"/>
                          </a:solidFill>
                          <a:effectLst/>
                        </a:rPr>
                        <a:t>Frémito sistólico en área valvular aórtica. Choque de punta intenso, no desplazado pero sostenido</a:t>
                      </a:r>
                    </a:p>
                  </a:txBody>
                  <a:tcPr marL="56503" marR="56503" marT="56503" marB="56503">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100">
                          <a:solidFill>
                            <a:srgbClr val="000000"/>
                          </a:solidFill>
                          <a:effectLst/>
                        </a:rPr>
                        <a:t>Choque de punta intenso con doble impulso apical; esto último expresa una contracción auricular enérgica</a:t>
                      </a:r>
                    </a:p>
                  </a:txBody>
                  <a:tcPr marL="56503" marR="56503" marT="56503" marB="56503">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100" dirty="0">
                          <a:solidFill>
                            <a:srgbClr val="000000"/>
                          </a:solidFill>
                          <a:effectLst/>
                        </a:rPr>
                        <a:t>Signo de </a:t>
                      </a:r>
                      <a:r>
                        <a:rPr lang="es-AR" sz="1100" dirty="0" err="1">
                          <a:solidFill>
                            <a:srgbClr val="000000"/>
                          </a:solidFill>
                          <a:effectLst/>
                        </a:rPr>
                        <a:t>Dressler</a:t>
                      </a:r>
                      <a:r>
                        <a:rPr lang="es-AR" sz="1100" dirty="0">
                          <a:solidFill>
                            <a:srgbClr val="000000"/>
                          </a:solidFill>
                          <a:effectLst/>
                        </a:rPr>
                        <a:t> por HVD con HTP concomitante. Pulso hepático sistólico positivo, por aumento del tamaño hepático ante la onda </a:t>
                      </a:r>
                      <a:r>
                        <a:rPr lang="es-AR" sz="1100" dirty="0" err="1">
                          <a:solidFill>
                            <a:srgbClr val="000000"/>
                          </a:solidFill>
                          <a:effectLst/>
                        </a:rPr>
                        <a:t>regurgitante</a:t>
                      </a:r>
                      <a:r>
                        <a:rPr lang="es-AR" sz="1100" dirty="0">
                          <a:solidFill>
                            <a:srgbClr val="000000"/>
                          </a:solidFill>
                          <a:effectLst/>
                        </a:rPr>
                        <a:t> en cada sístole ventricular</a:t>
                      </a:r>
                    </a:p>
                  </a:txBody>
                  <a:tcPr marL="56503" marR="56503" marT="56503" marB="56503">
                    <a:lnL>
                      <a:noFill/>
                    </a:lnL>
                    <a:lnR>
                      <a:noFill/>
                    </a:lnR>
                    <a:lnT w="9525" cap="flat" cmpd="sng" algn="ctr">
                      <a:solidFill>
                        <a:srgbClr val="DDDDDD"/>
                      </a:solidFill>
                      <a:prstDash val="solid"/>
                      <a:round/>
                      <a:headEnd type="none" w="med" len="med"/>
                      <a:tailEnd type="none" w="med" len="med"/>
                    </a:lnT>
                    <a:lnB>
                      <a:noFill/>
                    </a:lnB>
                    <a:solidFill>
                      <a:srgbClr val="F2B3B5"/>
                    </a:solidFill>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917722086"/>
              </p:ext>
            </p:extLst>
          </p:nvPr>
        </p:nvGraphicFramePr>
        <p:xfrm>
          <a:off x="725864" y="4901689"/>
          <a:ext cx="10671140" cy="1013460"/>
        </p:xfrm>
        <a:graphic>
          <a:graphicData uri="http://schemas.openxmlformats.org/drawingml/2006/table">
            <a:tbl>
              <a:tblPr/>
              <a:tblGrid>
                <a:gridCol w="2134228"/>
                <a:gridCol w="2134228"/>
                <a:gridCol w="2134228"/>
                <a:gridCol w="2134228"/>
                <a:gridCol w="2134228"/>
              </a:tblGrid>
              <a:tr h="0">
                <a:tc>
                  <a:txBody>
                    <a:bodyPr/>
                    <a:lstStyle/>
                    <a:p>
                      <a:pPr algn="l" fontAlgn="base"/>
                      <a:r>
                        <a:rPr lang="es-AR" b="1" dirty="0">
                          <a:solidFill>
                            <a:srgbClr val="000000"/>
                          </a:solidFill>
                          <a:effectLst/>
                        </a:rPr>
                        <a:t>PULSO ARTERIAL</a:t>
                      </a:r>
                      <a:endParaRPr lang="es-AR" dirty="0">
                        <a:solidFill>
                          <a:srgbClr val="000000"/>
                        </a:solidFill>
                        <a:effectLst/>
                      </a:endParaRPr>
                    </a:p>
                  </a:txBody>
                  <a:tcPr marL="95250" marR="95250" marT="95250" marB="95250">
                    <a:lnL>
                      <a:noFill/>
                    </a:lnL>
                    <a:lnR>
                      <a:noFill/>
                    </a:lnR>
                    <a:lnT w="9525" cap="flat" cmpd="sng" algn="ctr">
                      <a:solidFill>
                        <a:srgbClr val="DDDDDD"/>
                      </a:solidFill>
                      <a:prstDash val="solid"/>
                      <a:round/>
                      <a:headEnd type="none" w="med" len="med"/>
                      <a:tailEnd type="none" w="med" len="med"/>
                    </a:lnT>
                    <a:lnB>
                      <a:noFill/>
                    </a:lnB>
                    <a:solidFill>
                      <a:srgbClr val="F9D9DA"/>
                    </a:solidFill>
                  </a:tcPr>
                </a:tc>
                <a:tc>
                  <a:txBody>
                    <a:bodyPr/>
                    <a:lstStyle/>
                    <a:p>
                      <a:pPr algn="l" fontAlgn="base"/>
                      <a:r>
                        <a:rPr lang="es-AR" i="1">
                          <a:solidFill>
                            <a:srgbClr val="000000"/>
                          </a:solidFill>
                          <a:effectLst/>
                        </a:rPr>
                        <a:t>Celer</a:t>
                      </a:r>
                      <a:r>
                        <a:rPr lang="es-AR">
                          <a:solidFill>
                            <a:srgbClr val="000000"/>
                          </a:solidFill>
                          <a:effectLst/>
                        </a:rPr>
                        <a:t> y </a:t>
                      </a:r>
                      <a:r>
                        <a:rPr lang="es-AR" i="1">
                          <a:solidFill>
                            <a:srgbClr val="000000"/>
                          </a:solidFill>
                          <a:effectLst/>
                        </a:rPr>
                        <a:t>parvus</a:t>
                      </a:r>
                      <a:r>
                        <a:rPr lang="es-AR">
                          <a:solidFill>
                            <a:srgbClr val="000000"/>
                          </a:solidFill>
                          <a:effectLst/>
                        </a:rPr>
                        <a:t> (ascenso y descenso rápido pero pequeño)</a:t>
                      </a:r>
                    </a:p>
                  </a:txBody>
                  <a:tcPr marL="95250" marR="95250" marT="95250" marB="95250">
                    <a:lnL>
                      <a:noFill/>
                    </a:lnL>
                    <a:lnR>
                      <a:noFill/>
                    </a:lnR>
                    <a:lnT w="9525" cap="flat" cmpd="sng" algn="ctr">
                      <a:solidFill>
                        <a:srgbClr val="DDDDDD"/>
                      </a:solidFill>
                      <a:prstDash val="solid"/>
                      <a:round/>
                      <a:headEnd type="none" w="med" len="med"/>
                      <a:tailEnd type="none" w="med" len="med"/>
                    </a:lnT>
                    <a:lnB>
                      <a:noFill/>
                    </a:lnB>
                    <a:solidFill>
                      <a:srgbClr val="F9D9DA"/>
                    </a:solidFill>
                  </a:tcPr>
                </a:tc>
                <a:tc>
                  <a:txBody>
                    <a:bodyPr/>
                    <a:lstStyle/>
                    <a:p>
                      <a:pPr algn="l" fontAlgn="base"/>
                      <a:r>
                        <a:rPr lang="es-AR" i="1">
                          <a:solidFill>
                            <a:srgbClr val="000000"/>
                          </a:solidFill>
                          <a:effectLst/>
                        </a:rPr>
                        <a:t>Parvus</a:t>
                      </a:r>
                      <a:r>
                        <a:rPr lang="es-AR">
                          <a:solidFill>
                            <a:srgbClr val="000000"/>
                          </a:solidFill>
                          <a:effectLst/>
                        </a:rPr>
                        <a:t> y </a:t>
                      </a:r>
                      <a:r>
                        <a:rPr lang="es-AR" i="1">
                          <a:solidFill>
                            <a:srgbClr val="000000"/>
                          </a:solidFill>
                          <a:effectLst/>
                        </a:rPr>
                        <a:t>tardus</a:t>
                      </a:r>
                      <a:r>
                        <a:rPr lang="es-AR">
                          <a:solidFill>
                            <a:srgbClr val="000000"/>
                          </a:solidFill>
                          <a:effectLst/>
                        </a:rPr>
                        <a:t> (poco amplio, de ascenso lento)</a:t>
                      </a:r>
                    </a:p>
                  </a:txBody>
                  <a:tcPr marL="95250" marR="95250" marT="95250" marB="95250">
                    <a:lnL>
                      <a:noFill/>
                    </a:lnL>
                    <a:lnR>
                      <a:noFill/>
                    </a:lnR>
                    <a:lnT w="9525" cap="flat" cmpd="sng" algn="ctr">
                      <a:solidFill>
                        <a:srgbClr val="DDDDDD"/>
                      </a:solidFill>
                      <a:prstDash val="solid"/>
                      <a:round/>
                      <a:headEnd type="none" w="med" len="med"/>
                      <a:tailEnd type="none" w="med" len="med"/>
                    </a:lnT>
                    <a:lnB>
                      <a:noFill/>
                    </a:lnB>
                    <a:solidFill>
                      <a:srgbClr val="F9D9DA"/>
                    </a:solidFill>
                  </a:tcPr>
                </a:tc>
                <a:tc>
                  <a:txBody>
                    <a:bodyPr/>
                    <a:lstStyle/>
                    <a:p>
                      <a:pPr algn="l" fontAlgn="base"/>
                      <a:r>
                        <a:rPr lang="es-AR">
                          <a:solidFill>
                            <a:srgbClr val="000000"/>
                          </a:solidFill>
                          <a:effectLst/>
                        </a:rPr>
                        <a:t>Digitiforme (de ascenso rápido pero de breve duración)</a:t>
                      </a:r>
                    </a:p>
                  </a:txBody>
                  <a:tcPr marL="95250" marR="95250" marT="95250" marB="95250">
                    <a:lnL>
                      <a:noFill/>
                    </a:lnL>
                    <a:lnR>
                      <a:noFill/>
                    </a:lnR>
                    <a:lnT w="9525" cap="flat" cmpd="sng" algn="ctr">
                      <a:solidFill>
                        <a:srgbClr val="DDDDDD"/>
                      </a:solidFill>
                      <a:prstDash val="solid"/>
                      <a:round/>
                      <a:headEnd type="none" w="med" len="med"/>
                      <a:tailEnd type="none" w="med" len="med"/>
                    </a:lnT>
                    <a:lnB>
                      <a:noFill/>
                    </a:lnB>
                    <a:solidFill>
                      <a:srgbClr val="F9D9DA"/>
                    </a:solidFill>
                  </a:tcPr>
                </a:tc>
                <a:tc>
                  <a:txBody>
                    <a:bodyPr/>
                    <a:lstStyle/>
                    <a:p>
                      <a:pPr algn="l" fontAlgn="base"/>
                      <a:r>
                        <a:rPr lang="es-AR" dirty="0">
                          <a:solidFill>
                            <a:srgbClr val="000000"/>
                          </a:solidFill>
                          <a:effectLst/>
                        </a:rPr>
                        <a:t>Poco amplio debido a la insuficiencia cardíaca asociada</a:t>
                      </a:r>
                    </a:p>
                  </a:txBody>
                  <a:tcPr marL="95250" marR="95250" marT="95250" marB="95250">
                    <a:lnL>
                      <a:noFill/>
                    </a:lnL>
                    <a:lnR>
                      <a:noFill/>
                    </a:lnR>
                    <a:lnT w="9525" cap="flat" cmpd="sng" algn="ctr">
                      <a:solidFill>
                        <a:srgbClr val="DDDDDD"/>
                      </a:solidFill>
                      <a:prstDash val="solid"/>
                      <a:round/>
                      <a:headEnd type="none" w="med" len="med"/>
                      <a:tailEnd type="none" w="med" len="med"/>
                    </a:lnT>
                    <a:lnB>
                      <a:noFill/>
                    </a:lnB>
                    <a:solidFill>
                      <a:srgbClr val="F9D9DA"/>
                    </a:solidFill>
                  </a:tcPr>
                </a:tc>
              </a:tr>
            </a:tbl>
          </a:graphicData>
        </a:graphic>
      </p:graphicFrame>
    </p:spTree>
    <p:extLst>
      <p:ext uri="{BB962C8B-B14F-4D97-AF65-F5344CB8AC3E}">
        <p14:creationId xmlns:p14="http://schemas.microsoft.com/office/powerpoint/2010/main" val="20797712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1093" y="982132"/>
            <a:ext cx="8550111" cy="5145291"/>
          </a:xfrm>
        </p:spPr>
      </p:pic>
    </p:spTree>
    <p:extLst>
      <p:ext uri="{BB962C8B-B14F-4D97-AF65-F5344CB8AC3E}">
        <p14:creationId xmlns:p14="http://schemas.microsoft.com/office/powerpoint/2010/main" val="1939392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Soplos sistólicos </a:t>
            </a:r>
            <a:endParaRPr lang="es-AR"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135713526"/>
              </p:ext>
            </p:extLst>
          </p:nvPr>
        </p:nvGraphicFramePr>
        <p:xfrm>
          <a:off x="867266" y="2557463"/>
          <a:ext cx="10029335" cy="3317875"/>
        </p:xfrm>
        <a:graphic>
          <a:graphicData uri="http://schemas.openxmlformats.org/drawingml/2006/table">
            <a:tbl>
              <a:tblPr/>
              <a:tblGrid>
                <a:gridCol w="2005867"/>
                <a:gridCol w="2005867"/>
                <a:gridCol w="2005867"/>
                <a:gridCol w="2005867"/>
                <a:gridCol w="2005867"/>
              </a:tblGrid>
              <a:tr h="1996621">
                <a:tc>
                  <a:txBody>
                    <a:bodyPr/>
                    <a:lstStyle/>
                    <a:p>
                      <a:pPr algn="l" fontAlgn="base"/>
                      <a:r>
                        <a:rPr lang="es-AR" sz="1600" b="1" dirty="0">
                          <a:solidFill>
                            <a:srgbClr val="000000"/>
                          </a:solidFill>
                          <a:effectLst/>
                        </a:rPr>
                        <a:t>ELECTROCARDIO</a:t>
                      </a:r>
                      <a:br>
                        <a:rPr lang="es-AR" sz="1600" b="1" dirty="0">
                          <a:solidFill>
                            <a:srgbClr val="000000"/>
                          </a:solidFill>
                          <a:effectLst/>
                        </a:rPr>
                      </a:br>
                      <a:r>
                        <a:rPr lang="es-AR" sz="1600" b="1" dirty="0">
                          <a:solidFill>
                            <a:srgbClr val="000000"/>
                          </a:solidFill>
                          <a:effectLst/>
                        </a:rPr>
                        <a:t>GRAMA</a:t>
                      </a:r>
                      <a:endParaRPr lang="es-AR" sz="1600" dirty="0">
                        <a:solidFill>
                          <a:srgbClr val="000000"/>
                        </a:solidFill>
                        <a:effectLst/>
                      </a:endParaRPr>
                    </a:p>
                  </a:txBody>
                  <a:tcPr marL="33500" marR="33500" marT="33500" marB="335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dirty="0">
                          <a:solidFill>
                            <a:srgbClr val="000000"/>
                          </a:solidFill>
                          <a:effectLst/>
                        </a:rPr>
                        <a:t>IM crónica: onda P bimodal en DII, bifásica en V1, con componente negativo amplio y de mayor duración. Fibrilación auricular frecuente (75% de las IM graves)</a:t>
                      </a:r>
                      <a:br>
                        <a:rPr lang="es-AR" sz="1200" dirty="0">
                          <a:solidFill>
                            <a:srgbClr val="000000"/>
                          </a:solidFill>
                          <a:effectLst/>
                        </a:rPr>
                      </a:br>
                      <a:r>
                        <a:rPr lang="es-AR" sz="1200" dirty="0">
                          <a:solidFill>
                            <a:srgbClr val="000000"/>
                          </a:solidFill>
                          <a:effectLst/>
                        </a:rPr>
                        <a:t>Hipertrofia ventricular izquierda</a:t>
                      </a:r>
                      <a:br>
                        <a:rPr lang="es-AR" sz="1200" dirty="0">
                          <a:solidFill>
                            <a:srgbClr val="000000"/>
                          </a:solidFill>
                          <a:effectLst/>
                        </a:rPr>
                      </a:br>
                      <a:r>
                        <a:rPr lang="es-AR" sz="1200" dirty="0">
                          <a:solidFill>
                            <a:srgbClr val="000000"/>
                          </a:solidFill>
                          <a:effectLst/>
                        </a:rPr>
                        <a:t>IM aguda: normal o con signos de isquemia o necrosis</a:t>
                      </a:r>
                    </a:p>
                  </a:txBody>
                  <a:tcPr marL="33500" marR="33500" marT="33500" marB="335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dirty="0">
                          <a:solidFill>
                            <a:srgbClr val="000000"/>
                          </a:solidFill>
                          <a:effectLst/>
                        </a:rPr>
                        <a:t>Ausencia de ondas Q en DI, </a:t>
                      </a:r>
                      <a:r>
                        <a:rPr lang="es-AR" sz="1200" dirty="0" err="1">
                          <a:solidFill>
                            <a:srgbClr val="000000"/>
                          </a:solidFill>
                          <a:effectLst/>
                        </a:rPr>
                        <a:t>aVL</a:t>
                      </a:r>
                      <a:r>
                        <a:rPr lang="es-AR" sz="1200" dirty="0">
                          <a:solidFill>
                            <a:srgbClr val="000000"/>
                          </a:solidFill>
                          <a:effectLst/>
                        </a:rPr>
                        <a:t>, V5 y V6 y de r en precordiales derechas, depresión del ST con onda T oponente, onda P bifásica en V1</a:t>
                      </a:r>
                      <a:br>
                        <a:rPr lang="es-AR" sz="1200" dirty="0">
                          <a:solidFill>
                            <a:srgbClr val="000000"/>
                          </a:solidFill>
                          <a:effectLst/>
                        </a:rPr>
                      </a:br>
                      <a:r>
                        <a:rPr lang="es-AR" sz="1200" dirty="0">
                          <a:solidFill>
                            <a:srgbClr val="000000"/>
                          </a:solidFill>
                          <a:effectLst/>
                        </a:rPr>
                        <a:t>Bloqueos </a:t>
                      </a:r>
                      <a:r>
                        <a:rPr lang="es-AR" sz="1200" dirty="0" err="1">
                          <a:solidFill>
                            <a:srgbClr val="000000"/>
                          </a:solidFill>
                          <a:effectLst/>
                        </a:rPr>
                        <a:t>auriculoventriculares</a:t>
                      </a:r>
                      <a:endParaRPr lang="es-AR" sz="1200" dirty="0">
                        <a:solidFill>
                          <a:srgbClr val="000000"/>
                        </a:solidFill>
                        <a:effectLst/>
                      </a:endParaRPr>
                    </a:p>
                  </a:txBody>
                  <a:tcPr marL="33500" marR="33500" marT="33500" marB="335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dirty="0">
                          <a:solidFill>
                            <a:srgbClr val="000000"/>
                          </a:solidFill>
                          <a:effectLst/>
                        </a:rPr>
                        <a:t>Signos de HVI con ondas Q profundas por hipertrofia </a:t>
                      </a:r>
                      <a:r>
                        <a:rPr lang="es-AR" sz="1200" dirty="0" err="1">
                          <a:solidFill>
                            <a:srgbClr val="000000"/>
                          </a:solidFill>
                          <a:effectLst/>
                        </a:rPr>
                        <a:t>septal</a:t>
                      </a:r>
                      <a:r>
                        <a:rPr lang="es-AR" sz="1200" dirty="0">
                          <a:solidFill>
                            <a:srgbClr val="000000"/>
                          </a:solidFill>
                          <a:effectLst/>
                        </a:rPr>
                        <a:t>. Eventualmente, ondas T negativas en precordiales. En menor frecuencia, Wolff-Parkinson-White</a:t>
                      </a:r>
                    </a:p>
                  </a:txBody>
                  <a:tcPr marL="33500" marR="33500" marT="33500" marB="335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dirty="0">
                          <a:solidFill>
                            <a:srgbClr val="000000"/>
                          </a:solidFill>
                          <a:effectLst/>
                        </a:rPr>
                        <a:t>Fibrilación auricular, bloqueo de rama derecha, ondas Q en V1 ante HTP grave. Agrandamiento de la aurícula derecha</a:t>
                      </a:r>
                    </a:p>
                  </a:txBody>
                  <a:tcPr marL="33500" marR="33500" marT="33500" marB="335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r>
              <a:tr h="1321254">
                <a:tc>
                  <a:txBody>
                    <a:bodyPr/>
                    <a:lstStyle/>
                    <a:p>
                      <a:pPr algn="l" fontAlgn="base"/>
                      <a:r>
                        <a:rPr lang="es-AR" sz="1600" b="1" dirty="0">
                          <a:solidFill>
                            <a:srgbClr val="000000"/>
                          </a:solidFill>
                          <a:effectLst/>
                        </a:rPr>
                        <a:t>RADIOGRAFÍA DE TÓRAX</a:t>
                      </a:r>
                      <a:endParaRPr lang="es-AR" sz="1600" dirty="0">
                        <a:solidFill>
                          <a:srgbClr val="000000"/>
                        </a:solidFill>
                        <a:effectLst/>
                      </a:endParaRPr>
                    </a:p>
                  </a:txBody>
                  <a:tcPr marL="33500" marR="33500" marT="33500" marB="33500">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dirty="0">
                          <a:solidFill>
                            <a:srgbClr val="000000"/>
                          </a:solidFill>
                          <a:effectLst/>
                        </a:rPr>
                        <a:t>IM crónica, agrandamiento de cavidades izquierdas, cuarto arco (agrandamiento auricular izquierdo), líneas B de </a:t>
                      </a:r>
                      <a:r>
                        <a:rPr lang="es-AR" sz="1200" dirty="0" err="1">
                          <a:solidFill>
                            <a:srgbClr val="000000"/>
                          </a:solidFill>
                          <a:effectLst/>
                        </a:rPr>
                        <a:t>Kerley</a:t>
                      </a:r>
                      <a:r>
                        <a:rPr lang="es-AR" sz="1200" dirty="0">
                          <a:solidFill>
                            <a:srgbClr val="000000"/>
                          </a:solidFill>
                          <a:effectLst/>
                        </a:rPr>
                        <a:t>.</a:t>
                      </a:r>
                      <a:br>
                        <a:rPr lang="es-AR" sz="1200" dirty="0">
                          <a:solidFill>
                            <a:srgbClr val="000000"/>
                          </a:solidFill>
                          <a:effectLst/>
                        </a:rPr>
                      </a:br>
                      <a:r>
                        <a:rPr lang="es-AR" sz="1200" dirty="0">
                          <a:solidFill>
                            <a:srgbClr val="000000"/>
                          </a:solidFill>
                          <a:effectLst/>
                        </a:rPr>
                        <a:t>IM aguda: congestión </a:t>
                      </a:r>
                      <a:r>
                        <a:rPr lang="es-AR" sz="1200" dirty="0" err="1">
                          <a:solidFill>
                            <a:srgbClr val="000000"/>
                          </a:solidFill>
                          <a:effectLst/>
                        </a:rPr>
                        <a:t>perihiliar</a:t>
                      </a:r>
                      <a:r>
                        <a:rPr lang="es-AR" sz="1200" dirty="0">
                          <a:solidFill>
                            <a:srgbClr val="000000"/>
                          </a:solidFill>
                          <a:effectLst/>
                        </a:rPr>
                        <a:t>, edema </a:t>
                      </a:r>
                      <a:r>
                        <a:rPr lang="es-AR" sz="1200" dirty="0" err="1">
                          <a:solidFill>
                            <a:srgbClr val="000000"/>
                          </a:solidFill>
                          <a:effectLst/>
                        </a:rPr>
                        <a:t>intraalveolar</a:t>
                      </a:r>
                      <a:endParaRPr lang="es-AR" sz="1200" dirty="0">
                        <a:solidFill>
                          <a:srgbClr val="000000"/>
                        </a:solidFill>
                        <a:effectLst/>
                      </a:endParaRPr>
                    </a:p>
                  </a:txBody>
                  <a:tcPr marL="33500" marR="33500" marT="33500" marB="33500">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a:solidFill>
                            <a:srgbClr val="000000"/>
                          </a:solidFill>
                          <a:effectLst/>
                        </a:rPr>
                        <a:t>Borde apexiano redondeado por HVI, aorta ascendente prominente por dilatación posestenótica</a:t>
                      </a:r>
                    </a:p>
                  </a:txBody>
                  <a:tcPr marL="33500" marR="33500" marT="33500" marB="33500">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a:solidFill>
                            <a:srgbClr val="000000"/>
                          </a:solidFill>
                          <a:effectLst/>
                        </a:rPr>
                        <a:t>No se observa dilatación aórtica posestenótica</a:t>
                      </a:r>
                    </a:p>
                  </a:txBody>
                  <a:tcPr marL="33500" marR="33500" marT="33500" marB="33500">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dirty="0">
                          <a:solidFill>
                            <a:srgbClr val="000000"/>
                          </a:solidFill>
                          <a:effectLst/>
                        </a:rPr>
                        <a:t>Signos de HTP y agrandamiento de cavidades derechas</a:t>
                      </a:r>
                    </a:p>
                  </a:txBody>
                  <a:tcPr marL="33500" marR="33500" marT="33500" marB="33500">
                    <a:lnL>
                      <a:noFill/>
                    </a:lnL>
                    <a:lnR>
                      <a:noFill/>
                    </a:lnR>
                    <a:lnT w="9525" cap="flat" cmpd="sng" algn="ctr">
                      <a:solidFill>
                        <a:srgbClr val="DDDDDD"/>
                      </a:solidFill>
                      <a:prstDash val="solid"/>
                      <a:round/>
                      <a:headEnd type="none" w="med" len="med"/>
                      <a:tailEnd type="none" w="med" len="med"/>
                    </a:lnT>
                    <a:lnB>
                      <a:noFill/>
                    </a:lnB>
                    <a:solidFill>
                      <a:srgbClr val="F2B3B5"/>
                    </a:solidFill>
                  </a:tcPr>
                </a:tc>
              </a:tr>
            </a:tbl>
          </a:graphicData>
        </a:graphic>
      </p:graphicFrame>
    </p:spTree>
    <p:extLst>
      <p:ext uri="{BB962C8B-B14F-4D97-AF65-F5344CB8AC3E}">
        <p14:creationId xmlns:p14="http://schemas.microsoft.com/office/powerpoint/2010/main" val="1137946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Soplos diastólicos </a:t>
            </a:r>
            <a:endParaRPr lang="es-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413022426"/>
              </p:ext>
            </p:extLst>
          </p:nvPr>
        </p:nvGraphicFramePr>
        <p:xfrm>
          <a:off x="829558" y="2642305"/>
          <a:ext cx="10539168" cy="3518086"/>
        </p:xfrm>
        <a:graphic>
          <a:graphicData uri="http://schemas.openxmlformats.org/drawingml/2006/table">
            <a:tbl>
              <a:tblPr/>
              <a:tblGrid>
                <a:gridCol w="1725105"/>
                <a:gridCol w="2554664"/>
                <a:gridCol w="2290713"/>
                <a:gridCol w="2092751"/>
                <a:gridCol w="1875935"/>
              </a:tblGrid>
              <a:tr h="223031">
                <a:tc>
                  <a:txBody>
                    <a:bodyPr/>
                    <a:lstStyle/>
                    <a:p>
                      <a:pPr algn="l" fontAlgn="base"/>
                      <a:r>
                        <a:rPr lang="es-AR" sz="1200" b="1" dirty="0">
                          <a:solidFill>
                            <a:srgbClr val="000000"/>
                          </a:solidFill>
                          <a:effectLst/>
                        </a:rPr>
                        <a:t/>
                      </a:r>
                      <a:br>
                        <a:rPr lang="es-AR" sz="1200" b="1" dirty="0">
                          <a:solidFill>
                            <a:srgbClr val="000000"/>
                          </a:solidFill>
                          <a:effectLst/>
                        </a:rPr>
                      </a:br>
                      <a:endParaRPr lang="es-AR" sz="1200" dirty="0">
                        <a:solidFill>
                          <a:srgbClr val="000000"/>
                        </a:solidFill>
                        <a:effectLst/>
                      </a:endParaRPr>
                    </a:p>
                  </a:txBody>
                  <a:tcPr marL="28741" marR="28741" marT="28741" marB="28741" anchor="b">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c>
                  <a:txBody>
                    <a:bodyPr/>
                    <a:lstStyle/>
                    <a:p>
                      <a:pPr marL="0" marR="0" indent="0" algn="l" defTabSz="457200" rtl="0" eaLnBrk="1" fontAlgn="base" latinLnBrk="0" hangingPunct="1">
                        <a:lnSpc>
                          <a:spcPct val="100000"/>
                        </a:lnSpc>
                        <a:spcBef>
                          <a:spcPts val="0"/>
                        </a:spcBef>
                        <a:spcAft>
                          <a:spcPts val="0"/>
                        </a:spcAft>
                        <a:buClrTx/>
                        <a:buSzTx/>
                        <a:buFontTx/>
                        <a:buNone/>
                        <a:tabLst/>
                        <a:defRPr/>
                      </a:pPr>
                      <a:r>
                        <a:rPr lang="es-AR" sz="1200" b="1" dirty="0" smtClean="0">
                          <a:solidFill>
                            <a:srgbClr val="000000"/>
                          </a:solidFill>
                          <a:effectLst/>
                        </a:rPr>
                        <a:t>Estenosis mitral</a:t>
                      </a:r>
                      <a:endParaRPr lang="es-AR" sz="1200" dirty="0" smtClean="0">
                        <a:solidFill>
                          <a:srgbClr val="000000"/>
                        </a:solidFill>
                        <a:effectLst/>
                      </a:endParaRPr>
                    </a:p>
                    <a:p>
                      <a:pPr algn="l" fontAlgn="base"/>
                      <a:endParaRPr lang="es-AR" sz="1200" dirty="0">
                        <a:solidFill>
                          <a:srgbClr val="000000"/>
                        </a:solidFill>
                        <a:effectLst/>
                      </a:endParaRPr>
                    </a:p>
                  </a:txBody>
                  <a:tcPr marL="28741" marR="28741" marT="28741" marB="28741" anchor="b">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c>
                  <a:txBody>
                    <a:bodyPr/>
                    <a:lstStyle/>
                    <a:p>
                      <a:pPr marL="0" marR="0" indent="0" algn="l" defTabSz="457200" rtl="0" eaLnBrk="1" fontAlgn="base" latinLnBrk="0" hangingPunct="1">
                        <a:lnSpc>
                          <a:spcPct val="100000"/>
                        </a:lnSpc>
                        <a:spcBef>
                          <a:spcPts val="0"/>
                        </a:spcBef>
                        <a:spcAft>
                          <a:spcPts val="0"/>
                        </a:spcAft>
                        <a:buClrTx/>
                        <a:buSzTx/>
                        <a:buFontTx/>
                        <a:buNone/>
                        <a:tabLst/>
                        <a:defRPr/>
                      </a:pPr>
                      <a:r>
                        <a:rPr lang="es-AR" sz="1200" b="1" dirty="0" smtClean="0">
                          <a:solidFill>
                            <a:srgbClr val="000000"/>
                          </a:solidFill>
                          <a:effectLst/>
                        </a:rPr>
                        <a:t>Insuficiencia aórtica</a:t>
                      </a:r>
                      <a:endParaRPr lang="es-AR" sz="1200" dirty="0" smtClean="0">
                        <a:solidFill>
                          <a:srgbClr val="000000"/>
                        </a:solidFill>
                        <a:effectLst/>
                      </a:endParaRPr>
                    </a:p>
                    <a:p>
                      <a:pPr algn="l" fontAlgn="base"/>
                      <a:endParaRPr lang="es-AR" sz="1200" dirty="0">
                        <a:solidFill>
                          <a:srgbClr val="000000"/>
                        </a:solidFill>
                        <a:effectLst/>
                      </a:endParaRPr>
                    </a:p>
                  </a:txBody>
                  <a:tcPr marL="28741" marR="28741" marT="28741" marB="28741" anchor="b">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c>
                  <a:txBody>
                    <a:bodyPr/>
                    <a:lstStyle/>
                    <a:p>
                      <a:pPr marL="0" marR="0" indent="0" algn="l" defTabSz="457200" rtl="0" eaLnBrk="1" fontAlgn="base" latinLnBrk="0" hangingPunct="1">
                        <a:lnSpc>
                          <a:spcPct val="100000"/>
                        </a:lnSpc>
                        <a:spcBef>
                          <a:spcPts val="0"/>
                        </a:spcBef>
                        <a:spcAft>
                          <a:spcPts val="0"/>
                        </a:spcAft>
                        <a:buClrTx/>
                        <a:buSzTx/>
                        <a:buFontTx/>
                        <a:buNone/>
                        <a:tabLst/>
                        <a:defRPr/>
                      </a:pPr>
                      <a:r>
                        <a:rPr lang="es-AR" sz="1200" b="1" dirty="0" smtClean="0">
                          <a:solidFill>
                            <a:srgbClr val="000000"/>
                          </a:solidFill>
                          <a:effectLst/>
                        </a:rPr>
                        <a:t>Estenosis </a:t>
                      </a:r>
                      <a:r>
                        <a:rPr lang="es-AR" sz="1200" b="1" dirty="0" err="1" smtClean="0">
                          <a:solidFill>
                            <a:srgbClr val="000000"/>
                          </a:solidFill>
                          <a:effectLst/>
                        </a:rPr>
                        <a:t>tricuspídea</a:t>
                      </a:r>
                      <a:endParaRPr lang="es-AR" sz="1200" dirty="0" smtClean="0">
                        <a:solidFill>
                          <a:srgbClr val="000000"/>
                        </a:solidFill>
                        <a:effectLst/>
                      </a:endParaRPr>
                    </a:p>
                    <a:p>
                      <a:pPr algn="l" fontAlgn="base"/>
                      <a:endParaRPr lang="es-AR" sz="1200" dirty="0">
                        <a:solidFill>
                          <a:srgbClr val="000000"/>
                        </a:solidFill>
                        <a:effectLst/>
                      </a:endParaRPr>
                    </a:p>
                  </a:txBody>
                  <a:tcPr marL="28741" marR="28741" marT="28741" marB="28741" anchor="b">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AR" sz="1200" b="1" dirty="0" smtClean="0">
                          <a:solidFill>
                            <a:srgbClr val="000000"/>
                          </a:solidFill>
                          <a:effectLst/>
                        </a:rPr>
                        <a:t>Insuficiencia pulmonar</a:t>
                      </a:r>
                      <a:endParaRPr lang="es-AR" sz="1200" dirty="0" smtClean="0">
                        <a:solidFill>
                          <a:srgbClr val="000000"/>
                        </a:solidFill>
                        <a:effectLst/>
                      </a:endParaRPr>
                    </a:p>
                    <a:p>
                      <a:endParaRPr lang="es-AR" sz="1200" dirty="0"/>
                    </a:p>
                  </a:txBody>
                  <a:tcPr marL="27591" marR="27591" marT="13796" marB="13796">
                    <a:lnL>
                      <a:noFill/>
                    </a:lnL>
                    <a:lnB w="9525" cap="flat" cmpd="sng" algn="ctr">
                      <a:solidFill>
                        <a:srgbClr val="DDDDDD"/>
                      </a:solidFill>
                      <a:prstDash val="solid"/>
                      <a:round/>
                      <a:headEnd type="none" w="med" len="med"/>
                      <a:tailEnd type="none" w="med" len="med"/>
                    </a:lnB>
                  </a:tcPr>
                </a:tc>
              </a:tr>
              <a:tr h="2126843">
                <a:tc>
                  <a:txBody>
                    <a:bodyPr/>
                    <a:lstStyle/>
                    <a:p>
                      <a:pPr algn="l" fontAlgn="base"/>
                      <a:r>
                        <a:rPr lang="es-AR" sz="1200" b="1">
                          <a:solidFill>
                            <a:srgbClr val="000000"/>
                          </a:solidFill>
                          <a:effectLst/>
                        </a:rPr>
                        <a:t>ETIOLOGÍA</a:t>
                      </a:r>
                      <a:endParaRPr lang="es-AR" sz="1200">
                        <a:solidFill>
                          <a:srgbClr val="000000"/>
                        </a:solidFill>
                        <a:effectLst/>
                      </a:endParaRPr>
                    </a:p>
                  </a:txBody>
                  <a:tcPr marL="28741" marR="28741" marT="28741" marB="2874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dirty="0">
                          <a:solidFill>
                            <a:srgbClr val="000000"/>
                          </a:solidFill>
                          <a:effectLst/>
                        </a:rPr>
                        <a:t>La mayoría de los casos en el adulto corresponden a agresión valvular por fiebre reumática en forma pura (37%) o asociada con otras </a:t>
                      </a:r>
                      <a:r>
                        <a:rPr lang="es-AR" sz="1200" dirty="0" err="1">
                          <a:solidFill>
                            <a:srgbClr val="000000"/>
                          </a:solidFill>
                          <a:effectLst/>
                        </a:rPr>
                        <a:t>valvulopatías</a:t>
                      </a:r>
                      <a:r>
                        <a:rPr lang="es-AR" sz="1200" dirty="0">
                          <a:solidFill>
                            <a:srgbClr val="000000"/>
                          </a:solidFill>
                          <a:effectLst/>
                        </a:rPr>
                        <a:t> reumáticas</a:t>
                      </a:r>
                    </a:p>
                  </a:txBody>
                  <a:tcPr marL="28741" marR="28741" marT="28741" marB="2874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dirty="0" err="1">
                          <a:solidFill>
                            <a:srgbClr val="000000"/>
                          </a:solidFill>
                          <a:effectLst/>
                        </a:rPr>
                        <a:t>IAo</a:t>
                      </a:r>
                      <a:r>
                        <a:rPr lang="es-AR" sz="1200" dirty="0">
                          <a:solidFill>
                            <a:srgbClr val="000000"/>
                          </a:solidFill>
                          <a:effectLst/>
                        </a:rPr>
                        <a:t> crónica: relacionada con fiebre reumática, síndrome de </a:t>
                      </a:r>
                      <a:r>
                        <a:rPr lang="es-AR" sz="1200" dirty="0" err="1">
                          <a:solidFill>
                            <a:srgbClr val="000000"/>
                          </a:solidFill>
                          <a:effectLst/>
                        </a:rPr>
                        <a:t>Marfan</a:t>
                      </a:r>
                      <a:r>
                        <a:rPr lang="es-AR" sz="1200" dirty="0">
                          <a:solidFill>
                            <a:srgbClr val="000000"/>
                          </a:solidFill>
                          <a:effectLst/>
                        </a:rPr>
                        <a:t>, </a:t>
                      </a:r>
                      <a:r>
                        <a:rPr lang="es-AR" sz="1200" dirty="0" err="1">
                          <a:solidFill>
                            <a:srgbClr val="000000"/>
                          </a:solidFill>
                          <a:effectLst/>
                        </a:rPr>
                        <a:t>colagenopatías</a:t>
                      </a:r>
                      <a:r>
                        <a:rPr lang="es-AR" sz="1200" dirty="0">
                          <a:solidFill>
                            <a:srgbClr val="000000"/>
                          </a:solidFill>
                          <a:effectLst/>
                        </a:rPr>
                        <a:t/>
                      </a:r>
                      <a:br>
                        <a:rPr lang="es-AR" sz="1200" dirty="0">
                          <a:solidFill>
                            <a:srgbClr val="000000"/>
                          </a:solidFill>
                          <a:effectLst/>
                        </a:rPr>
                      </a:br>
                      <a:r>
                        <a:rPr lang="es-AR" sz="1200" dirty="0" err="1">
                          <a:solidFill>
                            <a:srgbClr val="000000"/>
                          </a:solidFill>
                          <a:effectLst/>
                        </a:rPr>
                        <a:t>IAo</a:t>
                      </a:r>
                      <a:r>
                        <a:rPr lang="es-AR" sz="1200" dirty="0">
                          <a:solidFill>
                            <a:srgbClr val="000000"/>
                          </a:solidFill>
                          <a:effectLst/>
                        </a:rPr>
                        <a:t> aguda secundaria a destrucción valvular en pacientes con endocarditis infecciosa o disección aórtica</a:t>
                      </a:r>
                    </a:p>
                  </a:txBody>
                  <a:tcPr marL="28741" marR="28741" marT="28741" marB="2874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dirty="0">
                          <a:solidFill>
                            <a:srgbClr val="000000"/>
                          </a:solidFill>
                          <a:effectLst/>
                        </a:rPr>
                        <a:t>Las lesiones asociadas con fiebre reumática con o sin compromiso de la válvula mitral y/o aórtica representan las formas más frecuentes. Es una </a:t>
                      </a:r>
                      <a:r>
                        <a:rPr lang="es-AR" sz="1200" dirty="0" err="1">
                          <a:solidFill>
                            <a:srgbClr val="000000"/>
                          </a:solidFill>
                          <a:effectLst/>
                        </a:rPr>
                        <a:t>valvulopatía</a:t>
                      </a:r>
                      <a:r>
                        <a:rPr lang="es-AR" sz="1200" dirty="0">
                          <a:solidFill>
                            <a:srgbClr val="000000"/>
                          </a:solidFill>
                          <a:effectLst/>
                        </a:rPr>
                        <a:t> rara</a:t>
                      </a:r>
                    </a:p>
                  </a:txBody>
                  <a:tcPr marL="28741" marR="28741" marT="28741" marB="2874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dirty="0">
                          <a:solidFill>
                            <a:srgbClr val="000000"/>
                          </a:solidFill>
                          <a:effectLst/>
                        </a:rPr>
                        <a:t>Se debe a dilatación del anillo valvular por compromiso de la arteria pulmonar, o ante HTP idiopática o secundaria a </a:t>
                      </a:r>
                      <a:r>
                        <a:rPr lang="es-AR" sz="1200" dirty="0" err="1">
                          <a:solidFill>
                            <a:srgbClr val="000000"/>
                          </a:solidFill>
                          <a:effectLst/>
                        </a:rPr>
                        <a:t>valvulopatías</a:t>
                      </a:r>
                      <a:r>
                        <a:rPr lang="es-AR" sz="1200" dirty="0">
                          <a:solidFill>
                            <a:srgbClr val="000000"/>
                          </a:solidFill>
                          <a:effectLst/>
                        </a:rPr>
                        <a:t>, </a:t>
                      </a:r>
                      <a:r>
                        <a:rPr lang="es-AR" sz="1200" dirty="0" err="1">
                          <a:solidFill>
                            <a:srgbClr val="000000"/>
                          </a:solidFill>
                          <a:effectLst/>
                        </a:rPr>
                        <a:t>tromboembolismo</a:t>
                      </a:r>
                      <a:r>
                        <a:rPr lang="es-AR" sz="1200" dirty="0">
                          <a:solidFill>
                            <a:srgbClr val="000000"/>
                          </a:solidFill>
                          <a:effectLst/>
                        </a:rPr>
                        <a:t> de pulmón, enfermedades del tejido conectivo</a:t>
                      </a:r>
                    </a:p>
                  </a:txBody>
                  <a:tcPr marL="28741" marR="28741" marT="28741" marB="2874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r>
              <a:tr h="968001">
                <a:tc>
                  <a:txBody>
                    <a:bodyPr/>
                    <a:lstStyle/>
                    <a:p>
                      <a:pPr algn="l" fontAlgn="base"/>
                      <a:r>
                        <a:rPr lang="es-AR" sz="1200" b="1">
                          <a:solidFill>
                            <a:srgbClr val="000000"/>
                          </a:solidFill>
                          <a:effectLst/>
                        </a:rPr>
                        <a:t>SIGNOS Y SÍNTOMAS</a:t>
                      </a:r>
                      <a:endParaRPr lang="es-AR" sz="1200">
                        <a:solidFill>
                          <a:srgbClr val="000000"/>
                        </a:solidFill>
                        <a:effectLst/>
                      </a:endParaRPr>
                    </a:p>
                  </a:txBody>
                  <a:tcPr marL="28741" marR="28741" marT="28741" marB="28741">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a:solidFill>
                            <a:srgbClr val="000000"/>
                          </a:solidFill>
                          <a:effectLst/>
                        </a:rPr>
                        <a:t>Disnea, hemoptisis, palpitaciones, fenómenos embólicos</a:t>
                      </a:r>
                    </a:p>
                  </a:txBody>
                  <a:tcPr marL="28741" marR="28741" marT="28741" marB="28741">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pt-BR" sz="1200">
                          <a:solidFill>
                            <a:srgbClr val="000000"/>
                          </a:solidFill>
                          <a:effectLst/>
                        </a:rPr>
                        <a:t>IAo crónica: disnea progresiva, angina. </a:t>
                      </a:r>
                      <a:br>
                        <a:rPr lang="pt-BR" sz="1200">
                          <a:solidFill>
                            <a:srgbClr val="000000"/>
                          </a:solidFill>
                          <a:effectLst/>
                        </a:rPr>
                      </a:br>
                      <a:r>
                        <a:rPr lang="pt-BR" sz="1200">
                          <a:solidFill>
                            <a:srgbClr val="000000"/>
                          </a:solidFill>
                          <a:effectLst/>
                        </a:rPr>
                        <a:t>IAo aguda: disnea</a:t>
                      </a:r>
                    </a:p>
                  </a:txBody>
                  <a:tcPr marL="28741" marR="28741" marT="28741" marB="28741">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a:solidFill>
                            <a:srgbClr val="000000"/>
                          </a:solidFill>
                          <a:effectLst/>
                        </a:rPr>
                        <a:t>Signos de insuficiencia cardíaca derecha (hepatomegalia, ascitis, edemas)</a:t>
                      </a:r>
                    </a:p>
                  </a:txBody>
                  <a:tcPr marL="28741" marR="28741" marT="28741" marB="28741">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dirty="0">
                          <a:solidFill>
                            <a:srgbClr val="000000"/>
                          </a:solidFill>
                          <a:effectLst/>
                        </a:rPr>
                        <a:t>Signos de insuficiencia cardíaca derecha (hepatomegalia, ascitis, edemas). Latido sagital</a:t>
                      </a:r>
                    </a:p>
                  </a:txBody>
                  <a:tcPr marL="28741" marR="28741" marT="28741" marB="28741">
                    <a:lnL>
                      <a:noFill/>
                    </a:lnL>
                    <a:lnR>
                      <a:noFill/>
                    </a:lnR>
                    <a:lnT w="9525" cap="flat" cmpd="sng" algn="ctr">
                      <a:solidFill>
                        <a:srgbClr val="DDDDDD"/>
                      </a:solidFill>
                      <a:prstDash val="solid"/>
                      <a:round/>
                      <a:headEnd type="none" w="med" len="med"/>
                      <a:tailEnd type="none" w="med" len="med"/>
                    </a:lnT>
                    <a:lnB>
                      <a:noFill/>
                    </a:lnB>
                    <a:solidFill>
                      <a:srgbClr val="F2B3B5"/>
                    </a:solidFill>
                  </a:tcPr>
                </a:tc>
              </a:tr>
            </a:tbl>
          </a:graphicData>
        </a:graphic>
      </p:graphicFrame>
    </p:spTree>
    <p:extLst>
      <p:ext uri="{BB962C8B-B14F-4D97-AF65-F5344CB8AC3E}">
        <p14:creationId xmlns:p14="http://schemas.microsoft.com/office/powerpoint/2010/main" val="24828089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423899041"/>
              </p:ext>
            </p:extLst>
          </p:nvPr>
        </p:nvGraphicFramePr>
        <p:xfrm>
          <a:off x="1295403" y="408150"/>
          <a:ext cx="9667970" cy="5920540"/>
        </p:xfrm>
        <a:graphic>
          <a:graphicData uri="http://schemas.openxmlformats.org/drawingml/2006/table">
            <a:tbl>
              <a:tblPr/>
              <a:tblGrid>
                <a:gridCol w="1933594"/>
                <a:gridCol w="1933594"/>
                <a:gridCol w="1933594"/>
                <a:gridCol w="1933594"/>
                <a:gridCol w="1933594"/>
              </a:tblGrid>
              <a:tr h="1461998">
                <a:tc>
                  <a:txBody>
                    <a:bodyPr/>
                    <a:lstStyle/>
                    <a:p>
                      <a:pPr algn="l" fontAlgn="base"/>
                      <a:r>
                        <a:rPr lang="es-AR" sz="1200" b="1" dirty="0" smtClean="0">
                          <a:solidFill>
                            <a:srgbClr val="000000"/>
                          </a:solidFill>
                          <a:effectLst/>
                        </a:rPr>
                        <a:t>PALPACIÓN</a:t>
                      </a:r>
                      <a:endParaRPr lang="es-AR" sz="1200" dirty="0">
                        <a:solidFill>
                          <a:srgbClr val="000000"/>
                        </a:solidFill>
                        <a:effectLst/>
                      </a:endParaRPr>
                    </a:p>
                  </a:txBody>
                  <a:tcPr marL="17095" marR="17095" marT="17095" marB="1709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dirty="0">
                          <a:solidFill>
                            <a:srgbClr val="000000"/>
                          </a:solidFill>
                          <a:effectLst/>
                        </a:rPr>
                        <a:t>R1 palpable a nivel del ápex, con frémito </a:t>
                      </a:r>
                      <a:r>
                        <a:rPr lang="es-AR" sz="1200" dirty="0" err="1">
                          <a:solidFill>
                            <a:srgbClr val="000000"/>
                          </a:solidFill>
                          <a:effectLst/>
                        </a:rPr>
                        <a:t>presistólico</a:t>
                      </a:r>
                      <a:r>
                        <a:rPr lang="es-AR" sz="1200" dirty="0">
                          <a:solidFill>
                            <a:srgbClr val="000000"/>
                          </a:solidFill>
                          <a:effectLst/>
                        </a:rPr>
                        <a:t> debido al flujo turbulento. R2 palpable sobre área pulmonar en presencia de HTP, junto con un latido sagital (</a:t>
                      </a:r>
                      <a:r>
                        <a:rPr lang="es-AR" sz="1200" dirty="0" err="1">
                          <a:solidFill>
                            <a:srgbClr val="000000"/>
                          </a:solidFill>
                          <a:effectLst/>
                        </a:rPr>
                        <a:t>Dressler</a:t>
                      </a:r>
                      <a:r>
                        <a:rPr lang="es-AR" sz="1200" dirty="0">
                          <a:solidFill>
                            <a:srgbClr val="000000"/>
                          </a:solidFill>
                          <a:effectLst/>
                        </a:rPr>
                        <a:t> positivo). Choque de punta no desplazado, excepto ante existencia de agrandamiento de cavidades derechas. Se palpa pulso hepático positivo durante la sístole debido a una onda </a:t>
                      </a:r>
                      <a:r>
                        <a:rPr lang="es-AR" sz="1200" dirty="0" err="1">
                          <a:solidFill>
                            <a:srgbClr val="000000"/>
                          </a:solidFill>
                          <a:effectLst/>
                        </a:rPr>
                        <a:t>regurgitante</a:t>
                      </a:r>
                      <a:r>
                        <a:rPr lang="es-AR" sz="1200" dirty="0">
                          <a:solidFill>
                            <a:srgbClr val="000000"/>
                          </a:solidFill>
                          <a:effectLst/>
                        </a:rPr>
                        <a:t> en presencia de insuficiencia </a:t>
                      </a:r>
                      <a:r>
                        <a:rPr lang="es-AR" sz="1200" dirty="0" err="1">
                          <a:solidFill>
                            <a:srgbClr val="000000"/>
                          </a:solidFill>
                          <a:effectLst/>
                        </a:rPr>
                        <a:t>tricuspídea</a:t>
                      </a:r>
                      <a:r>
                        <a:rPr lang="es-AR" sz="1200" dirty="0">
                          <a:solidFill>
                            <a:srgbClr val="000000"/>
                          </a:solidFill>
                          <a:effectLst/>
                        </a:rPr>
                        <a:t> por HTP</a:t>
                      </a:r>
                    </a:p>
                  </a:txBody>
                  <a:tcPr marL="17095" marR="17095" marT="17095" marB="1709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dirty="0">
                          <a:solidFill>
                            <a:srgbClr val="000000"/>
                          </a:solidFill>
                          <a:effectLst/>
                        </a:rPr>
                        <a:t>Latido </a:t>
                      </a:r>
                      <a:r>
                        <a:rPr lang="es-AR" sz="1200" dirty="0" err="1">
                          <a:solidFill>
                            <a:srgbClr val="000000"/>
                          </a:solidFill>
                          <a:effectLst/>
                        </a:rPr>
                        <a:t>apexiano</a:t>
                      </a:r>
                      <a:r>
                        <a:rPr lang="es-AR" sz="1200" dirty="0">
                          <a:solidFill>
                            <a:srgbClr val="000000"/>
                          </a:solidFill>
                          <a:effectLst/>
                        </a:rPr>
                        <a:t> en cúpula, intenso, desplazado hacia la línea axilar media. Frémito sistólico a nivel del cuello y el área aórtica por dilatación de la aorta </a:t>
                      </a:r>
                      <a:r>
                        <a:rPr lang="es-AR" sz="1200" dirty="0" err="1">
                          <a:solidFill>
                            <a:srgbClr val="000000"/>
                          </a:solidFill>
                          <a:effectLst/>
                        </a:rPr>
                        <a:t>suprasigmoidea</a:t>
                      </a:r>
                      <a:r>
                        <a:rPr lang="es-AR" sz="1200" dirty="0">
                          <a:solidFill>
                            <a:srgbClr val="000000"/>
                          </a:solidFill>
                          <a:effectLst/>
                        </a:rPr>
                        <a:t> en las formas graves</a:t>
                      </a:r>
                    </a:p>
                  </a:txBody>
                  <a:tcPr marL="17095" marR="17095" marT="17095" marB="1709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dirty="0">
                          <a:solidFill>
                            <a:srgbClr val="000000"/>
                          </a:solidFill>
                          <a:effectLst/>
                        </a:rPr>
                        <a:t>Frémito diastólico </a:t>
                      </a:r>
                      <a:r>
                        <a:rPr lang="es-AR" sz="1200" dirty="0" err="1">
                          <a:solidFill>
                            <a:srgbClr val="000000"/>
                          </a:solidFill>
                          <a:effectLst/>
                        </a:rPr>
                        <a:t>paraesternal</a:t>
                      </a:r>
                      <a:r>
                        <a:rPr lang="es-AR" sz="1200" dirty="0">
                          <a:solidFill>
                            <a:srgbClr val="000000"/>
                          </a:solidFill>
                          <a:effectLst/>
                        </a:rPr>
                        <a:t> izquierdo, expresión del soplo de llenado. Presencia de latido hepático </a:t>
                      </a:r>
                      <a:r>
                        <a:rPr lang="es-AR" sz="1200" dirty="0" err="1">
                          <a:solidFill>
                            <a:srgbClr val="000000"/>
                          </a:solidFill>
                          <a:effectLst/>
                        </a:rPr>
                        <a:t>presistólico</a:t>
                      </a:r>
                      <a:r>
                        <a:rPr lang="es-AR" sz="1200" dirty="0">
                          <a:solidFill>
                            <a:srgbClr val="000000"/>
                          </a:solidFill>
                          <a:effectLst/>
                        </a:rPr>
                        <a:t> por aumento de presión en el circuito venoso</a:t>
                      </a:r>
                    </a:p>
                  </a:txBody>
                  <a:tcPr marL="17095" marR="17095" marT="17095" marB="1709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a:solidFill>
                            <a:srgbClr val="000000"/>
                          </a:solidFill>
                          <a:effectLst/>
                        </a:rPr>
                        <a:t>Signo de Dressler (impulso sistólico paraesternal izquierdo). Frémito sobre área pulmonar ante dilatación de esa arteria</a:t>
                      </a:r>
                    </a:p>
                  </a:txBody>
                  <a:tcPr marL="17095" marR="17095" marT="17095" marB="1709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r>
              <a:tr h="1855876">
                <a:tc>
                  <a:txBody>
                    <a:bodyPr/>
                    <a:lstStyle/>
                    <a:p>
                      <a:pPr algn="l" fontAlgn="base"/>
                      <a:r>
                        <a:rPr lang="es-AR" sz="1200" b="1">
                          <a:solidFill>
                            <a:srgbClr val="000000"/>
                          </a:solidFill>
                          <a:effectLst/>
                        </a:rPr>
                        <a:t>AUSCULTACIÓN</a:t>
                      </a:r>
                      <a:endParaRPr lang="es-AR" sz="1200">
                        <a:solidFill>
                          <a:srgbClr val="000000"/>
                        </a:solidFill>
                        <a:effectLst/>
                      </a:endParaRPr>
                    </a:p>
                  </a:txBody>
                  <a:tcPr marL="17095" marR="17095" marT="17095" marB="17095">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a:solidFill>
                            <a:srgbClr val="000000"/>
                          </a:solidFill>
                          <a:effectLst/>
                        </a:rPr>
                        <a:t>R1 intenso; puede estar disminuido en las formas muy graves, con calcificación valvular. R2 con aumento del componente pulmonar, seguido por chasquido de apertura. Rolido diastólico (soplo de baja intensidad) apexiano que se ausculta mejor en posición de decúbito lateral izquierdo (Pachón), es seguido por refuerzo presistólico (expresión de la sístole auricular).</a:t>
                      </a:r>
                      <a:br>
                        <a:rPr lang="es-AR" sz="1200">
                          <a:solidFill>
                            <a:srgbClr val="000000"/>
                          </a:solidFill>
                          <a:effectLst/>
                        </a:rPr>
                      </a:br>
                      <a:r>
                        <a:rPr lang="es-AR" sz="1200">
                          <a:solidFill>
                            <a:srgbClr val="000000"/>
                          </a:solidFill>
                          <a:effectLst/>
                        </a:rPr>
                        <a:t>El soplo de Graham Steel expresa la insuficiencia de la válvula pulmonar secundaria a dilatación en presencia de HTP</a:t>
                      </a:r>
                    </a:p>
                  </a:txBody>
                  <a:tcPr marL="17095" marR="17095" marT="17095" marB="17095">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a:solidFill>
                            <a:srgbClr val="000000"/>
                          </a:solidFill>
                          <a:effectLst/>
                        </a:rPr>
                        <a:t>R1 disminuido con R2 aumentado en las formas leves y moderadas, disminuido en las graves por pérdida del componente aórtico, R3 frecuente. Soplo diastólico de alta frecuencia, suave, y decreciente en las formas crónicas, pero de bajo tono y breve en las formas agudas. En las formas graves puede percibirse el soplo mesotelediastólico de Austin Flint a nivel del ápex, el cual expresa un flujo turbulento a través de un orificio mitral parcialmente cerrado</a:t>
                      </a:r>
                    </a:p>
                  </a:txBody>
                  <a:tcPr marL="17095" marR="17095" marT="17095" marB="17095">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dirty="0">
                          <a:solidFill>
                            <a:srgbClr val="000000"/>
                          </a:solidFill>
                          <a:effectLst/>
                        </a:rPr>
                        <a:t>Soplo diastólico sobre el borde </a:t>
                      </a:r>
                      <a:r>
                        <a:rPr lang="es-AR" sz="1200" dirty="0" err="1">
                          <a:solidFill>
                            <a:srgbClr val="000000"/>
                          </a:solidFill>
                          <a:effectLst/>
                        </a:rPr>
                        <a:t>paraesternal</a:t>
                      </a:r>
                      <a:r>
                        <a:rPr lang="es-AR" sz="1200" dirty="0">
                          <a:solidFill>
                            <a:srgbClr val="000000"/>
                          </a:solidFill>
                          <a:effectLst/>
                        </a:rPr>
                        <a:t> izquierdo, suave, creciente, tipo </a:t>
                      </a:r>
                      <a:r>
                        <a:rPr lang="es-AR" sz="1200" dirty="0" err="1">
                          <a:solidFill>
                            <a:srgbClr val="000000"/>
                          </a:solidFill>
                          <a:effectLst/>
                        </a:rPr>
                        <a:t>rolido</a:t>
                      </a:r>
                      <a:r>
                        <a:rPr lang="es-AR" sz="1200" dirty="0">
                          <a:solidFill>
                            <a:srgbClr val="000000"/>
                          </a:solidFill>
                          <a:effectLst/>
                        </a:rPr>
                        <a:t> con refuerzo </a:t>
                      </a:r>
                      <a:r>
                        <a:rPr lang="es-AR" sz="1200" dirty="0" err="1">
                          <a:solidFill>
                            <a:srgbClr val="000000"/>
                          </a:solidFill>
                          <a:effectLst/>
                        </a:rPr>
                        <a:t>presistólico</a:t>
                      </a:r>
                      <a:r>
                        <a:rPr lang="es-AR" sz="1200" dirty="0">
                          <a:solidFill>
                            <a:srgbClr val="000000"/>
                          </a:solidFill>
                          <a:effectLst/>
                        </a:rPr>
                        <a:t> en presencia de ritmo </a:t>
                      </a:r>
                      <a:r>
                        <a:rPr lang="es-AR" sz="1200" dirty="0" err="1">
                          <a:solidFill>
                            <a:srgbClr val="000000"/>
                          </a:solidFill>
                          <a:effectLst/>
                        </a:rPr>
                        <a:t>sinusal</a:t>
                      </a:r>
                      <a:r>
                        <a:rPr lang="es-AR" sz="1200" dirty="0">
                          <a:solidFill>
                            <a:srgbClr val="000000"/>
                          </a:solidFill>
                          <a:effectLst/>
                        </a:rPr>
                        <a:t>. Puede estar acompañado por chasquido de apertura valvular siguiendo al componente pulmonar del segundo ruido</a:t>
                      </a:r>
                    </a:p>
                  </a:txBody>
                  <a:tcPr marL="17095" marR="17095" marT="17095" marB="17095">
                    <a:lnL>
                      <a:noFill/>
                    </a:lnL>
                    <a:lnR>
                      <a:noFill/>
                    </a:lnR>
                    <a:lnT w="9525" cap="flat" cmpd="sng" algn="ctr">
                      <a:solidFill>
                        <a:srgbClr val="DDDDDD"/>
                      </a:solidFill>
                      <a:prstDash val="solid"/>
                      <a:round/>
                      <a:headEnd type="none" w="med" len="med"/>
                      <a:tailEnd type="none" w="med" len="med"/>
                    </a:lnT>
                    <a:lnB>
                      <a:noFill/>
                    </a:lnB>
                    <a:solidFill>
                      <a:srgbClr val="F2B3B5"/>
                    </a:solidFill>
                  </a:tcPr>
                </a:tc>
                <a:tc>
                  <a:txBody>
                    <a:bodyPr/>
                    <a:lstStyle/>
                    <a:p>
                      <a:pPr algn="l" fontAlgn="base"/>
                      <a:r>
                        <a:rPr lang="es-AR" sz="1200" dirty="0">
                          <a:solidFill>
                            <a:srgbClr val="000000"/>
                          </a:solidFill>
                          <a:effectLst/>
                        </a:rPr>
                        <a:t>R2 ausente en las formas congénitas con ausencia valvular, aumentado de intensidad en presencia de HTP. R3 y R4 derechos (la inspiración aumenta su intensidad). Soplo diastólico romboidal breve en tercer espacio intercostal izquierdo, con clic de apertura y soplo </a:t>
                      </a:r>
                      <a:r>
                        <a:rPr lang="es-AR" sz="1200" dirty="0" err="1">
                          <a:solidFill>
                            <a:srgbClr val="000000"/>
                          </a:solidFill>
                          <a:effectLst/>
                        </a:rPr>
                        <a:t>mesosistólico</a:t>
                      </a:r>
                      <a:r>
                        <a:rPr lang="es-AR" sz="1200" dirty="0">
                          <a:solidFill>
                            <a:srgbClr val="000000"/>
                          </a:solidFill>
                          <a:effectLst/>
                        </a:rPr>
                        <a:t> por </a:t>
                      </a:r>
                      <a:r>
                        <a:rPr lang="es-AR" sz="1200" dirty="0" err="1">
                          <a:solidFill>
                            <a:srgbClr val="000000"/>
                          </a:solidFill>
                          <a:effectLst/>
                        </a:rPr>
                        <a:t>hiperflujo</a:t>
                      </a:r>
                      <a:r>
                        <a:rPr lang="es-AR" sz="1200" dirty="0">
                          <a:solidFill>
                            <a:srgbClr val="000000"/>
                          </a:solidFill>
                          <a:effectLst/>
                        </a:rPr>
                        <a:t> pulmonar. Si la IP se debe a HTP, el soplo es decreciente y sigue a un R2 intenso (soplo de Graham Steel)</a:t>
                      </a:r>
                    </a:p>
                  </a:txBody>
                  <a:tcPr marL="17095" marR="17095" marT="17095" marB="17095">
                    <a:lnL>
                      <a:noFill/>
                    </a:lnL>
                    <a:lnR>
                      <a:noFill/>
                    </a:lnR>
                    <a:lnT w="9525" cap="flat" cmpd="sng" algn="ctr">
                      <a:solidFill>
                        <a:srgbClr val="DDDDDD"/>
                      </a:solidFill>
                      <a:prstDash val="solid"/>
                      <a:round/>
                      <a:headEnd type="none" w="med" len="med"/>
                      <a:tailEnd type="none" w="med" len="med"/>
                    </a:lnT>
                    <a:lnB>
                      <a:noFill/>
                    </a:lnB>
                    <a:solidFill>
                      <a:srgbClr val="F2B3B5"/>
                    </a:solidFill>
                  </a:tcPr>
                </a:tc>
              </a:tr>
            </a:tbl>
          </a:graphicData>
        </a:graphic>
      </p:graphicFrame>
    </p:spTree>
    <p:extLst>
      <p:ext uri="{BB962C8B-B14F-4D97-AF65-F5344CB8AC3E}">
        <p14:creationId xmlns:p14="http://schemas.microsoft.com/office/powerpoint/2010/main" val="4237424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262185296"/>
              </p:ext>
            </p:extLst>
          </p:nvPr>
        </p:nvGraphicFramePr>
        <p:xfrm>
          <a:off x="1310325" y="982132"/>
          <a:ext cx="9586271" cy="4917836"/>
        </p:xfrm>
        <a:graphic>
          <a:graphicData uri="http://schemas.openxmlformats.org/drawingml/2006/table">
            <a:tbl>
              <a:tblPr/>
              <a:tblGrid>
                <a:gridCol w="1905315"/>
                <a:gridCol w="1920239"/>
                <a:gridCol w="1920239"/>
                <a:gridCol w="1920239"/>
                <a:gridCol w="1920239"/>
              </a:tblGrid>
              <a:tr h="1072827">
                <a:tc>
                  <a:txBody>
                    <a:bodyPr/>
                    <a:lstStyle/>
                    <a:p>
                      <a:pPr algn="l" fontAlgn="base"/>
                      <a:r>
                        <a:rPr lang="es-AR" sz="1200" b="1" dirty="0">
                          <a:solidFill>
                            <a:srgbClr val="000000"/>
                          </a:solidFill>
                          <a:effectLst/>
                        </a:rPr>
                        <a:t>PULSO ARTERIAL</a:t>
                      </a:r>
                      <a:endParaRPr lang="es-AR" sz="1200" dirty="0">
                        <a:solidFill>
                          <a:srgbClr val="000000"/>
                        </a:solidFill>
                        <a:effectLst/>
                      </a:endParaRP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c>
                  <a:txBody>
                    <a:bodyPr/>
                    <a:lstStyle/>
                    <a:p>
                      <a:pPr algn="l" fontAlgn="base"/>
                      <a:r>
                        <a:rPr lang="es-AR" sz="1200" dirty="0">
                          <a:solidFill>
                            <a:srgbClr val="000000"/>
                          </a:solidFill>
                          <a:effectLst/>
                        </a:rPr>
                        <a:t>De pequeña amplitud. Irregular cuando se desarrolla fibrilación auricular</a:t>
                      </a: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c>
                  <a:txBody>
                    <a:bodyPr/>
                    <a:lstStyle/>
                    <a:p>
                      <a:pPr algn="l" fontAlgn="base"/>
                      <a:r>
                        <a:rPr lang="es-AR" sz="1200" i="1">
                          <a:solidFill>
                            <a:srgbClr val="000000"/>
                          </a:solidFill>
                          <a:effectLst/>
                        </a:rPr>
                        <a:t>Bisferiens</a:t>
                      </a:r>
                      <a:r>
                        <a:rPr lang="es-AR" sz="1200">
                          <a:solidFill>
                            <a:srgbClr val="000000"/>
                          </a:solidFill>
                          <a:effectLst/>
                        </a:rPr>
                        <a:t> carotídeo y humeral (doble pico sistólico), pero saltón de ascenso y descenso rápido en el resto de las arterias (colapsante de Corrigan)</a:t>
                      </a: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c>
                  <a:txBody>
                    <a:bodyPr/>
                    <a:lstStyle/>
                    <a:p>
                      <a:pPr algn="l" fontAlgn="base"/>
                      <a:r>
                        <a:rPr lang="es-AR" sz="1200">
                          <a:solidFill>
                            <a:srgbClr val="000000"/>
                          </a:solidFill>
                          <a:effectLst/>
                        </a:rPr>
                        <a:t>---</a:t>
                      </a: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c>
                  <a:txBody>
                    <a:bodyPr/>
                    <a:lstStyle/>
                    <a:p>
                      <a:pPr algn="l" fontAlgn="base"/>
                      <a:r>
                        <a:rPr lang="es-AR" sz="1200">
                          <a:solidFill>
                            <a:srgbClr val="000000"/>
                          </a:solidFill>
                          <a:effectLst/>
                        </a:rPr>
                        <a:t>---</a:t>
                      </a: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r>
              <a:tr h="571245">
                <a:tc>
                  <a:txBody>
                    <a:bodyPr/>
                    <a:lstStyle/>
                    <a:p>
                      <a:pPr algn="l" fontAlgn="base"/>
                      <a:r>
                        <a:rPr lang="es-AR" sz="1200" b="1">
                          <a:solidFill>
                            <a:srgbClr val="000000"/>
                          </a:solidFill>
                          <a:effectLst/>
                        </a:rPr>
                        <a:t>PULSO CAROTÍDEO</a:t>
                      </a:r>
                      <a:endParaRPr lang="es-AR" sz="1200">
                        <a:solidFill>
                          <a:srgbClr val="000000"/>
                        </a:solidFill>
                        <a:effectLst/>
                      </a:endParaRP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dirty="0">
                          <a:solidFill>
                            <a:srgbClr val="000000"/>
                          </a:solidFill>
                          <a:effectLst/>
                        </a:rPr>
                        <a:t>---</a:t>
                      </a: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dirty="0">
                          <a:solidFill>
                            <a:srgbClr val="000000"/>
                          </a:solidFill>
                          <a:effectLst/>
                        </a:rPr>
                        <a:t>Pulso con doble pico sistólico que da lugar al llamado baile arterial</a:t>
                      </a: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a:solidFill>
                            <a:srgbClr val="000000"/>
                          </a:solidFill>
                          <a:effectLst/>
                        </a:rPr>
                        <a:t>---</a:t>
                      </a: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c>
                  <a:txBody>
                    <a:bodyPr/>
                    <a:lstStyle/>
                    <a:p>
                      <a:pPr algn="l" fontAlgn="base"/>
                      <a:r>
                        <a:rPr lang="es-AR" sz="1200">
                          <a:solidFill>
                            <a:srgbClr val="000000"/>
                          </a:solidFill>
                          <a:effectLst/>
                        </a:rPr>
                        <a:t>---</a:t>
                      </a: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D9DA"/>
                    </a:solidFill>
                  </a:tcPr>
                </a:tc>
              </a:tr>
              <a:tr h="1674725">
                <a:tc>
                  <a:txBody>
                    <a:bodyPr/>
                    <a:lstStyle/>
                    <a:p>
                      <a:pPr algn="l" fontAlgn="base"/>
                      <a:r>
                        <a:rPr lang="es-AR" sz="1200" b="1">
                          <a:solidFill>
                            <a:srgbClr val="000000"/>
                          </a:solidFill>
                          <a:effectLst/>
                        </a:rPr>
                        <a:t>ELECTROCARDIO</a:t>
                      </a:r>
                      <a:br>
                        <a:rPr lang="es-AR" sz="1200" b="1">
                          <a:solidFill>
                            <a:srgbClr val="000000"/>
                          </a:solidFill>
                          <a:effectLst/>
                        </a:rPr>
                      </a:br>
                      <a:r>
                        <a:rPr lang="es-AR" sz="1200" b="1">
                          <a:solidFill>
                            <a:srgbClr val="000000"/>
                          </a:solidFill>
                          <a:effectLst/>
                        </a:rPr>
                        <a:t>GRAMA</a:t>
                      </a:r>
                      <a:endParaRPr lang="es-AR" sz="1200">
                        <a:solidFill>
                          <a:srgbClr val="000000"/>
                        </a:solidFill>
                        <a:effectLst/>
                      </a:endParaRP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c>
                  <a:txBody>
                    <a:bodyPr/>
                    <a:lstStyle/>
                    <a:p>
                      <a:pPr algn="l" fontAlgn="base"/>
                      <a:r>
                        <a:rPr lang="es-AR" sz="1200">
                          <a:solidFill>
                            <a:srgbClr val="000000"/>
                          </a:solidFill>
                          <a:effectLst/>
                        </a:rPr>
                        <a:t>P mitral en el plano frontal. Onda P bifásica o bifásica en V1-V2. Fibrilación auricular o aleteo en las formas avanzadas. Ante presiones pulmonares aumentadas, presencia de sobrecarga ventricular derecha con hipertrofia</a:t>
                      </a: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c>
                  <a:txBody>
                    <a:bodyPr/>
                    <a:lstStyle/>
                    <a:p>
                      <a:pPr algn="l" fontAlgn="base"/>
                      <a:r>
                        <a:rPr lang="es-AR" sz="1200" dirty="0">
                          <a:solidFill>
                            <a:srgbClr val="000000"/>
                          </a:solidFill>
                          <a:effectLst/>
                        </a:rPr>
                        <a:t>Signos de sobrecarga diastólica de las cavidades izquierdas</a:t>
                      </a: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c>
                  <a:txBody>
                    <a:bodyPr/>
                    <a:lstStyle/>
                    <a:p>
                      <a:pPr algn="l" fontAlgn="base"/>
                      <a:r>
                        <a:rPr lang="es-AR" sz="1200" dirty="0">
                          <a:solidFill>
                            <a:srgbClr val="000000"/>
                          </a:solidFill>
                          <a:effectLst/>
                        </a:rPr>
                        <a:t>Onda P de amplitud mayor de 0,25 </a:t>
                      </a:r>
                      <a:r>
                        <a:rPr lang="es-AR" sz="1200" dirty="0" err="1">
                          <a:solidFill>
                            <a:srgbClr val="000000"/>
                          </a:solidFill>
                          <a:effectLst/>
                        </a:rPr>
                        <a:t>mV</a:t>
                      </a:r>
                      <a:r>
                        <a:rPr lang="es-AR" sz="1200" dirty="0">
                          <a:solidFill>
                            <a:srgbClr val="000000"/>
                          </a:solidFill>
                          <a:effectLst/>
                        </a:rPr>
                        <a:t> en DII y V1. El hallazgo de complejos de amplitud disminuida en V1 pero aumentada en V2 sugiere dilatación auricular derecha</a:t>
                      </a: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c>
                  <a:txBody>
                    <a:bodyPr/>
                    <a:lstStyle/>
                    <a:p>
                      <a:pPr algn="l" fontAlgn="base"/>
                      <a:r>
                        <a:rPr lang="es-AR" sz="1200" dirty="0">
                          <a:solidFill>
                            <a:srgbClr val="000000"/>
                          </a:solidFill>
                          <a:effectLst/>
                        </a:rPr>
                        <a:t>Sobrecarga derecha con patrón </a:t>
                      </a:r>
                      <a:r>
                        <a:rPr lang="es-AR" sz="1200" dirty="0" err="1">
                          <a:solidFill>
                            <a:srgbClr val="000000"/>
                          </a:solidFill>
                          <a:effectLst/>
                        </a:rPr>
                        <a:t>rSr</a:t>
                      </a:r>
                      <a:r>
                        <a:rPr lang="es-AR" sz="1200" dirty="0">
                          <a:solidFill>
                            <a:srgbClr val="000000"/>
                          </a:solidFill>
                          <a:effectLst/>
                        </a:rPr>
                        <a:t> o </a:t>
                      </a:r>
                      <a:r>
                        <a:rPr lang="es-AR" sz="1200" dirty="0" err="1">
                          <a:solidFill>
                            <a:srgbClr val="000000"/>
                          </a:solidFill>
                          <a:effectLst/>
                        </a:rPr>
                        <a:t>rsR</a:t>
                      </a:r>
                      <a:r>
                        <a:rPr lang="es-AR" sz="1200" dirty="0">
                          <a:solidFill>
                            <a:srgbClr val="000000"/>
                          </a:solidFill>
                          <a:effectLst/>
                        </a:rPr>
                        <a:t> de V1 a V3</a:t>
                      </a:r>
                    </a:p>
                  </a:txBody>
                  <a:tcPr marL="23618" marR="23618" marT="23618" marB="2361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B3B5"/>
                    </a:solidFill>
                  </a:tcPr>
                </a:tc>
              </a:tr>
              <a:tr h="1574408">
                <a:tc>
                  <a:txBody>
                    <a:bodyPr/>
                    <a:lstStyle/>
                    <a:p>
                      <a:pPr algn="l" fontAlgn="base"/>
                      <a:r>
                        <a:rPr lang="es-AR" sz="1200" b="1">
                          <a:solidFill>
                            <a:srgbClr val="000000"/>
                          </a:solidFill>
                          <a:effectLst/>
                        </a:rPr>
                        <a:t>RADIOGRAFÍA DE TÓRAX</a:t>
                      </a:r>
                      <a:endParaRPr lang="es-AR" sz="1200">
                        <a:solidFill>
                          <a:srgbClr val="000000"/>
                        </a:solidFill>
                        <a:effectLst/>
                      </a:endParaRPr>
                    </a:p>
                  </a:txBody>
                  <a:tcPr marL="23618" marR="23618" marT="23618" marB="23618">
                    <a:lnL>
                      <a:noFill/>
                    </a:lnL>
                    <a:lnR>
                      <a:noFill/>
                    </a:lnR>
                    <a:lnT w="9525" cap="flat" cmpd="sng" algn="ctr">
                      <a:solidFill>
                        <a:srgbClr val="DDDDDD"/>
                      </a:solidFill>
                      <a:prstDash val="solid"/>
                      <a:round/>
                      <a:headEnd type="none" w="med" len="med"/>
                      <a:tailEnd type="none" w="med" len="med"/>
                    </a:lnT>
                    <a:lnB>
                      <a:noFill/>
                    </a:lnB>
                    <a:solidFill>
                      <a:srgbClr val="F9D9DA"/>
                    </a:solidFill>
                  </a:tcPr>
                </a:tc>
                <a:tc>
                  <a:txBody>
                    <a:bodyPr/>
                    <a:lstStyle/>
                    <a:p>
                      <a:pPr algn="l" fontAlgn="base"/>
                      <a:r>
                        <a:rPr lang="es-AR" sz="1200">
                          <a:solidFill>
                            <a:srgbClr val="000000"/>
                          </a:solidFill>
                          <a:effectLst/>
                        </a:rPr>
                        <a:t>Presencia de cuarto arco a la izquierda o doble arco sobre el borde derecho paracardíaco ante agrandamiento de la aurícula izquierda. Arco medio convexo en presencia de HTP, y líneas B de Kerley ante hipertensión venocapilar</a:t>
                      </a:r>
                    </a:p>
                  </a:txBody>
                  <a:tcPr marL="23618" marR="23618" marT="23618" marB="23618">
                    <a:lnL>
                      <a:noFill/>
                    </a:lnL>
                    <a:lnR>
                      <a:noFill/>
                    </a:lnR>
                    <a:lnT w="9525" cap="flat" cmpd="sng" algn="ctr">
                      <a:solidFill>
                        <a:srgbClr val="DDDDDD"/>
                      </a:solidFill>
                      <a:prstDash val="solid"/>
                      <a:round/>
                      <a:headEnd type="none" w="med" len="med"/>
                      <a:tailEnd type="none" w="med" len="med"/>
                    </a:lnT>
                    <a:lnB>
                      <a:noFill/>
                    </a:lnB>
                    <a:solidFill>
                      <a:srgbClr val="F9D9DA"/>
                    </a:solidFill>
                  </a:tcPr>
                </a:tc>
                <a:tc>
                  <a:txBody>
                    <a:bodyPr/>
                    <a:lstStyle/>
                    <a:p>
                      <a:pPr algn="l" fontAlgn="base"/>
                      <a:r>
                        <a:rPr lang="es-AR" sz="1200">
                          <a:solidFill>
                            <a:srgbClr val="000000"/>
                          </a:solidFill>
                          <a:effectLst/>
                        </a:rPr>
                        <a:t>Dilatación de cavidades izquierdas, excepto en las formas agudas, donde predomina la congestión pulmonar con cavidades dentro de límites normales</a:t>
                      </a:r>
                    </a:p>
                  </a:txBody>
                  <a:tcPr marL="23618" marR="23618" marT="23618" marB="23618">
                    <a:lnL>
                      <a:noFill/>
                    </a:lnL>
                    <a:lnR>
                      <a:noFill/>
                    </a:lnR>
                    <a:lnT w="9525" cap="flat" cmpd="sng" algn="ctr">
                      <a:solidFill>
                        <a:srgbClr val="DDDDDD"/>
                      </a:solidFill>
                      <a:prstDash val="solid"/>
                      <a:round/>
                      <a:headEnd type="none" w="med" len="med"/>
                      <a:tailEnd type="none" w="med" len="med"/>
                    </a:lnT>
                    <a:lnB>
                      <a:noFill/>
                    </a:lnB>
                    <a:solidFill>
                      <a:srgbClr val="F9D9DA"/>
                    </a:solidFill>
                  </a:tcPr>
                </a:tc>
                <a:tc>
                  <a:txBody>
                    <a:bodyPr/>
                    <a:lstStyle/>
                    <a:p>
                      <a:pPr algn="l" fontAlgn="base"/>
                      <a:r>
                        <a:rPr lang="es-AR" sz="1200">
                          <a:solidFill>
                            <a:srgbClr val="000000"/>
                          </a:solidFill>
                          <a:effectLst/>
                        </a:rPr>
                        <a:t>Cardiomegalia debido a un borde cardíaco derecho prominente ante el agrandamiento auricular derecho</a:t>
                      </a:r>
                    </a:p>
                  </a:txBody>
                  <a:tcPr marL="23618" marR="23618" marT="23618" marB="23618">
                    <a:lnL>
                      <a:noFill/>
                    </a:lnL>
                    <a:lnR>
                      <a:noFill/>
                    </a:lnR>
                    <a:lnT w="9525" cap="flat" cmpd="sng" algn="ctr">
                      <a:solidFill>
                        <a:srgbClr val="DDDDDD"/>
                      </a:solidFill>
                      <a:prstDash val="solid"/>
                      <a:round/>
                      <a:headEnd type="none" w="med" len="med"/>
                      <a:tailEnd type="none" w="med" len="med"/>
                    </a:lnT>
                    <a:lnB>
                      <a:noFill/>
                    </a:lnB>
                    <a:solidFill>
                      <a:srgbClr val="F9D9DA"/>
                    </a:solidFill>
                  </a:tcPr>
                </a:tc>
                <a:tc>
                  <a:txBody>
                    <a:bodyPr/>
                    <a:lstStyle/>
                    <a:p>
                      <a:pPr algn="l" fontAlgn="base"/>
                      <a:r>
                        <a:rPr lang="es-AR" sz="1200" dirty="0">
                          <a:solidFill>
                            <a:srgbClr val="000000"/>
                          </a:solidFill>
                          <a:effectLst/>
                        </a:rPr>
                        <a:t>Elevación de la punta del corazón por agrandamiento ventricular derecho</a:t>
                      </a:r>
                    </a:p>
                  </a:txBody>
                  <a:tcPr marL="23618" marR="23618" marT="23618" marB="23618">
                    <a:lnL>
                      <a:noFill/>
                    </a:lnL>
                    <a:lnR>
                      <a:noFill/>
                    </a:lnR>
                    <a:lnT w="9525" cap="flat" cmpd="sng" algn="ctr">
                      <a:solidFill>
                        <a:srgbClr val="DDDDDD"/>
                      </a:solidFill>
                      <a:prstDash val="solid"/>
                      <a:round/>
                      <a:headEnd type="none" w="med" len="med"/>
                      <a:tailEnd type="none" w="med" len="med"/>
                    </a:lnT>
                    <a:lnB>
                      <a:noFill/>
                    </a:lnB>
                    <a:solidFill>
                      <a:srgbClr val="F9D9DA"/>
                    </a:solidFill>
                  </a:tcPr>
                </a:tc>
              </a:tr>
            </a:tbl>
          </a:graphicData>
        </a:graphic>
      </p:graphicFrame>
    </p:spTree>
    <p:extLst>
      <p:ext uri="{BB962C8B-B14F-4D97-AF65-F5344CB8AC3E}">
        <p14:creationId xmlns:p14="http://schemas.microsoft.com/office/powerpoint/2010/main" val="35597605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Caso clínico</a:t>
            </a:r>
            <a:endParaRPr lang="es-AR" dirty="0"/>
          </a:p>
        </p:txBody>
      </p:sp>
      <p:sp>
        <p:nvSpPr>
          <p:cNvPr id="3" name="Marcador de contenido 2"/>
          <p:cNvSpPr>
            <a:spLocks noGrp="1"/>
          </p:cNvSpPr>
          <p:nvPr>
            <p:ph idx="1"/>
          </p:nvPr>
        </p:nvSpPr>
        <p:spPr/>
        <p:txBody>
          <a:bodyPr>
            <a:normAutofit fontScale="25000" lnSpcReduction="20000"/>
          </a:bodyPr>
          <a:lstStyle/>
          <a:p>
            <a:pPr fontAlgn="base"/>
            <a:r>
              <a:rPr lang="es-AR" sz="7200" dirty="0" smtClean="0"/>
              <a:t>Valeria</a:t>
            </a:r>
            <a:r>
              <a:rPr lang="es-AR" sz="7200" dirty="0"/>
              <a:t>, de 32 años, embarazada de 22 semanas, consulta por disnea de esfuerzo progresiva de tres semanas de evolución. No tiene antecedentes personales de importancia y su último embarazo, ocurrido 4 años antes, evolucionó sin complicaciones. En el examen físico la paciente se encuentra </a:t>
            </a:r>
            <a:r>
              <a:rPr lang="es-AR" sz="7200" dirty="0" err="1"/>
              <a:t>taquipneica</a:t>
            </a:r>
            <a:r>
              <a:rPr lang="es-AR" sz="7200" dirty="0"/>
              <a:t>, su frecuencia cardíaca es de 110 latidos por minuto, el pulso es regular, igual y de escasa </a:t>
            </a:r>
            <a:r>
              <a:rPr lang="es-AR" sz="7200" dirty="0" smtClean="0"/>
              <a:t>amplitud. La </a:t>
            </a:r>
            <a:r>
              <a:rPr lang="es-AR" sz="7200" dirty="0"/>
              <a:t>tensión arterial es de 100/75 mm Hg. El latido </a:t>
            </a:r>
            <a:r>
              <a:rPr lang="es-AR" sz="7200" dirty="0" err="1"/>
              <a:t>apexiano</a:t>
            </a:r>
            <a:r>
              <a:rPr lang="es-AR" sz="7200" dirty="0"/>
              <a:t> se palpa por dentro de la línea </a:t>
            </a:r>
            <a:r>
              <a:rPr lang="es-AR" sz="7200" dirty="0" err="1"/>
              <a:t>hemiclavicular</a:t>
            </a:r>
            <a:r>
              <a:rPr lang="es-AR" sz="7200" dirty="0"/>
              <a:t> y se percibe un frémito diastólico que culmina en un primer ruido intenso. En la auscultación, el primer ruido está aumentado de intensidad y el segundo ruido también. Luego del segundo ruido se ausculta otro ruido y a continuación un soplo diastólico que se intensifica hacia el final de la </a:t>
            </a:r>
            <a:r>
              <a:rPr lang="es-AR" sz="7200" dirty="0" smtClean="0"/>
              <a:t>diástole. Los </a:t>
            </a:r>
            <a:r>
              <a:rPr lang="es-AR" sz="7200" dirty="0"/>
              <a:t>exámenes de laboratorio son normales. El ECG muestra ritmo </a:t>
            </a:r>
            <a:r>
              <a:rPr lang="es-AR" sz="7200" dirty="0" err="1"/>
              <a:t>sinusal</a:t>
            </a:r>
            <a:r>
              <a:rPr lang="es-AR" sz="7200" dirty="0"/>
              <a:t>, con signos de crecimiento de la aurícula izquierda y una onda r de 7 mm en la derivación V1.</a:t>
            </a:r>
          </a:p>
          <a:p>
            <a:pPr fontAlgn="base"/>
            <a:r>
              <a:rPr lang="es-AR" sz="7200" i="1" dirty="0"/>
              <a:t>¿Cuál es su presunción diagnóstica?</a:t>
            </a:r>
          </a:p>
          <a:p>
            <a:pPr fontAlgn="base"/>
            <a:r>
              <a:rPr lang="es-AR" sz="7200" i="1" dirty="0"/>
              <a:t>¿A qué atribuye la ocurrencia de síntomas en este momento de la gestación?</a:t>
            </a:r>
          </a:p>
          <a:p>
            <a:pPr fontAlgn="base"/>
            <a:r>
              <a:rPr lang="es-AR" sz="7200" i="1" dirty="0"/>
              <a:t>¿Qué examen solicitaría?</a:t>
            </a:r>
          </a:p>
          <a:p>
            <a:endParaRPr lang="es-AR" dirty="0"/>
          </a:p>
        </p:txBody>
      </p:sp>
    </p:spTree>
    <p:extLst>
      <p:ext uri="{BB962C8B-B14F-4D97-AF65-F5344CB8AC3E}">
        <p14:creationId xmlns:p14="http://schemas.microsoft.com/office/powerpoint/2010/main" val="349468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Comentario</a:t>
            </a:r>
            <a:endParaRPr lang="es-AR" dirty="0"/>
          </a:p>
        </p:txBody>
      </p:sp>
      <p:sp>
        <p:nvSpPr>
          <p:cNvPr id="3" name="Marcador de contenido 2"/>
          <p:cNvSpPr>
            <a:spLocks noGrp="1"/>
          </p:cNvSpPr>
          <p:nvPr>
            <p:ph idx="1"/>
          </p:nvPr>
        </p:nvSpPr>
        <p:spPr/>
        <p:txBody>
          <a:bodyPr>
            <a:normAutofit fontScale="92500" lnSpcReduction="20000"/>
          </a:bodyPr>
          <a:lstStyle/>
          <a:p>
            <a:pPr fontAlgn="base"/>
            <a:r>
              <a:rPr lang="es-AR" dirty="0"/>
              <a:t>Los hallazgos del examen físico son característicos de la estenosis mitral reumática. Esta es una afección progresiva, y la ausencia de antecedentes de haber padecido fiebre reumática no la descarta, pues falta en la mitad de los casos.</a:t>
            </a:r>
          </a:p>
          <a:p>
            <a:pPr fontAlgn="base"/>
            <a:r>
              <a:rPr lang="es-AR" dirty="0"/>
              <a:t>Durante el embarazo se produce un incremento de la frecuencia cardíaca, de la volemia y del volumen minuto. Estos cambios son más importantes a partir del segundo trimestre, en especial a partir de la semana 20, y son los responsables de que la paciente desarrolle síntomas. Un eco-</a:t>
            </a:r>
            <a:r>
              <a:rPr lang="es-AR" dirty="0" err="1"/>
              <a:t>Doppler</a:t>
            </a:r>
            <a:r>
              <a:rPr lang="es-AR" dirty="0"/>
              <a:t> cardíaco permitirá establecer las características de la válvula y del aparato </a:t>
            </a:r>
            <a:r>
              <a:rPr lang="es-AR" dirty="0" err="1"/>
              <a:t>subvalvular</a:t>
            </a:r>
            <a:r>
              <a:rPr lang="es-AR" dirty="0"/>
              <a:t>, la existencia de calcificaciones, su extensión, el gradiente </a:t>
            </a:r>
            <a:r>
              <a:rPr lang="es-AR" dirty="0" err="1"/>
              <a:t>auriculoventricular</a:t>
            </a:r>
            <a:r>
              <a:rPr lang="es-AR" dirty="0"/>
              <a:t>, el área y la eventual existencia de lesiones asociadas. Estos elementos resultan de fundamental importancia a la hora de indicar el tratamiento apropiado.</a:t>
            </a:r>
          </a:p>
          <a:p>
            <a:endParaRPr lang="es-AR" dirty="0"/>
          </a:p>
        </p:txBody>
      </p:sp>
    </p:spTree>
    <p:extLst>
      <p:ext uri="{BB962C8B-B14F-4D97-AF65-F5344CB8AC3E}">
        <p14:creationId xmlns:p14="http://schemas.microsoft.com/office/powerpoint/2010/main" val="6307861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Caso clínico</a:t>
            </a:r>
            <a:endParaRPr lang="es-AR" dirty="0"/>
          </a:p>
        </p:txBody>
      </p:sp>
      <p:sp>
        <p:nvSpPr>
          <p:cNvPr id="3" name="Marcador de contenido 2"/>
          <p:cNvSpPr>
            <a:spLocks noGrp="1"/>
          </p:cNvSpPr>
          <p:nvPr>
            <p:ph idx="1"/>
          </p:nvPr>
        </p:nvSpPr>
        <p:spPr/>
        <p:txBody>
          <a:bodyPr>
            <a:normAutofit/>
          </a:bodyPr>
          <a:lstStyle/>
          <a:p>
            <a:pPr fontAlgn="base"/>
            <a:r>
              <a:rPr lang="es-AR" dirty="0" smtClean="0"/>
              <a:t>Natalia</a:t>
            </a:r>
            <a:r>
              <a:rPr lang="es-AR" dirty="0"/>
              <a:t>, de 30 años, tabaquista y sedentaria, consulta por episodios de palpitaciones. En el examen físico se detecta un soplo </a:t>
            </a:r>
            <a:r>
              <a:rPr lang="es-AR" dirty="0" err="1"/>
              <a:t>mesosistólico</a:t>
            </a:r>
            <a:r>
              <a:rPr lang="es-AR" dirty="0"/>
              <a:t> en el foco mitral con irradiación a la axila, precedido por un clic sistólico de aparición más tardía durante la inspiración profunda.</a:t>
            </a:r>
          </a:p>
          <a:p>
            <a:pPr fontAlgn="base"/>
            <a:r>
              <a:rPr lang="es-AR" i="1" dirty="0"/>
              <a:t>¿Cuál es su presunción diagnóstica?</a:t>
            </a:r>
          </a:p>
          <a:p>
            <a:pPr fontAlgn="base"/>
            <a:r>
              <a:rPr lang="es-AR" i="1" dirty="0"/>
              <a:t>¿A qué atribuye las palpitaciones?</a:t>
            </a:r>
          </a:p>
          <a:p>
            <a:pPr fontAlgn="base"/>
            <a:r>
              <a:rPr lang="es-AR" i="1" dirty="0"/>
              <a:t>¿Qué estudio complementario solicitaría?</a:t>
            </a:r>
          </a:p>
          <a:p>
            <a:endParaRPr lang="es-AR" dirty="0"/>
          </a:p>
        </p:txBody>
      </p:sp>
    </p:spTree>
    <p:extLst>
      <p:ext uri="{BB962C8B-B14F-4D97-AF65-F5344CB8AC3E}">
        <p14:creationId xmlns:p14="http://schemas.microsoft.com/office/powerpoint/2010/main" val="39434262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Comentario</a:t>
            </a:r>
            <a:endParaRPr lang="es-AR" dirty="0"/>
          </a:p>
        </p:txBody>
      </p:sp>
      <p:sp>
        <p:nvSpPr>
          <p:cNvPr id="3" name="Marcador de contenido 2"/>
          <p:cNvSpPr>
            <a:spLocks noGrp="1"/>
          </p:cNvSpPr>
          <p:nvPr>
            <p:ph idx="1"/>
          </p:nvPr>
        </p:nvSpPr>
        <p:spPr/>
        <p:txBody>
          <a:bodyPr/>
          <a:lstStyle/>
          <a:p>
            <a:r>
              <a:rPr lang="es-AR" dirty="0"/>
              <a:t>Los hallazgos físicos orientan hacia un prolapso de la válvula mitral. El ecocardiograma </a:t>
            </a:r>
            <a:r>
              <a:rPr lang="es-AR" dirty="0" err="1"/>
              <a:t>Doppler</a:t>
            </a:r>
            <a:r>
              <a:rPr lang="es-AR" dirty="0"/>
              <a:t> es el mejor método para confirmar el diagnóstico y evaluar el grado de insuficiencia mitral asociada. Además, se deberá solicitar un </a:t>
            </a:r>
            <a:r>
              <a:rPr lang="es-AR" dirty="0" err="1"/>
              <a:t>Holter</a:t>
            </a:r>
            <a:r>
              <a:rPr lang="es-AR" dirty="0"/>
              <a:t> para evaluar las palpitaciones, que podrían depender de una </a:t>
            </a:r>
            <a:r>
              <a:rPr lang="es-AR" dirty="0" err="1"/>
              <a:t>extrasistolia</a:t>
            </a:r>
            <a:r>
              <a:rPr lang="es-AR" dirty="0"/>
              <a:t> auricular o ventricular o bien de episodios de taquicardia o fibrilación auricular paroxísticas.</a:t>
            </a:r>
            <a:endParaRPr lang="es-AR" dirty="0"/>
          </a:p>
        </p:txBody>
      </p:sp>
    </p:spTree>
    <p:extLst>
      <p:ext uri="{BB962C8B-B14F-4D97-AF65-F5344CB8AC3E}">
        <p14:creationId xmlns:p14="http://schemas.microsoft.com/office/powerpoint/2010/main" val="36523899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Caso clínico</a:t>
            </a:r>
            <a:endParaRPr lang="es-AR" dirty="0"/>
          </a:p>
        </p:txBody>
      </p:sp>
      <p:sp>
        <p:nvSpPr>
          <p:cNvPr id="3" name="Marcador de contenido 2"/>
          <p:cNvSpPr>
            <a:spLocks noGrp="1"/>
          </p:cNvSpPr>
          <p:nvPr>
            <p:ph idx="1"/>
          </p:nvPr>
        </p:nvSpPr>
        <p:spPr>
          <a:xfrm>
            <a:off x="1295401" y="2490943"/>
            <a:ext cx="9601196" cy="3318936"/>
          </a:xfrm>
        </p:spPr>
        <p:txBody>
          <a:bodyPr>
            <a:normAutofit fontScale="25000" lnSpcReduction="20000"/>
          </a:bodyPr>
          <a:lstStyle/>
          <a:p>
            <a:pPr fontAlgn="base"/>
            <a:r>
              <a:rPr lang="es-AR" sz="7200" dirty="0" smtClean="0"/>
              <a:t>Eduardo</a:t>
            </a:r>
            <a:r>
              <a:rPr lang="es-AR" sz="7200" dirty="0"/>
              <a:t>, de 36 años, quien se sabe portador de un prolapso de la válvula mitral, se interna presentando un síndrome febril de tres semanas de evolución. En el examen físico se destaca como hallazgo importante la auscultación de un clic </a:t>
            </a:r>
            <a:r>
              <a:rPr lang="es-AR" sz="7200" dirty="0" err="1"/>
              <a:t>mesosistólico</a:t>
            </a:r>
            <a:r>
              <a:rPr lang="es-AR" sz="7200" dirty="0"/>
              <a:t>, seguido por un soplo de pequeña intensidad en el área mitral. Se le efectúan diferentes exámenes de laboratorio, entre ellos hemocultivos seriados y un ecocardiograma </a:t>
            </a:r>
            <a:r>
              <a:rPr lang="es-AR" sz="7200" dirty="0" err="1"/>
              <a:t>Doppler</a:t>
            </a:r>
            <a:r>
              <a:rPr lang="es-AR" sz="7200" dirty="0"/>
              <a:t> </a:t>
            </a:r>
            <a:r>
              <a:rPr lang="es-AR" sz="7200" dirty="0" err="1"/>
              <a:t>transtorácico</a:t>
            </a:r>
            <a:r>
              <a:rPr lang="es-AR" sz="7200" dirty="0"/>
              <a:t>. En los hemocultivos se obtiene el desarrollo </a:t>
            </a:r>
            <a:r>
              <a:rPr lang="es-AR" sz="7200" dirty="0" err="1"/>
              <a:t>de</a:t>
            </a:r>
            <a:r>
              <a:rPr lang="es-AR" sz="7200" i="1" dirty="0" err="1"/>
              <a:t>Streptococcus</a:t>
            </a:r>
            <a:r>
              <a:rPr lang="es-AR" sz="7200" i="1" dirty="0"/>
              <a:t> </a:t>
            </a:r>
            <a:r>
              <a:rPr lang="es-AR" sz="7200" i="1" dirty="0" err="1"/>
              <a:t>viridans</a:t>
            </a:r>
            <a:r>
              <a:rPr lang="es-AR" sz="7200" dirty="0"/>
              <a:t> y en el eco-</a:t>
            </a:r>
            <a:r>
              <a:rPr lang="es-AR" sz="7200" dirty="0" err="1"/>
              <a:t>Doppler</a:t>
            </a:r>
            <a:r>
              <a:rPr lang="es-AR" sz="7200" dirty="0"/>
              <a:t> cardíaco se informa la existencia de un prolapso de la válvula mitral, con una insuficiencia mitral leve y una masa de 0,7 mm adosada al borde libre de la valva menor. Con el diagnóstico de endocarditis bacteriana por </a:t>
            </a:r>
            <a:r>
              <a:rPr lang="es-AR" sz="7200" i="1" dirty="0" err="1"/>
              <a:t>Streptococcus</a:t>
            </a:r>
            <a:r>
              <a:rPr lang="es-AR" sz="7200" i="1" dirty="0"/>
              <a:t> </a:t>
            </a:r>
            <a:r>
              <a:rPr lang="es-AR" sz="7200" i="1" dirty="0" err="1"/>
              <a:t>viridans</a:t>
            </a:r>
            <a:r>
              <a:rPr lang="es-AR" sz="7200" dirty="0"/>
              <a:t>, se inicia tratamiento antibiótico con penicilina. Evoluciona favorablemente, y al decimosegundo día de iniciado el tratamiento presenta en forma brusca disnea que lo obliga a sentarse con los pies al borde de la cama, y sudoración profusa. El médico de guardia encuentra al paciente </a:t>
            </a:r>
            <a:r>
              <a:rPr lang="es-AR" sz="7200" dirty="0" err="1"/>
              <a:t>taquipneico</a:t>
            </a:r>
            <a:r>
              <a:rPr lang="es-AR" sz="7200" dirty="0"/>
              <a:t>, sudoroso y en </a:t>
            </a:r>
            <a:r>
              <a:rPr lang="es-AR" sz="7200" dirty="0" err="1" smtClean="0"/>
              <a:t>ortopnea</a:t>
            </a:r>
            <a:r>
              <a:rPr lang="es-AR" sz="7200" dirty="0" smtClean="0"/>
              <a:t>. En </a:t>
            </a:r>
            <a:r>
              <a:rPr lang="es-AR" sz="7200" dirty="0"/>
              <a:t>el examen físico se ausculta un soplo </a:t>
            </a:r>
            <a:r>
              <a:rPr lang="es-AR" sz="7200" dirty="0" err="1"/>
              <a:t>protomesosistólico</a:t>
            </a:r>
            <a:r>
              <a:rPr lang="es-AR" sz="7200" dirty="0"/>
              <a:t>, con galope por cuarto ruido y estertores crepitantes que llegan hasta la mitad de ambos campos pulmonares.</a:t>
            </a:r>
          </a:p>
          <a:p>
            <a:pPr fontAlgn="base"/>
            <a:r>
              <a:rPr lang="es-AR" sz="7200" i="1" dirty="0"/>
              <a:t>¿Cuál es su diagnóstico presuntivo</a:t>
            </a:r>
            <a:r>
              <a:rPr lang="es-AR" sz="7200" i="1" dirty="0" smtClean="0"/>
              <a:t>?  ¿</a:t>
            </a:r>
            <a:r>
              <a:rPr lang="es-AR" sz="7200" i="1" dirty="0"/>
              <a:t>A qué atribuiría el empeoramiento súbito del paciente?</a:t>
            </a:r>
          </a:p>
          <a:p>
            <a:pPr fontAlgn="base"/>
            <a:r>
              <a:rPr lang="es-AR" sz="7200" i="1" dirty="0"/>
              <a:t>¿Qué método complementario de diagnóstico sería útil en esta situación?</a:t>
            </a:r>
          </a:p>
          <a:p>
            <a:endParaRPr lang="es-AR" dirty="0"/>
          </a:p>
        </p:txBody>
      </p:sp>
    </p:spTree>
    <p:extLst>
      <p:ext uri="{BB962C8B-B14F-4D97-AF65-F5344CB8AC3E}">
        <p14:creationId xmlns:p14="http://schemas.microsoft.com/office/powerpoint/2010/main" val="9725116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Comentario</a:t>
            </a:r>
            <a:endParaRPr lang="es-AR" dirty="0"/>
          </a:p>
        </p:txBody>
      </p:sp>
      <p:sp>
        <p:nvSpPr>
          <p:cNvPr id="3" name="Marcador de contenido 2"/>
          <p:cNvSpPr>
            <a:spLocks noGrp="1"/>
          </p:cNvSpPr>
          <p:nvPr>
            <p:ph idx="1"/>
          </p:nvPr>
        </p:nvSpPr>
        <p:spPr/>
        <p:txBody>
          <a:bodyPr>
            <a:normAutofit fontScale="92500" lnSpcReduction="20000"/>
          </a:bodyPr>
          <a:lstStyle/>
          <a:p>
            <a:r>
              <a:rPr lang="es-AR" dirty="0"/>
              <a:t>El diagnóstico más probable en esta circunstancia es el de insuficiencia mitral aguda, complicación que sucede a partir de la perforación de una de las valvas o de la ruptura de una o más cuerdas tendinosas ocasionada por la endocarditis infecciosa. Esta situación puede observarse también en pacientes con degeneración </a:t>
            </a:r>
            <a:r>
              <a:rPr lang="es-AR" dirty="0" err="1"/>
              <a:t>mixomatosa</a:t>
            </a:r>
            <a:r>
              <a:rPr lang="es-AR" dirty="0"/>
              <a:t> de la válvula mitral, después de un traumatismo de tórax o bien luego de un infarto de miocardio. El cuadro es de instalación brusca, con disnea, congestión pulmonar, edema agudo de pulmón y, eventualmente, la muerte. El diagnóstico se confirma mediante la realización de un eco-</a:t>
            </a:r>
            <a:r>
              <a:rPr lang="es-AR" dirty="0" err="1"/>
              <a:t>Doppler</a:t>
            </a:r>
            <a:r>
              <a:rPr lang="es-AR" dirty="0"/>
              <a:t> cardíaco, que pone en evidencia un reflujo mitral con hipercinesia de las paredes del ventrículo izquierdo y escasa o nula dilatación de las cavidades involucradas (aurícula y ventrículo izquierdos).</a:t>
            </a:r>
            <a:endParaRPr lang="es-AR" dirty="0"/>
          </a:p>
        </p:txBody>
      </p:sp>
    </p:spTree>
    <p:extLst>
      <p:ext uri="{BB962C8B-B14F-4D97-AF65-F5344CB8AC3E}">
        <p14:creationId xmlns:p14="http://schemas.microsoft.com/office/powerpoint/2010/main" val="3318651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R1 Y R2 DESDOBLADOS </a:t>
            </a:r>
            <a:br>
              <a:rPr lang="es-ES" dirty="0" smtClean="0"/>
            </a:br>
            <a:r>
              <a:rPr lang="es-ES" dirty="0" smtClean="0"/>
              <a:t>CLICS Y CHASQUIDOS </a:t>
            </a:r>
            <a:endParaRPr lang="es-AR" dirty="0"/>
          </a:p>
        </p:txBody>
      </p:sp>
      <p:pic>
        <p:nvPicPr>
          <p:cNvPr id="5122" name="Picture 2" descr="http://www.medicapanamericana.com/materialesComplementarios/Argente-Alvarez/cap/7/3/29-5/29-05-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1" y="2614024"/>
            <a:ext cx="4464375" cy="33178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medicapanamericana.com/materialesComplementarios/Argente-Alvarez/cap/7/3/29-5/29-05-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995" y="2614024"/>
            <a:ext cx="4960595" cy="331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931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Caso clínico</a:t>
            </a:r>
            <a:endParaRPr lang="es-AR" dirty="0"/>
          </a:p>
        </p:txBody>
      </p:sp>
      <p:sp>
        <p:nvSpPr>
          <p:cNvPr id="3" name="Marcador de contenido 2"/>
          <p:cNvSpPr>
            <a:spLocks noGrp="1"/>
          </p:cNvSpPr>
          <p:nvPr>
            <p:ph idx="1"/>
          </p:nvPr>
        </p:nvSpPr>
        <p:spPr/>
        <p:txBody>
          <a:bodyPr>
            <a:normAutofit fontScale="70000" lnSpcReduction="20000"/>
          </a:bodyPr>
          <a:lstStyle/>
          <a:p>
            <a:pPr fontAlgn="base"/>
            <a:r>
              <a:rPr lang="es-AR" sz="2600" dirty="0"/>
              <a:t>Valentín, de 70 años, con antecedentes de </a:t>
            </a:r>
            <a:r>
              <a:rPr lang="es-AR" sz="2600" dirty="0" err="1"/>
              <a:t>enterorragia</a:t>
            </a:r>
            <a:r>
              <a:rPr lang="es-AR" sz="2600" dirty="0"/>
              <a:t> en los últimos 3 meses, es internado en la Unidad de Cuidados Intensivos por presentar un cuadro de disnea con </a:t>
            </a:r>
            <a:r>
              <a:rPr lang="es-AR" sz="2600" dirty="0" err="1"/>
              <a:t>ortopnea</a:t>
            </a:r>
            <a:r>
              <a:rPr lang="es-AR" sz="2600" dirty="0"/>
              <a:t> de inicio súbito. En el examen físico se aprecian taquipnea, pulso de mediana amplitud, regular, con una frecuencia cardíaca de 120 latidos por minuto, estertores crepitantes hasta ambos vértices, tensión arterial 170-80 mm Hg, latido </a:t>
            </a:r>
            <a:r>
              <a:rPr lang="es-AR" sz="2600" dirty="0" err="1"/>
              <a:t>apexiano</a:t>
            </a:r>
            <a:r>
              <a:rPr lang="es-AR" sz="2600" dirty="0"/>
              <a:t> enérgico no desplazado, galope por cuarto ruido y un soplo sistólico de carácter </a:t>
            </a:r>
            <a:r>
              <a:rPr lang="es-AR" sz="2600" dirty="0" err="1"/>
              <a:t>eyectivo</a:t>
            </a:r>
            <a:r>
              <a:rPr lang="es-AR" sz="2600" dirty="0"/>
              <a:t>, de acmé </a:t>
            </a:r>
            <a:r>
              <a:rPr lang="es-AR" sz="2600" dirty="0" err="1"/>
              <a:t>telesistólico</a:t>
            </a:r>
            <a:r>
              <a:rPr lang="es-AR" sz="2600" dirty="0"/>
              <a:t> y de mayor intensidad en la base y el borde </a:t>
            </a:r>
            <a:r>
              <a:rPr lang="es-AR" sz="2600" dirty="0" err="1"/>
              <a:t>paraesternal</a:t>
            </a:r>
            <a:r>
              <a:rPr lang="es-AR" sz="2600" dirty="0"/>
              <a:t> izquierdo, que se propaga al cuello. Presentaba un hematocrito de 25%, hemoglobina de 8 g/</a:t>
            </a:r>
            <a:r>
              <a:rPr lang="es-AR" sz="2600" dirty="0" err="1"/>
              <a:t>dL</a:t>
            </a:r>
            <a:r>
              <a:rPr lang="es-AR" sz="2600" dirty="0"/>
              <a:t> y un electrocardiograma con onda P bifásica en DI, con componente negativo de mayor duración y amplitud en V1 y signos de hipertrofia ventricular izquierda, con ondas T oponentes en las derivaciones izquierdas.</a:t>
            </a:r>
          </a:p>
          <a:p>
            <a:pPr fontAlgn="base"/>
            <a:r>
              <a:rPr lang="es-AR" sz="2600" i="1" dirty="0"/>
              <a:t>¿Cuál es su sospecha diagnóstica?</a:t>
            </a:r>
          </a:p>
          <a:p>
            <a:pPr fontAlgn="base"/>
            <a:r>
              <a:rPr lang="es-AR" sz="2600" i="1" dirty="0"/>
              <a:t>¿Cómo correlaciona el antecedente de hemorragia digestiva con el cuadro actual?</a:t>
            </a:r>
          </a:p>
          <a:p>
            <a:pPr fontAlgn="base"/>
            <a:r>
              <a:rPr lang="es-AR" sz="2600" i="1" dirty="0"/>
              <a:t>¿Qué examen solicitaría?</a:t>
            </a:r>
          </a:p>
          <a:p>
            <a:endParaRPr lang="es-AR" dirty="0"/>
          </a:p>
        </p:txBody>
      </p:sp>
    </p:spTree>
    <p:extLst>
      <p:ext uri="{BB962C8B-B14F-4D97-AF65-F5344CB8AC3E}">
        <p14:creationId xmlns:p14="http://schemas.microsoft.com/office/powerpoint/2010/main" val="26103290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Comentario</a:t>
            </a:r>
            <a:endParaRPr lang="es-AR" dirty="0"/>
          </a:p>
        </p:txBody>
      </p:sp>
      <p:sp>
        <p:nvSpPr>
          <p:cNvPr id="3" name="Marcador de contenido 2"/>
          <p:cNvSpPr>
            <a:spLocks noGrp="1"/>
          </p:cNvSpPr>
          <p:nvPr>
            <p:ph idx="1"/>
          </p:nvPr>
        </p:nvSpPr>
        <p:spPr/>
        <p:txBody>
          <a:bodyPr/>
          <a:lstStyle/>
          <a:p>
            <a:r>
              <a:rPr lang="es-AR" dirty="0"/>
              <a:t>Los hallazgos en este paciente orientan hacia el diagnóstico de una lesión valvular aórtica, posiblemente una estenosis valvular aórtica senil, que se ha hecho sintomática por la anemia aguda </a:t>
            </a:r>
            <a:r>
              <a:rPr lang="es-AR" dirty="0" err="1"/>
              <a:t>sobreagregada</a:t>
            </a:r>
            <a:r>
              <a:rPr lang="es-AR" dirty="0"/>
              <a:t>. La hemorragia digestiva baja puede deberse a la coexistencia de una </a:t>
            </a:r>
            <a:r>
              <a:rPr lang="es-AR" dirty="0" err="1"/>
              <a:t>angiodisplasia</a:t>
            </a:r>
            <a:r>
              <a:rPr lang="es-AR" dirty="0"/>
              <a:t> </a:t>
            </a:r>
            <a:r>
              <a:rPr lang="es-AR" dirty="0" err="1"/>
              <a:t>colónica</a:t>
            </a:r>
            <a:r>
              <a:rPr lang="es-AR" dirty="0"/>
              <a:t>, afección relativamente común en este grupo etario y que a menudo se asocia con esta lesión valvular. El ecocardiograma </a:t>
            </a:r>
            <a:r>
              <a:rPr lang="es-AR" dirty="0" err="1"/>
              <a:t>Doppler</a:t>
            </a:r>
            <a:r>
              <a:rPr lang="es-AR" dirty="0"/>
              <a:t> es el método complementario que permitirá evaluar y valorar el grado de compromiso valvular.</a:t>
            </a:r>
            <a:endParaRPr lang="es-AR" dirty="0"/>
          </a:p>
        </p:txBody>
      </p:sp>
    </p:spTree>
    <p:extLst>
      <p:ext uri="{BB962C8B-B14F-4D97-AF65-F5344CB8AC3E}">
        <p14:creationId xmlns:p14="http://schemas.microsoft.com/office/powerpoint/2010/main" val="26102276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Caso clínico</a:t>
            </a:r>
            <a:endParaRPr lang="es-AR" dirty="0"/>
          </a:p>
        </p:txBody>
      </p:sp>
      <p:sp>
        <p:nvSpPr>
          <p:cNvPr id="3" name="Marcador de contenido 2"/>
          <p:cNvSpPr>
            <a:spLocks noGrp="1"/>
          </p:cNvSpPr>
          <p:nvPr>
            <p:ph idx="1"/>
          </p:nvPr>
        </p:nvSpPr>
        <p:spPr/>
        <p:txBody>
          <a:bodyPr>
            <a:normAutofit fontScale="77500" lnSpcReduction="20000"/>
          </a:bodyPr>
          <a:lstStyle/>
          <a:p>
            <a:pPr fontAlgn="base"/>
            <a:r>
              <a:rPr lang="es-AR" dirty="0" smtClean="0"/>
              <a:t>Walter</a:t>
            </a:r>
            <a:r>
              <a:rPr lang="es-AR" dirty="0"/>
              <a:t>, de 45 años, consulta por disnea progresiva de dos semanas de evolución. En el examen físico se constata que es un individuo delgado, de 1,90 m de estatura, con </a:t>
            </a:r>
            <a:r>
              <a:rPr lang="es-AR" dirty="0" err="1"/>
              <a:t>aracnodactilia</a:t>
            </a:r>
            <a:r>
              <a:rPr lang="es-AR" dirty="0"/>
              <a:t> y laxitud </a:t>
            </a:r>
            <a:r>
              <a:rPr lang="es-AR" dirty="0" err="1"/>
              <a:t>ligamentaria</a:t>
            </a:r>
            <a:r>
              <a:rPr lang="es-AR" dirty="0"/>
              <a:t>. El pulso es regular e igual, amplio, tenso y con simetría conservada. La tensión arterial es de 170/60 mm Hg. En el examen de la región precordial, el latido </a:t>
            </a:r>
            <a:r>
              <a:rPr lang="es-AR" dirty="0" err="1"/>
              <a:t>apexiano</a:t>
            </a:r>
            <a:r>
              <a:rPr lang="es-AR" dirty="0"/>
              <a:t> se observa amplio y desplazado por fuera de la línea </a:t>
            </a:r>
            <a:r>
              <a:rPr lang="es-AR" dirty="0" err="1"/>
              <a:t>medioclavicular</a:t>
            </a:r>
            <a:r>
              <a:rPr lang="es-AR" dirty="0"/>
              <a:t> y estas características se confirman con la palpación. El primer ruido tiene una intensidad normal y el segundo ruido parece tener una intensidad menor; a continuación de este se percibe un soplo </a:t>
            </a:r>
            <a:r>
              <a:rPr lang="es-AR" dirty="0" err="1"/>
              <a:t>protomesodiastólico</a:t>
            </a:r>
            <a:r>
              <a:rPr lang="es-AR" dirty="0"/>
              <a:t> poco intenso y cuya intensidad decrece a medida que transcurre la diástole.</a:t>
            </a:r>
          </a:p>
          <a:p>
            <a:pPr fontAlgn="base"/>
            <a:r>
              <a:rPr lang="es-AR" i="1" dirty="0"/>
              <a:t>¿Qué le sugiere el hábito constitucional?</a:t>
            </a:r>
          </a:p>
          <a:p>
            <a:pPr fontAlgn="base"/>
            <a:r>
              <a:rPr lang="es-AR" i="1" dirty="0"/>
              <a:t>¿Cuál es su diagnóstico presuntivo?</a:t>
            </a:r>
          </a:p>
          <a:p>
            <a:pPr fontAlgn="base"/>
            <a:r>
              <a:rPr lang="es-AR" i="1" dirty="0"/>
              <a:t>¿Qué método complementario de diagnóstico sería útil en esta situación?</a:t>
            </a:r>
          </a:p>
          <a:p>
            <a:endParaRPr lang="es-AR" dirty="0"/>
          </a:p>
        </p:txBody>
      </p:sp>
    </p:spTree>
    <p:extLst>
      <p:ext uri="{BB962C8B-B14F-4D97-AF65-F5344CB8AC3E}">
        <p14:creationId xmlns:p14="http://schemas.microsoft.com/office/powerpoint/2010/main" val="18196356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Comentario</a:t>
            </a:r>
            <a:endParaRPr lang="es-AR" dirty="0"/>
          </a:p>
        </p:txBody>
      </p:sp>
      <p:sp>
        <p:nvSpPr>
          <p:cNvPr id="3" name="Marcador de contenido 2"/>
          <p:cNvSpPr>
            <a:spLocks noGrp="1"/>
          </p:cNvSpPr>
          <p:nvPr>
            <p:ph idx="1"/>
          </p:nvPr>
        </p:nvSpPr>
        <p:spPr/>
        <p:txBody>
          <a:bodyPr/>
          <a:lstStyle/>
          <a:p>
            <a:r>
              <a:rPr lang="es-AR" dirty="0"/>
              <a:t>El hábito constitucional sugiere una enfermedad de </a:t>
            </a:r>
            <a:r>
              <a:rPr lang="es-AR" dirty="0" err="1"/>
              <a:t>Marfan</a:t>
            </a:r>
            <a:r>
              <a:rPr lang="es-AR" dirty="0"/>
              <a:t>. El paciente tiene una insuficiencia aórtica, y casi con seguridad por dilatación del anillo valvular y no por aneurisma </a:t>
            </a:r>
            <a:r>
              <a:rPr lang="es-AR" dirty="0" err="1"/>
              <a:t>disecante</a:t>
            </a:r>
            <a:r>
              <a:rPr lang="es-AR" dirty="0"/>
              <a:t> (ausencia de dolor torácico y de asimetría de los pulsos). Un eco-</a:t>
            </a:r>
            <a:r>
              <a:rPr lang="es-AR" dirty="0" err="1"/>
              <a:t>Doppler</a:t>
            </a:r>
            <a:r>
              <a:rPr lang="es-AR" dirty="0"/>
              <a:t> cardíaco es necesario para caracterizar esta insuficiencia aórtica, que a través de los hallazgos del examen físico impresiona al menos como moderada.</a:t>
            </a:r>
            <a:endParaRPr lang="es-AR" dirty="0"/>
          </a:p>
        </p:txBody>
      </p:sp>
    </p:spTree>
    <p:extLst>
      <p:ext uri="{BB962C8B-B14F-4D97-AF65-F5344CB8AC3E}">
        <p14:creationId xmlns:p14="http://schemas.microsoft.com/office/powerpoint/2010/main" val="41960171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Caso clínico</a:t>
            </a:r>
            <a:endParaRPr lang="es-AR" dirty="0"/>
          </a:p>
        </p:txBody>
      </p:sp>
      <p:sp>
        <p:nvSpPr>
          <p:cNvPr id="3" name="Marcador de contenido 2"/>
          <p:cNvSpPr>
            <a:spLocks noGrp="1"/>
          </p:cNvSpPr>
          <p:nvPr>
            <p:ph idx="1"/>
          </p:nvPr>
        </p:nvSpPr>
        <p:spPr/>
        <p:txBody>
          <a:bodyPr>
            <a:normAutofit fontScale="70000" lnSpcReduction="20000"/>
          </a:bodyPr>
          <a:lstStyle/>
          <a:p>
            <a:pPr fontAlgn="base"/>
            <a:r>
              <a:rPr lang="es-AR" dirty="0"/>
              <a:t>Sara, de 40 años, sin antecedentes personales de importancia, refiere disnea y dolor en el epigastrio, el hipocondrio derecho y la región precordial durante el esfuerzo. Ha notado, además, hinchazón en los miembros inferiores, desde hace aproximadamente tres meses. En el último mes ha presentado dos episodios sincopales durante un </a:t>
            </a:r>
            <a:r>
              <a:rPr lang="es-AR" dirty="0" smtClean="0"/>
              <a:t>esfuerzo. En </a:t>
            </a:r>
            <a:r>
              <a:rPr lang="es-AR" dirty="0"/>
              <a:t>el examen físico se observa una paciente obesa, con ictericia leve y cianosis de las partes </a:t>
            </a:r>
            <a:r>
              <a:rPr lang="es-AR" dirty="0" err="1"/>
              <a:t>acrales</a:t>
            </a:r>
            <a:r>
              <a:rPr lang="es-AR" dirty="0"/>
              <a:t> (labios, lóbulos auriculares, lengua, dedos de las manos y los pies). En el examen del cuello se percibe ingurgitación yugular por encima del </a:t>
            </a:r>
            <a:r>
              <a:rPr lang="es-AR" dirty="0" err="1"/>
              <a:t>gonión</a:t>
            </a:r>
            <a:r>
              <a:rPr lang="es-AR" dirty="0"/>
              <a:t> y pulsación sistólica de los lóbulos auriculares. En la región precordial se percibe un latido sagital y uno transversal. Se ausculta un primer ruido normal, un segundo ruido intenso y un galope por tercero y cuarto ruido derecho. Además, se percibe un soplo sistólico en la región </a:t>
            </a:r>
            <a:r>
              <a:rPr lang="es-AR" dirty="0" err="1"/>
              <a:t>paraesternal</a:t>
            </a:r>
            <a:r>
              <a:rPr lang="es-AR" dirty="0"/>
              <a:t> izquierda baja, que aumenta de intensidad durante la inspiración.</a:t>
            </a:r>
          </a:p>
          <a:p>
            <a:pPr fontAlgn="base"/>
            <a:r>
              <a:rPr lang="es-AR" i="1" dirty="0"/>
              <a:t>¿Cómo interpreta los hallazgos del examen físico?</a:t>
            </a:r>
          </a:p>
          <a:p>
            <a:pPr fontAlgn="base"/>
            <a:r>
              <a:rPr lang="es-AR" i="1" dirty="0"/>
              <a:t>¿Cuál es su diagnóstico presuntivo?</a:t>
            </a:r>
          </a:p>
          <a:p>
            <a:pPr fontAlgn="base"/>
            <a:r>
              <a:rPr lang="es-AR" i="1" dirty="0"/>
              <a:t>¿Qué método complementario de diagnóstico sería útil en esta situación?</a:t>
            </a:r>
          </a:p>
          <a:p>
            <a:endParaRPr lang="es-AR" dirty="0"/>
          </a:p>
        </p:txBody>
      </p:sp>
    </p:spTree>
    <p:extLst>
      <p:ext uri="{BB962C8B-B14F-4D97-AF65-F5344CB8AC3E}">
        <p14:creationId xmlns:p14="http://schemas.microsoft.com/office/powerpoint/2010/main" val="9898652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Comentario</a:t>
            </a:r>
            <a:endParaRPr lang="es-AR" dirty="0"/>
          </a:p>
        </p:txBody>
      </p:sp>
      <p:sp>
        <p:nvSpPr>
          <p:cNvPr id="3" name="Marcador de contenido 2"/>
          <p:cNvSpPr>
            <a:spLocks noGrp="1"/>
          </p:cNvSpPr>
          <p:nvPr>
            <p:ph idx="1"/>
          </p:nvPr>
        </p:nvSpPr>
        <p:spPr/>
        <p:txBody>
          <a:bodyPr>
            <a:normAutofit fontScale="85000" lnSpcReduction="10000"/>
          </a:bodyPr>
          <a:lstStyle/>
          <a:p>
            <a:pPr fontAlgn="base"/>
            <a:r>
              <a:rPr lang="es-AR" dirty="0"/>
              <a:t>Los hallazgos en el examen físico sugieren el diagnóstico de insuficiencia </a:t>
            </a:r>
            <a:r>
              <a:rPr lang="es-AR" dirty="0" err="1"/>
              <a:t>tricuspídea</a:t>
            </a:r>
            <a:r>
              <a:rPr lang="es-AR" dirty="0"/>
              <a:t> secundaria a hipertensión pulmonar. La ausencia de una enfermedad pulmonar, de una cardiopatía congénita con </a:t>
            </a:r>
            <a:r>
              <a:rPr lang="es-AR" i="1" dirty="0" err="1"/>
              <a:t>shunt</a:t>
            </a:r>
            <a:r>
              <a:rPr lang="es-AR" dirty="0"/>
              <a:t> y de una enfermedad valvular izquierda hace pensar que la causa más probable en esta paciente sea una hipertensión pulmonar primaria.</a:t>
            </a:r>
          </a:p>
          <a:p>
            <a:pPr fontAlgn="base"/>
            <a:r>
              <a:rPr lang="es-AR" dirty="0"/>
              <a:t>El diagnóstico se confirma mediante eco-</a:t>
            </a:r>
            <a:r>
              <a:rPr lang="es-AR" dirty="0" err="1"/>
              <a:t>Doppler</a:t>
            </a:r>
            <a:r>
              <a:rPr lang="es-AR" dirty="0"/>
              <a:t> cardíaco, que pondrá en evidencia la insuficiencia </a:t>
            </a:r>
            <a:r>
              <a:rPr lang="es-AR" dirty="0" err="1"/>
              <a:t>tricuspídea</a:t>
            </a:r>
            <a:r>
              <a:rPr lang="es-AR" dirty="0"/>
              <a:t>, permitirá estimar la presión pulmonar y descartar la existencia de otras lesiones asociadas. Un cateterismo cardíaco resultará de suma utilidad, dado que además de cuantificar con precisión la presión pulmonar, permitirá calcular el volumen minuto, la respuesta de este y de la presión pulmonar a los vasodilatadores, y descartar la existencia de otras lesiones que pudieran haber pasado inadvertidas.</a:t>
            </a:r>
          </a:p>
          <a:p>
            <a:endParaRPr lang="es-AR" dirty="0"/>
          </a:p>
        </p:txBody>
      </p:sp>
    </p:spTree>
    <p:extLst>
      <p:ext uri="{BB962C8B-B14F-4D97-AF65-F5344CB8AC3E}">
        <p14:creationId xmlns:p14="http://schemas.microsoft.com/office/powerpoint/2010/main" val="2726072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pic>
        <p:nvPicPr>
          <p:cNvPr id="5" name="Picture 6" descr="https://www.medicapanamericana.com/materialesComplementarios/Argente-Alvarez/cap/7/3/29-5/CUADRO%2029-5-2.%20Resumen%20de%20los%20hallazgos%20en%20la%20auscultaci%C3%B3n%20del%20%C3%A1rea%20precordia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2" y="867268"/>
            <a:ext cx="5580668" cy="51941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www.medicapanamericana.com/materialesComplementarios/Argente-Alvarez/cap/7/3/29-5/CUADRO%2029-5-3.%20Tipos%20y%20causas%20de%20desdoblamiento%20del%202.%C2%BA%20ruido%20card%C3%ADa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167" y="867268"/>
            <a:ext cx="3860243" cy="5024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329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2" y="1102938"/>
            <a:ext cx="9601196" cy="480068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84401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SOPLOS SISTÓLICOS </a:t>
            </a:r>
            <a:endParaRPr lang="es-AR" dirty="0"/>
          </a:p>
        </p:txBody>
      </p:sp>
      <p:pic>
        <p:nvPicPr>
          <p:cNvPr id="6146" name="Picture 2" descr="http://www.medicapanamericana.com/materialesComplementarios/Argente-Alvarez/cap/7/3/29-5/29-05-1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2" y="2426707"/>
            <a:ext cx="4605777" cy="348511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medicapanamericana.com/materialesComplementarios/Argente-Alvarez/cap/7/3/29-5/29-05-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299" y="2426707"/>
            <a:ext cx="4109299" cy="3485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479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SOPLOS DIASTÓLICOS</a:t>
            </a:r>
            <a:endParaRPr lang="es-AR" dirty="0"/>
          </a:p>
        </p:txBody>
      </p:sp>
      <p:pic>
        <p:nvPicPr>
          <p:cNvPr id="1026" name="Picture 2" descr="http://www.medicapanamericana.com/materialesComplementarios/Argente-Alvarez/cap/7/3/29-5/29-05-2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2" y="2463196"/>
            <a:ext cx="4454948" cy="35605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edicapanamericana.com/materialesComplementarios/Argente-Alvarez/cap/7/3/29-5/29-05-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273" y="2463196"/>
            <a:ext cx="4505325" cy="356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56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3" y="1121791"/>
            <a:ext cx="9601196" cy="480068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46120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3" y="982133"/>
            <a:ext cx="9601196" cy="489320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8844822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117</TotalTime>
  <Words>2718</Words>
  <Application>Microsoft Office PowerPoint</Application>
  <PresentationFormat>Panorámica</PresentationFormat>
  <Paragraphs>143</Paragraphs>
  <Slides>35</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35</vt:i4>
      </vt:variant>
    </vt:vector>
  </HeadingPairs>
  <TitlesOfParts>
    <vt:vector size="39" baseType="lpstr">
      <vt:lpstr>Arial</vt:lpstr>
      <vt:lpstr>Arial</vt:lpstr>
      <vt:lpstr>Garamond</vt:lpstr>
      <vt:lpstr>Orgánico</vt:lpstr>
      <vt:lpstr>VALVULOPATÍAS </vt:lpstr>
      <vt:lpstr>Presentación de PowerPoint</vt:lpstr>
      <vt:lpstr>R1 Y R2 DESDOBLADOS  CLICS Y CHASQUIDOS </vt:lpstr>
      <vt:lpstr>Presentación de PowerPoint</vt:lpstr>
      <vt:lpstr>Presentación de PowerPoint</vt:lpstr>
      <vt:lpstr>SOPLOS SISTÓLICOS </vt:lpstr>
      <vt:lpstr>SOPLOS DIASTÓLICOS</vt:lpstr>
      <vt:lpstr>Presentación de PowerPoint</vt:lpstr>
      <vt:lpstr>Presentación de PowerPoint</vt:lpstr>
      <vt:lpstr>SISTODISTÓLICO</vt:lpstr>
      <vt:lpstr>Presentación de PowerPoint</vt:lpstr>
      <vt:lpstr>Estenosis mitral</vt:lpstr>
      <vt:lpstr>Insuficiencia mitral</vt:lpstr>
      <vt:lpstr>Estenosis aórtica</vt:lpstr>
      <vt:lpstr>Insuficiencia aórtica</vt:lpstr>
      <vt:lpstr>Válvula mitral</vt:lpstr>
      <vt:lpstr>Válvula aórtica </vt:lpstr>
      <vt:lpstr>Presentación de PowerPoint</vt:lpstr>
      <vt:lpstr>Soplos sistólicos </vt:lpstr>
      <vt:lpstr>Soplos sistólicos </vt:lpstr>
      <vt:lpstr>Soplos diastólicos </vt:lpstr>
      <vt:lpstr>Presentación de PowerPoint</vt:lpstr>
      <vt:lpstr>Presentación de PowerPoint</vt:lpstr>
      <vt:lpstr>Caso clínico</vt:lpstr>
      <vt:lpstr>Comentario</vt:lpstr>
      <vt:lpstr>Caso clínico</vt:lpstr>
      <vt:lpstr>Comentario</vt:lpstr>
      <vt:lpstr>Caso clínico</vt:lpstr>
      <vt:lpstr>Comentario</vt:lpstr>
      <vt:lpstr>Caso clínico</vt:lpstr>
      <vt:lpstr>Comentario</vt:lpstr>
      <vt:lpstr>Caso clínico</vt:lpstr>
      <vt:lpstr>Comentario</vt:lpstr>
      <vt:lpstr>Caso clínico</vt:lpstr>
      <vt:lpstr>Comentario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VALVULOPATÍAS</dc:title>
  <dc:creator>Presman</dc:creator>
  <cp:lastModifiedBy>Presman</cp:lastModifiedBy>
  <cp:revision>11</cp:revision>
  <dcterms:created xsi:type="dcterms:W3CDTF">2016-09-03T00:37:34Z</dcterms:created>
  <dcterms:modified xsi:type="dcterms:W3CDTF">2016-09-06T01:41:10Z</dcterms:modified>
</cp:coreProperties>
</file>