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440" r:id="rId3"/>
    <p:sldId id="419" r:id="rId4"/>
    <p:sldId id="421" r:id="rId5"/>
    <p:sldId id="257" r:id="rId6"/>
    <p:sldId id="266" r:id="rId7"/>
    <p:sldId id="267" r:id="rId8"/>
    <p:sldId id="268" r:id="rId9"/>
    <p:sldId id="258" r:id="rId10"/>
    <p:sldId id="259" r:id="rId11"/>
    <p:sldId id="388" r:id="rId12"/>
    <p:sldId id="260" r:id="rId13"/>
    <p:sldId id="425" r:id="rId14"/>
    <p:sldId id="262" r:id="rId15"/>
    <p:sldId id="426" r:id="rId16"/>
    <p:sldId id="427" r:id="rId17"/>
    <p:sldId id="290" r:id="rId18"/>
    <p:sldId id="291" r:id="rId19"/>
    <p:sldId id="411" r:id="rId20"/>
    <p:sldId id="296" r:id="rId21"/>
    <p:sldId id="311" r:id="rId22"/>
    <p:sldId id="303" r:id="rId23"/>
    <p:sldId id="305" r:id="rId24"/>
    <p:sldId id="301" r:id="rId25"/>
    <p:sldId id="292" r:id="rId26"/>
    <p:sldId id="312" r:id="rId27"/>
    <p:sldId id="320" r:id="rId28"/>
    <p:sldId id="318" r:id="rId29"/>
    <p:sldId id="313" r:id="rId30"/>
    <p:sldId id="389" r:id="rId31"/>
    <p:sldId id="315" r:id="rId32"/>
    <p:sldId id="321" r:id="rId33"/>
    <p:sldId id="322" r:id="rId34"/>
    <p:sldId id="390" r:id="rId35"/>
    <p:sldId id="323" r:id="rId36"/>
    <p:sldId id="325" r:id="rId37"/>
    <p:sldId id="391" r:id="rId38"/>
    <p:sldId id="324" r:id="rId39"/>
    <p:sldId id="428" r:id="rId40"/>
    <p:sldId id="326" r:id="rId41"/>
    <p:sldId id="328" r:id="rId42"/>
    <p:sldId id="327" r:id="rId43"/>
    <p:sldId id="329" r:id="rId44"/>
    <p:sldId id="404" r:id="rId45"/>
    <p:sldId id="4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286" r:id="rId54"/>
    <p:sldId id="289" r:id="rId55"/>
    <p:sldId id="338" r:id="rId56"/>
    <p:sldId id="339" r:id="rId57"/>
    <p:sldId id="340" r:id="rId58"/>
    <p:sldId id="402" r:id="rId59"/>
    <p:sldId id="337" r:id="rId60"/>
    <p:sldId id="403" r:id="rId61"/>
    <p:sldId id="342" r:id="rId62"/>
    <p:sldId id="430" r:id="rId63"/>
    <p:sldId id="343" r:id="rId64"/>
    <p:sldId id="276" r:id="rId65"/>
    <p:sldId id="278" r:id="rId66"/>
    <p:sldId id="279" r:id="rId67"/>
    <p:sldId id="280" r:id="rId68"/>
    <p:sldId id="277" r:id="rId69"/>
    <p:sldId id="354" r:id="rId70"/>
    <p:sldId id="345" r:id="rId71"/>
    <p:sldId id="272" r:id="rId72"/>
    <p:sldId id="273" r:id="rId73"/>
    <p:sldId id="355" r:id="rId74"/>
    <p:sldId id="346" r:id="rId75"/>
    <p:sldId id="347" r:id="rId76"/>
    <p:sldId id="350" r:id="rId77"/>
    <p:sldId id="348" r:id="rId78"/>
    <p:sldId id="275" r:id="rId79"/>
    <p:sldId id="352" r:id="rId80"/>
    <p:sldId id="353" r:id="rId81"/>
    <p:sldId id="400" r:id="rId82"/>
    <p:sldId id="401" r:id="rId83"/>
    <p:sldId id="356" r:id="rId84"/>
    <p:sldId id="357" r:id="rId85"/>
    <p:sldId id="358" r:id="rId86"/>
    <p:sldId id="359" r:id="rId87"/>
    <p:sldId id="392" r:id="rId88"/>
    <p:sldId id="283" r:id="rId89"/>
    <p:sldId id="284" r:id="rId90"/>
    <p:sldId id="360" r:id="rId91"/>
    <p:sldId id="361" r:id="rId92"/>
    <p:sldId id="285" r:id="rId93"/>
    <p:sldId id="407" r:id="rId94"/>
    <p:sldId id="362" r:id="rId95"/>
    <p:sldId id="363" r:id="rId96"/>
    <p:sldId id="364" r:id="rId97"/>
    <p:sldId id="317" r:id="rId98"/>
    <p:sldId id="368" r:id="rId99"/>
    <p:sldId id="369" r:id="rId100"/>
    <p:sldId id="370" r:id="rId101"/>
    <p:sldId id="393" r:id="rId102"/>
    <p:sldId id="367" r:id="rId103"/>
    <p:sldId id="374" r:id="rId104"/>
    <p:sldId id="382" r:id="rId105"/>
    <p:sldId id="383" r:id="rId106"/>
    <p:sldId id="410" r:id="rId107"/>
    <p:sldId id="408" r:id="rId108"/>
    <p:sldId id="431" r:id="rId109"/>
    <p:sldId id="433" r:id="rId110"/>
    <p:sldId id="434" r:id="rId111"/>
    <p:sldId id="397" r:id="rId112"/>
    <p:sldId id="398" r:id="rId113"/>
    <p:sldId id="399" r:id="rId114"/>
    <p:sldId id="412" r:id="rId115"/>
    <p:sldId id="422" r:id="rId116"/>
    <p:sldId id="386" r:id="rId117"/>
    <p:sldId id="387" r:id="rId118"/>
    <p:sldId id="439" r:id="rId119"/>
    <p:sldId id="438" r:id="rId120"/>
    <p:sldId id="435" r:id="rId121"/>
    <p:sldId id="436" r:id="rId122"/>
    <p:sldId id="437" r:id="rId123"/>
    <p:sldId id="441" r:id="rId1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3300"/>
    <a:srgbClr val="0000FF"/>
    <a:srgbClr val="0000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>
      <p:cViewPr varScale="1">
        <p:scale>
          <a:sx n="102" d="100"/>
          <a:sy n="102" d="100"/>
        </p:scale>
        <p:origin x="11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_trad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294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294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_trad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5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_trad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5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  <p:grpSp>
          <p:nvGrpSpPr>
            <p:cNvPr id="8295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295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_trad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5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829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29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58FB11-6302-454C-BFEF-C6AD3FB4A89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55330-2C66-4D7E-A9DA-FF4F28FC70B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1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2FE3C-BCE7-40B2-B32E-DF6E1C5D9B3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5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3778FC-0863-4F4E-BC93-3647081EDED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24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624514-A731-4355-A134-4D5B73F8D95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520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B7AE9-8F72-4D10-9A08-8B743A45DF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70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353DE7-8CF9-45FC-A6E3-E6D85570AC8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56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C62C02-DA32-47B1-90A5-FE1CD12D9D3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556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9E7C60-8AD2-4A3E-949F-3EFE8587BD5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28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36203-E604-484E-9C0E-657A594D9CC2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202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7DD0C-7E7B-4DF3-8A2D-0C7C1C4117F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0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86A2B-D5EF-4565-9BEC-29508BA48BD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5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2092-E07E-4A40-8083-8E935F7321A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82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0E976-6C22-4795-80A0-7AEA7F0352C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47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74D1E-F21D-4B66-8632-0D2FD2F632C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D0123-B91C-467F-AC02-307F7C9A16D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34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4ED06-AAC5-4085-AB25-E6625E8E350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6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_tradnl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8192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s-ES_tradnl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819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s-ES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"/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B64F60A-8E75-4A59-90A0-0E778253DC8E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sz="4400" dirty="0" smtClean="0">
                <a:solidFill>
                  <a:schemeClr val="hlink"/>
                </a:solidFill>
              </a:rPr>
              <a:t>PIEL y FANERAS </a:t>
            </a:r>
            <a:endParaRPr lang="es-ES" sz="4400" dirty="0">
              <a:solidFill>
                <a:schemeClr val="hlink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z="2400" b="1" dirty="0" smtClean="0"/>
              <a:t>Carlos Presman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800"/>
              <a:t>CLASIFICACION MORFOLOGICA DE LAS DERMATOSIS</a:t>
            </a:r>
            <a:endParaRPr lang="es-ES" sz="38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MONOMORFAS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TODOS LOS ELEMENTOS CORRESPONDEN A UN UNICO TIPO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000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POLIMORFAS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DISTINTOS ELEMENTOS APARECIDOS SIMULTANEAMENTE: </a:t>
            </a:r>
            <a:r>
              <a:rPr lang="es-ES_tradnl" sz="2000" b="1" i="1"/>
              <a:t>HETEROGENEIDAD REAL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000" b="1" i="1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PSEUDOPOLIMORFAS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DIVERSIDAD APARENTE DE LOS ELEMENTOS DEBIDO A DISTINTO ESTADO EVOLUTIVO DEL MISMO ELEMENTO: </a:t>
            </a:r>
            <a:r>
              <a:rPr lang="es-ES_tradnl" sz="2000" b="1" i="1"/>
              <a:t>HETEROGENEIDAD APARENTE</a:t>
            </a:r>
            <a:endParaRPr lang="es-ES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DERMATOFICIA: TIÑA CRURIS</a:t>
            </a:r>
            <a:endParaRPr lang="es-AR" sz="3200"/>
          </a:p>
        </p:txBody>
      </p:sp>
      <p:pic>
        <p:nvPicPr>
          <p:cNvPr id="358403" name="Picture 3" descr="heb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8738" y="2574925"/>
            <a:ext cx="3281362" cy="257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4" name="Picture 4" descr="HEBRACENTENAR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98688"/>
            <a:ext cx="3814763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DERMATOFICIAS</a:t>
            </a:r>
            <a:endParaRPr lang="es-ES" sz="3200"/>
          </a:p>
        </p:txBody>
      </p:sp>
      <p:pic>
        <p:nvPicPr>
          <p:cNvPr id="396294" name="Picture 6" descr="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7550" y="1600200"/>
            <a:ext cx="562451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DERMATOFICIAS</a:t>
            </a:r>
            <a:br>
              <a:rPr lang="es-ES_tradnl" sz="3600"/>
            </a:br>
            <a:r>
              <a:rPr lang="es-ES_tradnl" sz="3600"/>
              <a:t>ONICOMICOSIS</a:t>
            </a:r>
            <a:endParaRPr lang="es-ES" sz="3600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2060848"/>
            <a:ext cx="3810000" cy="28369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 dirty="0"/>
              <a:t>Hiperqueratosis y descamación subungueal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400" dirty="0"/>
              <a:t>Uña opaca, amarillenta y engrosada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dirty="0"/>
          </a:p>
        </p:txBody>
      </p:sp>
      <p:pic>
        <p:nvPicPr>
          <p:cNvPr id="354310" name="Picture 6" descr="Onixistricofítica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200"/>
              <a:t>ONICOMICOSIS</a:t>
            </a:r>
          </a:p>
        </p:txBody>
      </p:sp>
      <p:pic>
        <p:nvPicPr>
          <p:cNvPr id="362499" name="Picture 3" descr="dermatoficauñalamis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2198688"/>
            <a:ext cx="3814762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00" name="Picture 4" descr="DERMATOFICIAUÑ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98688"/>
            <a:ext cx="3814763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>
                <a:solidFill>
                  <a:schemeClr val="hlink"/>
                </a:solidFill>
              </a:rPr>
              <a:t>II- CANDIDIASIS</a:t>
            </a:r>
            <a:endParaRPr lang="es-ES" sz="3600">
              <a:solidFill>
                <a:schemeClr val="hlink"/>
              </a:solidFill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MUCOSAS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2200" b="1"/>
              <a:t>ORAL</a:t>
            </a:r>
          </a:p>
          <a:p>
            <a:pPr lvl="2">
              <a:lnSpc>
                <a:spcPct val="8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ü"/>
            </a:pPr>
            <a:r>
              <a:rPr lang="es-ES_tradnl" sz="2100">
                <a:solidFill>
                  <a:srgbClr val="006600"/>
                </a:solidFill>
              </a:rPr>
              <a:t>PSEUDOMEMBRANOSA</a:t>
            </a:r>
          </a:p>
          <a:p>
            <a:pPr lvl="2">
              <a:lnSpc>
                <a:spcPct val="8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ü"/>
            </a:pPr>
            <a:r>
              <a:rPr lang="es-ES_tradnl" sz="2100">
                <a:solidFill>
                  <a:srgbClr val="006600"/>
                </a:solidFill>
              </a:rPr>
              <a:t>BOQUERA</a:t>
            </a:r>
            <a:r>
              <a:rPr lang="es-ES_tradnl" sz="2100"/>
              <a:t> (QUEILITIS ANGULAR)</a:t>
            </a:r>
          </a:p>
          <a:p>
            <a:pPr lvl="2">
              <a:lnSpc>
                <a:spcPct val="8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ü"/>
            </a:pPr>
            <a:r>
              <a:rPr lang="es-ES_tradnl" sz="2100"/>
              <a:t>GLOSITIS CANDIDIASICA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2200" b="1"/>
              <a:t>GENITAL</a:t>
            </a:r>
          </a:p>
          <a:p>
            <a:pPr lvl="2">
              <a:lnSpc>
                <a:spcPct val="8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ü"/>
            </a:pPr>
            <a:r>
              <a:rPr lang="es-ES_tradnl" sz="2100"/>
              <a:t>VULVOVAGINITIS</a:t>
            </a:r>
          </a:p>
          <a:p>
            <a:pPr lvl="2">
              <a:lnSpc>
                <a:spcPct val="8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ü"/>
            </a:pPr>
            <a:r>
              <a:rPr lang="es-ES_tradnl" sz="2100"/>
              <a:t>BALANOPOSTITIS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CUTANEAS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2200">
                <a:solidFill>
                  <a:srgbClr val="006600"/>
                </a:solidFill>
              </a:rPr>
              <a:t>INTERTRIGOS CANDIDIASICOS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2200"/>
              <a:t>DERMATITIS DEL AREA DEL PAÑAL</a:t>
            </a:r>
          </a:p>
          <a:p>
            <a:pPr>
              <a:lnSpc>
                <a:spcPct val="80000"/>
              </a:lnSpc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DE FANERAS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2200"/>
              <a:t>ONIXIS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800"/>
              <a:t/>
            </a:r>
            <a:br>
              <a:rPr lang="es-ES_tradnl" sz="3800"/>
            </a:br>
            <a:r>
              <a:rPr lang="es-ES_tradnl" sz="3600">
                <a:solidFill>
                  <a:schemeClr val="hlink"/>
                </a:solidFill>
              </a:rPr>
              <a:t>CANDIDIASIS MUCOSA: ORAL</a:t>
            </a:r>
            <a:r>
              <a:rPr lang="es-ES_tradnl" sz="3800"/>
              <a:t/>
            </a:r>
            <a:br>
              <a:rPr lang="es-ES_tradnl" sz="3800"/>
            </a:br>
            <a:endParaRPr lang="es-ES" sz="3800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sz="2400" b="1">
              <a:solidFill>
                <a:srgbClr val="000099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u="sng">
                <a:solidFill>
                  <a:srgbClr val="000099"/>
                </a:solidFill>
              </a:rPr>
              <a:t>1- MUGUET</a:t>
            </a:r>
            <a:endParaRPr lang="es-ES_tradnl" sz="2400" u="sng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/>
              <a:t>Placa formada por  </a:t>
            </a:r>
            <a:r>
              <a:rPr lang="es-ES_tradnl" sz="2400">
                <a:solidFill>
                  <a:schemeClr val="hlink"/>
                </a:solidFill>
              </a:rPr>
              <a:t>pseudomembrana</a:t>
            </a:r>
            <a:r>
              <a:rPr lang="es-ES_tradnl" sz="2400"/>
              <a:t> </a:t>
            </a:r>
            <a:r>
              <a:rPr lang="es-ES_tradnl" sz="2400">
                <a:solidFill>
                  <a:schemeClr val="hlink"/>
                </a:solidFill>
              </a:rPr>
              <a:t>blanca</a:t>
            </a:r>
            <a:r>
              <a:rPr lang="es-ES_tradnl" sz="2400"/>
              <a:t> de aspecto grumoso, que se </a:t>
            </a:r>
            <a:r>
              <a:rPr lang="es-ES_tradnl" sz="2400">
                <a:solidFill>
                  <a:schemeClr val="hlink"/>
                </a:solidFill>
              </a:rPr>
              <a:t>desprende</a:t>
            </a:r>
            <a:r>
              <a:rPr lang="es-ES_tradnl" sz="2400"/>
              <a:t>, dejando una superficie rojo brillante. Localiza en mucosa yugal, gingival, lingual, tonsilar y palatina.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sz="240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sz="2400">
              <a:solidFill>
                <a:schemeClr val="hlink"/>
              </a:solidFill>
            </a:endParaRPr>
          </a:p>
        </p:txBody>
      </p:sp>
      <p:pic>
        <p:nvPicPr>
          <p:cNvPr id="371717" name="Picture 5" descr="candida1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133600"/>
            <a:ext cx="3671888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CANDIDIASIS ORAL: MUGUET</a:t>
            </a:r>
            <a:endParaRPr lang="es-ES" sz="3200"/>
          </a:p>
        </p:txBody>
      </p:sp>
      <p:pic>
        <p:nvPicPr>
          <p:cNvPr id="436230" name="Picture 6" descr="algodoncillo11_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060575"/>
            <a:ext cx="3744912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CANDIDIASIS: MUGUET</a:t>
            </a:r>
            <a:endParaRPr lang="es-ES" sz="3200"/>
          </a:p>
        </p:txBody>
      </p:sp>
      <p:pic>
        <p:nvPicPr>
          <p:cNvPr id="432134" name="Picture 6" descr="candidiasis or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375" y="2066925"/>
            <a:ext cx="5378450" cy="3595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800"/>
              <a:t/>
            </a:r>
            <a:br>
              <a:rPr lang="es-ES_tradnl" sz="3800"/>
            </a:br>
            <a:r>
              <a:rPr lang="es-ES_tradnl" sz="3600">
                <a:solidFill>
                  <a:schemeClr val="hlink"/>
                </a:solidFill>
              </a:rPr>
              <a:t>CANDIDIASIS MUCOSA: ORAL</a:t>
            </a:r>
            <a:r>
              <a:rPr lang="es-ES_tradnl" sz="3800"/>
              <a:t/>
            </a:r>
            <a:br>
              <a:rPr lang="es-ES_tradnl" sz="3800"/>
            </a:br>
            <a:endParaRPr lang="es-ES" sz="380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s-ES_tradnl" sz="2400" b="1" dirty="0">
              <a:solidFill>
                <a:srgbClr val="000099"/>
              </a:solidFill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s-ES_tradnl" sz="2400" dirty="0"/>
          </a:p>
          <a:p>
            <a:pPr algn="ctr">
              <a:buFont typeface="Wingdings" panose="05000000000000000000" pitchFamily="2" charset="2"/>
              <a:buNone/>
            </a:pPr>
            <a:r>
              <a:rPr lang="es-ES_tradnl" sz="2400" b="1" u="sng" dirty="0" smtClean="0">
                <a:solidFill>
                  <a:srgbClr val="000099"/>
                </a:solidFill>
              </a:rPr>
              <a:t>BOQUERA</a:t>
            </a:r>
          </a:p>
          <a:p>
            <a:pPr algn="ctr">
              <a:buFont typeface="Wingdings" panose="05000000000000000000" pitchFamily="2" charset="2"/>
              <a:buNone/>
            </a:pPr>
            <a:endParaRPr lang="es-ES_tradnl" sz="2400" u="sng" dirty="0"/>
          </a:p>
          <a:p>
            <a:pPr algn="just">
              <a:buFont typeface="Wingdings" panose="05000000000000000000" pitchFamily="2" charset="2"/>
              <a:buNone/>
            </a:pPr>
            <a:r>
              <a:rPr lang="es-ES_tradnl" sz="2400" dirty="0" smtClean="0"/>
              <a:t>Superficie eritematosa</a:t>
            </a:r>
            <a:r>
              <a:rPr lang="es-ES_tradnl" sz="2400" dirty="0"/>
              <a:t>, fisurada y </a:t>
            </a:r>
            <a:r>
              <a:rPr lang="es-ES_tradnl" sz="2400" dirty="0" smtClean="0"/>
              <a:t>macerada.</a:t>
            </a:r>
            <a:endParaRPr lang="es-ES" sz="2400" dirty="0"/>
          </a:p>
        </p:txBody>
      </p:sp>
      <p:pic>
        <p:nvPicPr>
          <p:cNvPr id="486405" name="Picture 5" descr="candida2_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133600"/>
            <a:ext cx="3384550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hlink"/>
                </a:solidFill>
              </a:rPr>
              <a:t>CANDIDIASIS MUCOSA: GENITAL</a:t>
            </a:r>
            <a:endParaRPr lang="es-AR" sz="3600">
              <a:solidFill>
                <a:schemeClr val="hlink"/>
              </a:solidFill>
            </a:endParaRPr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ES_tradnl" sz="2400" b="1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rgbClr val="000099"/>
                </a:solidFill>
              </a:rPr>
              <a:t>BALANOPOSTITIS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b="1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 sz="2400">
                <a:solidFill>
                  <a:schemeClr val="hlink"/>
                </a:solidFill>
              </a:rPr>
              <a:t>Erosiones</a:t>
            </a:r>
            <a:r>
              <a:rPr lang="es-ES_tradnl" sz="2400"/>
              <a:t> pequeñas, con un </a:t>
            </a:r>
            <a:r>
              <a:rPr lang="es-ES_tradnl" sz="2400">
                <a:solidFill>
                  <a:schemeClr val="hlink"/>
                </a:solidFill>
              </a:rPr>
              <a:t>collarete blanquecino</a:t>
            </a:r>
            <a:r>
              <a:rPr lang="es-ES_tradnl" sz="2400"/>
              <a:t>, vesiculopustulas.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Puede preanunciar una </a:t>
            </a:r>
            <a:r>
              <a:rPr lang="es-ES_tradnl" sz="2400">
                <a:solidFill>
                  <a:schemeClr val="hlink"/>
                </a:solidFill>
              </a:rPr>
              <a:t>DBT</a:t>
            </a:r>
          </a:p>
        </p:txBody>
      </p:sp>
      <p:pic>
        <p:nvPicPr>
          <p:cNvPr id="492547" name="Picture 3" descr="candidiasispe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2060575"/>
            <a:ext cx="3705225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77813"/>
            <a:ext cx="7931150" cy="1063625"/>
          </a:xfrm>
        </p:spPr>
        <p:txBody>
          <a:bodyPr/>
          <a:lstStyle/>
          <a:p>
            <a:pPr algn="ctr"/>
            <a:r>
              <a:rPr lang="es-ES_tradnl" sz="2800"/>
              <a:t>LESIONES: </a:t>
            </a:r>
            <a:r>
              <a:rPr lang="es-ES_tradnl" sz="2800">
                <a:solidFill>
                  <a:schemeClr val="hlink"/>
                </a:solidFill>
              </a:rPr>
              <a:t>MONOMORFAS</a:t>
            </a:r>
            <a:r>
              <a:rPr lang="es-ES_tradnl" sz="2800"/>
              <a:t> – </a:t>
            </a:r>
            <a:r>
              <a:rPr lang="es-ES_tradnl" sz="2800">
                <a:solidFill>
                  <a:srgbClr val="000099"/>
                </a:solidFill>
              </a:rPr>
              <a:t>POLIMORFAS</a:t>
            </a:r>
            <a:r>
              <a:rPr lang="es-ES_tradnl" sz="2800"/>
              <a:t>  </a:t>
            </a:r>
            <a:r>
              <a:rPr lang="es-ES_tradnl" sz="2800">
                <a:solidFill>
                  <a:srgbClr val="006600"/>
                </a:solidFill>
              </a:rPr>
              <a:t>PSEUDOPOLIMORFAS</a:t>
            </a:r>
            <a:endParaRPr lang="es-ES" sz="2800">
              <a:solidFill>
                <a:srgbClr val="006600"/>
              </a:solidFill>
            </a:endParaRPr>
          </a:p>
        </p:txBody>
      </p:sp>
      <p:pic>
        <p:nvPicPr>
          <p:cNvPr id="380936" name="Picture 8" descr="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1600200"/>
            <a:ext cx="327342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7" name="Picture 9" descr="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9900" y="1600200"/>
            <a:ext cx="24622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38" name="Picture 10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3863" y="3941763"/>
            <a:ext cx="2555875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>
                <a:solidFill>
                  <a:schemeClr val="hlink"/>
                </a:solidFill>
              </a:rPr>
              <a:t>CANDIDIASIS CUTANEA</a:t>
            </a:r>
            <a:endParaRPr lang="es-ES" sz="3600">
              <a:solidFill>
                <a:schemeClr val="hlink"/>
              </a:solidFill>
            </a:endParaRP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sz="2000"/>
              <a:t>Afecta </a:t>
            </a:r>
            <a:r>
              <a:rPr lang="es-ES_tradnl" sz="2000">
                <a:solidFill>
                  <a:srgbClr val="000099"/>
                </a:solidFill>
              </a:rPr>
              <a:t>grandes y pequeños pliegues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sz="2000">
                <a:solidFill>
                  <a:srgbClr val="000099"/>
                </a:solidFill>
              </a:rPr>
              <a:t>Placa brillante, roja, húmeda</a:t>
            </a:r>
            <a:r>
              <a:rPr lang="es-ES_tradnl" sz="2000"/>
              <a:t>, de límites geográficos, contorneada por un </a:t>
            </a:r>
            <a:r>
              <a:rPr lang="es-ES_tradnl" sz="2000">
                <a:solidFill>
                  <a:srgbClr val="000099"/>
                </a:solidFill>
              </a:rPr>
              <a:t>desprendimiento epidérmico blanquecino</a:t>
            </a:r>
            <a:r>
              <a:rPr lang="es-ES_tradnl" sz="2000"/>
              <a:t> (clara de huevo). En la piel sana adyacente hay </a:t>
            </a:r>
            <a:r>
              <a:rPr lang="es-ES_tradnl" sz="2000" b="1"/>
              <a:t>pústulas , vesículas y erosiones</a:t>
            </a:r>
            <a:r>
              <a:rPr lang="es-ES_tradnl" sz="2000"/>
              <a:t>:</a:t>
            </a:r>
            <a:r>
              <a:rPr lang="es-ES_tradnl" sz="2000">
                <a:solidFill>
                  <a:srgbClr val="000099"/>
                </a:solidFill>
              </a:rPr>
              <a:t> lesiones</a:t>
            </a:r>
            <a:r>
              <a:rPr lang="es-ES_tradnl" sz="2000"/>
              <a:t> </a:t>
            </a:r>
            <a:r>
              <a:rPr lang="es-ES_tradnl" sz="2000">
                <a:solidFill>
                  <a:srgbClr val="000099"/>
                </a:solidFill>
              </a:rPr>
              <a:t>satélites</a:t>
            </a:r>
            <a:r>
              <a:rPr lang="es-ES_tradnl" sz="2000"/>
              <a:t>, muy características.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sz="2000"/>
              <a:t>Ardor y prurito</a:t>
            </a:r>
          </a:p>
          <a:p>
            <a:pPr>
              <a:lnSpc>
                <a:spcPct val="80000"/>
              </a:lnSpc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s-ES_tradnl" sz="2000"/>
              <a:t>Factores predisponentes: </a:t>
            </a:r>
            <a:r>
              <a:rPr lang="es-ES_tradnl" sz="2000">
                <a:solidFill>
                  <a:schemeClr val="hlink"/>
                </a:solidFill>
              </a:rPr>
              <a:t>obesidad, DBT</a:t>
            </a:r>
            <a:endParaRPr lang="es-ES" sz="2000">
              <a:solidFill>
                <a:schemeClr val="hlink"/>
              </a:solidFill>
            </a:endParaRPr>
          </a:p>
        </p:txBody>
      </p:sp>
      <p:pic>
        <p:nvPicPr>
          <p:cNvPr id="494597" name="Picture 5" descr="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89138"/>
            <a:ext cx="3810000" cy="337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CANDIDIASIS CUTÁNEA: GRANDES PLIEGUES</a:t>
            </a:r>
            <a:endParaRPr lang="es-ES" sz="3200">
              <a:solidFill>
                <a:schemeClr val="hlink"/>
              </a:solidFill>
            </a:endParaRPr>
          </a:p>
        </p:txBody>
      </p:sp>
      <p:pic>
        <p:nvPicPr>
          <p:cNvPr id="406534" name="Picture 6" descr="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50" y="1600200"/>
            <a:ext cx="30353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277813"/>
            <a:ext cx="7786687" cy="1143000"/>
          </a:xfrm>
        </p:spPr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CANDIDIASIS CUTÁNEA: PEQUEÑOS PLIEGUES</a:t>
            </a:r>
            <a:endParaRPr lang="es-ES" sz="3200">
              <a:solidFill>
                <a:schemeClr val="hlink"/>
              </a:solidFill>
            </a:endParaRPr>
          </a:p>
        </p:txBody>
      </p:sp>
      <p:pic>
        <p:nvPicPr>
          <p:cNvPr id="408583" name="Picture 7" descr="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43188"/>
            <a:ext cx="3810000" cy="2443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84" name="Picture 8" descr="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624138"/>
            <a:ext cx="3810000" cy="2481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CANDIDIASIS FANERAS: UNGUEAL</a:t>
            </a:r>
            <a:endParaRPr lang="es-ES" sz="3200">
              <a:solidFill>
                <a:schemeClr val="hlink"/>
              </a:solidFill>
            </a:endParaRPr>
          </a:p>
        </p:txBody>
      </p:sp>
      <p:pic>
        <p:nvPicPr>
          <p:cNvPr id="410630" name="Picture 6" descr="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2425" y="1600200"/>
            <a:ext cx="38163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CANDIDIASIS UNGUEAL</a:t>
            </a:r>
            <a:endParaRPr lang="es-ES" sz="3200">
              <a:solidFill>
                <a:schemeClr val="hlink"/>
              </a:solidFill>
            </a:endParaRPr>
          </a:p>
        </p:txBody>
      </p:sp>
      <p:pic>
        <p:nvPicPr>
          <p:cNvPr id="445446" name="Picture 6" descr="candida3_sm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349500"/>
            <a:ext cx="4392612" cy="316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hlink"/>
                </a:solidFill>
              </a:rPr>
              <a:t>PRURITO</a:t>
            </a:r>
            <a:endParaRPr lang="es-ES">
              <a:solidFill>
                <a:schemeClr val="hlink"/>
              </a:solidFill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es-ES_tradnl" sz="2400">
              <a:solidFill>
                <a:schemeClr val="accent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s-ES_tradnl" sz="2400">
              <a:solidFill>
                <a:schemeClr val="accent2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s-ES_tradnl" sz="2400">
                <a:solidFill>
                  <a:schemeClr val="accent2"/>
                </a:solidFill>
              </a:rPr>
              <a:t>PICAZON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ES_tradnl" sz="2400"/>
              <a:t>Es una respuesta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ES_tradnl" sz="2400"/>
              <a:t>uniforme a una gama de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s-ES_tradnl" sz="2400"/>
              <a:t> estímulos variada</a:t>
            </a:r>
          </a:p>
        </p:txBody>
      </p:sp>
      <p:pic>
        <p:nvPicPr>
          <p:cNvPr id="464901" name="Picture 5" descr="pruri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300" y="2481263"/>
            <a:ext cx="3175000" cy="276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PRURITO</a:t>
            </a:r>
            <a:endParaRPr lang="es-E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138635"/>
            <a:ext cx="38100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dirty="0"/>
              <a:t>Puede responder a causas localizadas en </a:t>
            </a:r>
            <a:r>
              <a:rPr lang="es-ES_tradnl" sz="2400" b="1" i="1" dirty="0">
                <a:solidFill>
                  <a:schemeClr val="hlink"/>
                </a:solidFill>
              </a:rPr>
              <a:t>piel</a:t>
            </a:r>
            <a:r>
              <a:rPr lang="es-ES_tradnl" sz="2400" dirty="0">
                <a:solidFill>
                  <a:schemeClr val="hlink"/>
                </a:solidFill>
              </a:rPr>
              <a:t> </a:t>
            </a:r>
            <a:r>
              <a:rPr lang="es-ES_tradnl" sz="2400" dirty="0"/>
              <a:t>o ser manifestación de enfermedades </a:t>
            </a:r>
            <a:r>
              <a:rPr lang="es-ES_tradnl" sz="2400" b="1" i="1" dirty="0">
                <a:solidFill>
                  <a:schemeClr val="hlink"/>
                </a:solidFill>
              </a:rPr>
              <a:t>metabólicas</a:t>
            </a:r>
            <a:r>
              <a:rPr lang="es-ES_tradnl" sz="2400" dirty="0">
                <a:solidFill>
                  <a:schemeClr val="hlink"/>
                </a:solidFill>
              </a:rPr>
              <a:t>,</a:t>
            </a:r>
            <a:r>
              <a:rPr lang="es-ES_tradnl" sz="2400" dirty="0"/>
              <a:t> </a:t>
            </a:r>
            <a:r>
              <a:rPr lang="es-ES_tradnl" sz="2400" b="1" i="1" dirty="0">
                <a:solidFill>
                  <a:schemeClr val="hlink"/>
                </a:solidFill>
              </a:rPr>
              <a:t>neoplásicas</a:t>
            </a:r>
            <a:r>
              <a:rPr lang="es-ES_tradnl" sz="2400" dirty="0"/>
              <a:t> o </a:t>
            </a:r>
            <a:r>
              <a:rPr lang="es-ES_tradnl" sz="2400" b="1" i="1" dirty="0">
                <a:solidFill>
                  <a:schemeClr val="hlink"/>
                </a:solidFill>
              </a:rPr>
              <a:t>medicamentosas</a:t>
            </a:r>
            <a:r>
              <a:rPr lang="es-ES_tradnl" sz="2400" dirty="0">
                <a:solidFill>
                  <a:schemeClr val="hlink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dirty="0"/>
              <a:t>Intervienen mediadores químicos: </a:t>
            </a:r>
            <a:r>
              <a:rPr lang="es-ES_tradnl" sz="2400" b="1" dirty="0" smtClean="0">
                <a:solidFill>
                  <a:srgbClr val="006600"/>
                </a:solidFill>
              </a:rPr>
              <a:t>histamina</a:t>
            </a:r>
            <a:r>
              <a:rPr lang="es-ES_tradnl" sz="2400" b="1" dirty="0">
                <a:solidFill>
                  <a:srgbClr val="006600"/>
                </a:solidFill>
              </a:rPr>
              <a:t> </a:t>
            </a:r>
            <a:r>
              <a:rPr lang="es-ES_tradnl" sz="2400" b="1" dirty="0" smtClean="0">
                <a:solidFill>
                  <a:srgbClr val="006600"/>
                </a:solidFill>
              </a:rPr>
              <a:t>y otros.</a:t>
            </a:r>
            <a:endParaRPr lang="es-ES" sz="2400" b="1" dirty="0">
              <a:solidFill>
                <a:srgbClr val="006600"/>
              </a:solidFill>
            </a:endParaRPr>
          </a:p>
        </p:txBody>
      </p:sp>
      <p:pic>
        <p:nvPicPr>
          <p:cNvPr id="378885" name="Picture 5" descr="prurit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133600"/>
            <a:ext cx="2808287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800">
                <a:solidFill>
                  <a:schemeClr val="hlink"/>
                </a:solidFill>
              </a:rPr>
              <a:t>PRURITO</a:t>
            </a:r>
            <a:endParaRPr lang="es-ES" sz="3800">
              <a:solidFill>
                <a:schemeClr val="hlink"/>
              </a:solidFill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3744912" cy="4459288"/>
          </a:xfrm>
        </p:spPr>
        <p:txBody>
          <a:bodyPr/>
          <a:lstStyle/>
          <a:p>
            <a:pPr marL="179388" lvl="1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1600" b="1">
                <a:solidFill>
                  <a:schemeClr val="accent2"/>
                </a:solidFill>
              </a:rPr>
              <a:t>PRURITO ASOCIADO A LESIONES CUTANEAS</a:t>
            </a:r>
          </a:p>
          <a:p>
            <a:pPr marL="179388" lvl="1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sz="1600" b="1" i="1" u="sng">
              <a:solidFill>
                <a:schemeClr val="accent2"/>
              </a:solidFill>
            </a:endParaRP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>
                <a:solidFill>
                  <a:srgbClr val="006600"/>
                </a:solidFill>
              </a:rPr>
              <a:t>ALERGIAS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>
                <a:solidFill>
                  <a:srgbClr val="006600"/>
                </a:solidFill>
              </a:rPr>
              <a:t>LIQUEN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/>
              <a:t>PSORIASIS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/>
              <a:t>INFECCIONES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/>
              <a:t>PARASITOSIS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>
                <a:solidFill>
                  <a:srgbClr val="006600"/>
                </a:solidFill>
              </a:rPr>
              <a:t>DERMATITIS HERPETIFORME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/>
              <a:t>MICOSIS FUNGOIDE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s-ES_tradnl" sz="1600" b="1">
                <a:solidFill>
                  <a:srgbClr val="006600"/>
                </a:solidFill>
              </a:rPr>
              <a:t>XEROSIS</a:t>
            </a:r>
          </a:p>
          <a:p>
            <a:pPr marL="1185863" lvl="2" indent="-266700">
              <a:lnSpc>
                <a:spcPct val="8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s-ES_tradnl" sz="1600" b="1">
              <a:solidFill>
                <a:srgbClr val="006600"/>
              </a:solidFill>
            </a:endParaRPr>
          </a:p>
          <a:p>
            <a:pPr marL="1185863" lvl="2" indent="-266700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sz="1600"/>
          </a:p>
          <a:p>
            <a:pPr marL="179388" lvl="1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1600" b="1">
                <a:solidFill>
                  <a:schemeClr val="accent2"/>
                </a:solidFill>
              </a:rPr>
              <a:t>PRURITO DE CAUSA CUTANEA NO ASOCIADO A LESIONES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sz="1600" b="1">
              <a:solidFill>
                <a:schemeClr val="accent2"/>
              </a:solidFill>
            </a:endParaRPr>
          </a:p>
        </p:txBody>
      </p:sp>
      <p:sp>
        <p:nvSpPr>
          <p:cNvPr id="379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22611"/>
            <a:ext cx="38100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sz="1600" b="1" dirty="0">
                <a:solidFill>
                  <a:schemeClr val="accent2"/>
                </a:solidFill>
              </a:rPr>
              <a:t>PRURITO ASOCIADO A ENF. SIST</a:t>
            </a:r>
          </a:p>
          <a:p>
            <a:pPr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u="sng" dirty="0"/>
              <a:t>METABOLICAS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rgbClr val="006600"/>
                </a:solidFill>
              </a:rPr>
              <a:t>HEPATOPATIAS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rgbClr val="006600"/>
                </a:solidFill>
              </a:rPr>
              <a:t>UREMIA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HIPERPARATIROIDISMO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HIPOTIROIDISMO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DIABETES</a:t>
            </a:r>
          </a:p>
          <a:p>
            <a:pPr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u="sng" dirty="0"/>
              <a:t>NEOPLASIAS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rgbClr val="006600"/>
                </a:solidFill>
              </a:rPr>
              <a:t>ENF. </a:t>
            </a:r>
            <a:r>
              <a:rPr lang="es-ES_tradnl" sz="1600" b="1" dirty="0" smtClean="0">
                <a:solidFill>
                  <a:srgbClr val="006600"/>
                </a:solidFill>
              </a:rPr>
              <a:t>HODGKIN</a:t>
            </a:r>
            <a:endParaRPr lang="es-ES_tradnl" sz="1600" b="1" dirty="0">
              <a:solidFill>
                <a:srgbClr val="006600"/>
              </a:solidFill>
            </a:endParaRP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LEUCEMIA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OTRAS: PANCREAS, OVARIO, ESTOMAGO</a:t>
            </a:r>
          </a:p>
          <a:p>
            <a:pPr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u="sng" dirty="0"/>
              <a:t>MISCELANEAS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srgbClr val="006600"/>
                </a:solidFill>
              </a:rPr>
              <a:t>EMBARAZO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PSICOSOMATICO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SzTx/>
              <a:buFont typeface="Wingdings" panose="05000000000000000000" pitchFamily="2" charset="2"/>
              <a:buChar char="Ø"/>
            </a:pPr>
            <a:r>
              <a:rPr lang="es-ES_tradnl" sz="1600" b="1" dirty="0"/>
              <a:t>TRAST. NEUROLOGICOS Y CIRCULATORIOS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     ALGORITMO DE PRURITO 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Semiología de la piel y anexos cutáneo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780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3432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NEVOS</a:t>
            </a:r>
            <a:endParaRPr lang="es-AR" dirty="0"/>
          </a:p>
        </p:txBody>
      </p:sp>
      <p:pic>
        <p:nvPicPr>
          <p:cNvPr id="4098" name="Picture 2" descr="• El control de los nevos deberá ser realizado por&#10;el dermatólogo 2 veces al año, antes y después&#10;del verano.&#10;• El autoexa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2451"/>
            <a:ext cx="3816424" cy="417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UPITO&#10;&#10;ENFOQUE DEL&#10;PACIENTE CON&#10;PRURITO&#10;&#10;GENERALIZADO&#10;&#10;Con lesiones&#10;dermatologicas&#10;especificas&#10;&#10;LOCALIZADO&#10;Con lesiones&#10;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0808"/>
            <a:ext cx="38100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09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689850" cy="990600"/>
          </a:xfrm>
        </p:spPr>
        <p:txBody>
          <a:bodyPr/>
          <a:lstStyle/>
          <a:p>
            <a:pPr algn="ctr"/>
            <a:r>
              <a:rPr lang="es-ES_tradnl" sz="3600"/>
              <a:t>CONFIGURACION DE LAS DERMATOSIS</a:t>
            </a:r>
            <a:endParaRPr lang="es-ES" sz="36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137525" cy="51117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>
                <a:solidFill>
                  <a:schemeClr val="hlink"/>
                </a:solidFill>
              </a:rPr>
              <a:t>LOCALIZADA:</a:t>
            </a:r>
            <a:r>
              <a:rPr lang="es-ES_tradnl" sz="2400"/>
              <a:t> UN SECTOR DELIMITADO DEL TEGUMENTO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>
                <a:solidFill>
                  <a:schemeClr val="hlink"/>
                </a:solidFill>
              </a:rPr>
              <a:t>DISCRETA:</a:t>
            </a:r>
            <a:r>
              <a:rPr lang="es-ES_tradnl" sz="2400"/>
              <a:t> NO ABARCA MAS DE UNA O DOS REGIONES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>
                <a:solidFill>
                  <a:schemeClr val="hlink"/>
                </a:solidFill>
              </a:rPr>
              <a:t>DISPERSA:</a:t>
            </a:r>
            <a:r>
              <a:rPr lang="es-ES_tradnl" sz="2400"/>
              <a:t> POCOS ELEMENTOS EN REGIONES DISTANTES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>
                <a:solidFill>
                  <a:schemeClr val="hlink"/>
                </a:solidFill>
              </a:rPr>
              <a:t>GENERALIZADA:</a:t>
            </a:r>
            <a:r>
              <a:rPr lang="es-ES_tradnl" sz="2400"/>
              <a:t> MUCHAS REGIONES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>
                <a:solidFill>
                  <a:schemeClr val="hlink"/>
                </a:solidFill>
              </a:rPr>
              <a:t>UNIVERSAL:</a:t>
            </a:r>
            <a:r>
              <a:rPr lang="es-ES_tradnl" sz="2400"/>
              <a:t> AFECTA LA TOTALIDAD DEL TEGUMENTO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PELOS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• Dentro de la evaluación global del paciente, se&#10;deben reconocer las alteraciones en la&#10;distribución, textura y cantidad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0200"/>
            <a:ext cx="5832648" cy="34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UÑAS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 descr="AUMENTO DE ESPESOR&#10;1.&#10;•&#10;•&#10;•&#10;&#10;PAQUIONIQUIA&#10;PAQUIONIXIS&#10;&#10;Engrosamiento del lecho&#10;subungueal y la lámina que es dura&#10;y difíci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7724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5721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UÑAS</a:t>
            </a:r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 descr="ALTERACIONES DE LA CONSISTENCIA&#10;1.&#10;&#10;•&#10;&#10;•&#10;•&#10;&#10;ONICOMALACIA&#10;HAPALONIQUIA&#10;&#10;Lámina ungueal adelgazada y blanda&#10;que se dobla exa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8122096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8568952" cy="3566021"/>
          </a:xfrm>
        </p:spPr>
        <p:txBody>
          <a:bodyPr/>
          <a:lstStyle/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"Lo más profundo que hay en el hombre es la piel</a:t>
            </a:r>
            <a:r>
              <a:rPr lang="es-ES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ES" sz="18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ES" sz="18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ES" sz="18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ES" sz="18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ES" sz="18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ES" sz="18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Aft>
                <a:spcPts val="120"/>
              </a:spcAft>
              <a:buNone/>
            </a:pPr>
            <a:endParaRPr lang="es-A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680"/>
              </a:lnSpc>
              <a:spcAft>
                <a:spcPts val="120"/>
              </a:spcAft>
            </a:pPr>
            <a:r>
              <a:rPr lang="es-E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Paul Valéry. </a:t>
            </a:r>
            <a:endParaRPr lang="es-A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91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/>
              <a:t>LESIONES: LINEALES – CONFIGURADAS - ANULARES</a:t>
            </a:r>
            <a:endParaRPr lang="es-ES" sz="2800"/>
          </a:p>
        </p:txBody>
      </p:sp>
      <p:pic>
        <p:nvPicPr>
          <p:cNvPr id="478211" name="Picture 3" descr="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825" y="1600200"/>
            <a:ext cx="36131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8212" name="Picture 4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600200"/>
            <a:ext cx="25209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8215" name="Picture 7" descr="Microsporia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300" y="3941763"/>
            <a:ext cx="2919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800"/>
              <a:t>SITIOS PECULIARES DE LOCALIZACION</a:t>
            </a:r>
            <a:endParaRPr lang="es-ES" sz="38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FLEXION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EXTENSION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ACRAL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AREAS EXPUESTAS AL SOL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AREAS CUBIERTAS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AREAS DE CONTACTO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ZONA DEL PAÑAL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SITIOS SEBORREICOS</a:t>
            </a:r>
            <a:endParaRPr lang="es-E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pPr algn="ctr"/>
            <a:r>
              <a:rPr lang="es-ES_tradnl"/>
              <a:t>MANIOBRAS AUXILIARES</a:t>
            </a:r>
            <a:endParaRPr lang="es-ES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ES_tradnl" sz="240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s-ES_tradnl" sz="2400">
              <a:solidFill>
                <a:schemeClr val="hlink"/>
              </a:solidFill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>
                <a:solidFill>
                  <a:schemeClr val="hlink"/>
                </a:solidFill>
              </a:rPr>
              <a:t>RASPADO METODICO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>
                <a:solidFill>
                  <a:schemeClr val="hlink"/>
                </a:solidFill>
              </a:rPr>
              <a:t>SIGNO DE NICOLSKY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>
                <a:solidFill>
                  <a:schemeClr val="hlink"/>
                </a:solidFill>
              </a:rPr>
              <a:t>DERMATOSCOPIA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>
                <a:solidFill>
                  <a:schemeClr val="hlink"/>
                </a:solidFill>
              </a:rPr>
              <a:t>VITROPRESION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>
                <a:solidFill>
                  <a:schemeClr val="hlink"/>
                </a:solidFill>
              </a:rPr>
              <a:t>SENSIBILIDAD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" sz="2400">
              <a:solidFill>
                <a:schemeClr val="hlink"/>
              </a:solidFill>
            </a:endParaRPr>
          </a:p>
        </p:txBody>
      </p:sp>
      <p:pic>
        <p:nvPicPr>
          <p:cNvPr id="479241" name="Picture 9" descr="dermatoscopi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425" y="1600200"/>
            <a:ext cx="218916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9242" name="Picture 10" descr="cureta-lumino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1713" y="4054475"/>
            <a:ext cx="1400175" cy="196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ctr"/>
            <a:r>
              <a:rPr lang="es-ES_tradnl"/>
              <a:t>DERMATOSIS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689850" cy="3997325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chemeClr val="hlink"/>
                </a:solidFill>
                <a:latin typeface="Times New Roman" panose="02020603050405020304" pitchFamily="18" charset="0"/>
              </a:rPr>
              <a:t>MACULARES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ERITEMATOESCAMOSAS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ALERGICAS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INFECCIOSAS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DERMATOSIS MACULARES</a:t>
            </a:r>
            <a:endParaRPr lang="es-E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algn="ctr">
              <a:buFont typeface="Wingdings" panose="05000000000000000000" pitchFamily="2" charset="2"/>
              <a:buNone/>
            </a:pPr>
            <a:r>
              <a:rPr lang="es-ES_tradnl" b="1">
                <a:solidFill>
                  <a:schemeClr val="hlink"/>
                </a:solidFill>
              </a:rPr>
              <a:t>MACULA</a:t>
            </a:r>
          </a:p>
          <a:p>
            <a:pPr marL="457200" indent="-457200" algn="ctr">
              <a:buFont typeface="Wingdings" panose="05000000000000000000" pitchFamily="2" charset="2"/>
              <a:buNone/>
            </a:pPr>
            <a:r>
              <a:rPr lang="es-ES_tradnl" sz="2400"/>
              <a:t>CAMBIO DE COLORACION DE LA PIEL QUE NO PRODUCE RELIEVE, DEPRESION, NI MODIFICA EL ESPESOR O CONSISTENCIA</a:t>
            </a:r>
            <a:endParaRPr lang="es-ES" sz="2400"/>
          </a:p>
        </p:txBody>
      </p:sp>
      <p:pic>
        <p:nvPicPr>
          <p:cNvPr id="180231" name="Picture 7" descr="melasm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hlink"/>
                </a:solidFill>
              </a:rPr>
              <a:t>MACULAS</a:t>
            </a:r>
            <a:endParaRPr lang="es-ES">
              <a:solidFill>
                <a:schemeClr val="hlink"/>
              </a:solidFill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b="1" u="sng">
                <a:solidFill>
                  <a:srgbClr val="006600"/>
                </a:solidFill>
              </a:rPr>
              <a:t>ALTERACIONES DE LA PIGMENTACION</a:t>
            </a:r>
          </a:p>
          <a:p>
            <a:pPr>
              <a:buFont typeface="Wingdings" panose="05000000000000000000" pitchFamily="2" charset="2"/>
              <a:buNone/>
            </a:pPr>
            <a:endParaRPr lang="es-ES_tradnl" b="1" u="sng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/>
              <a:t>HIPERPIGMENTACION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/>
              <a:t>HIPOPIGMENTACION</a:t>
            </a:r>
          </a:p>
          <a:p>
            <a:pPr>
              <a:buFont typeface="Wingdings" panose="05000000000000000000" pitchFamily="2" charset="2"/>
              <a:buNone/>
            </a:pPr>
            <a:endParaRPr lang="es-ES_tradnl"/>
          </a:p>
          <a:p>
            <a:pPr>
              <a:buFont typeface="Wingdings" panose="05000000000000000000" pitchFamily="2" charset="2"/>
              <a:buNone/>
            </a:pPr>
            <a:r>
              <a:rPr lang="es-ES_tradnl" b="1" u="sng">
                <a:solidFill>
                  <a:srgbClr val="006600"/>
                </a:solidFill>
              </a:rPr>
              <a:t>ALTERACIONES VASCULARES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/>
              <a:t>ERITEMAS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/>
              <a:t>PURPURAS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/>
              <a:t>HIPERPIGMENTACION: GENERALIZADA/ LOCALIZADA</a:t>
            </a:r>
            <a:endParaRPr lang="es-ES" sz="2800"/>
          </a:p>
        </p:txBody>
      </p:sp>
      <p:pic>
        <p:nvPicPr>
          <p:cNvPr id="438279" name="Picture 7" descr="Explor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25" y="1600200"/>
            <a:ext cx="312896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8280" name="Picture 8" descr="melasm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     PIEL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700808"/>
            <a:ext cx="770485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84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761287" cy="847725"/>
          </a:xfrm>
        </p:spPr>
        <p:txBody>
          <a:bodyPr/>
          <a:lstStyle/>
          <a:p>
            <a:pPr algn="ctr"/>
            <a:r>
              <a:rPr lang="es-ES_tradnl" sz="2800"/>
              <a:t>HIPERPIGMENTACION</a:t>
            </a:r>
            <a:br>
              <a:rPr lang="es-ES_tradnl" sz="2800"/>
            </a:br>
            <a:r>
              <a:rPr lang="es-ES_tradnl" sz="2800">
                <a:solidFill>
                  <a:schemeClr val="hlink"/>
                </a:solidFill>
              </a:rPr>
              <a:t>CAUSAS</a:t>
            </a:r>
            <a:endParaRPr lang="es-ES" sz="2800">
              <a:solidFill>
                <a:schemeClr val="hlink"/>
              </a:solidFill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7905750" cy="4933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1800" b="1">
                <a:solidFill>
                  <a:schemeClr val="hlink"/>
                </a:solidFill>
              </a:rPr>
              <a:t>GENETICAS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solidFill>
                  <a:schemeClr val="hlink"/>
                </a:solidFill>
              </a:rPr>
              <a:t>IRRITANTES EXTERNOS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PROCESOS POST INFLAMATORIOS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CAUSAS MECANICAS COMO RASCADO O FROTE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SUSTANCIAS QUIMICAS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solidFill>
                  <a:schemeClr val="hlink"/>
                </a:solidFill>
              </a:rPr>
              <a:t>CAUSAS METABOLICAS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SME. MALABSORCION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PELAGRA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PORFIRIA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HEPATOPATIAS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NEOPLASIAS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solidFill>
                  <a:schemeClr val="hlink"/>
                </a:solidFill>
              </a:rPr>
              <a:t>CAUSAS ENDOCRINAS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TUMORES HIPOFISARIOS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ENFERMEDAD DE ADDISON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HIPERTIROIDISMO</a:t>
            </a:r>
          </a:p>
          <a:p>
            <a:pPr lvl="1">
              <a:lnSpc>
                <a:spcPct val="80000"/>
              </a:lnSpc>
            </a:pPr>
            <a:r>
              <a:rPr lang="es-ES_tradnl" sz="1800"/>
              <a:t>EMBARAZO</a:t>
            </a:r>
          </a:p>
          <a:p>
            <a:pPr>
              <a:lnSpc>
                <a:spcPct val="80000"/>
              </a:lnSpc>
            </a:pPr>
            <a:r>
              <a:rPr lang="es-ES_tradnl" sz="1800" b="1">
                <a:solidFill>
                  <a:schemeClr val="hlink"/>
                </a:solidFill>
              </a:rPr>
              <a:t>MEDICAMENTOS</a:t>
            </a:r>
            <a:endParaRPr lang="es-ES" sz="18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NEVO CONGENI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993063" cy="535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/>
              <a:t>NEVO CONGENITO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/>
              <a:t>ENFERMEDAD DE ADDISON</a:t>
            </a:r>
            <a:endParaRPr lang="es-ES" sz="2400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1600200"/>
            <a:ext cx="2652712" cy="4133850"/>
          </a:xfrm>
        </p:spPr>
      </p:pic>
      <p:pic>
        <p:nvPicPr>
          <p:cNvPr id="216068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638" y="1628775"/>
            <a:ext cx="2662237" cy="4062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algn="ctr"/>
            <a:r>
              <a:rPr lang="es-ES_tradnl" sz="2400"/>
              <a:t>ENFERMEDAD DE ADDISON</a:t>
            </a:r>
            <a:endParaRPr lang="es-ES" sz="2400"/>
          </a:p>
        </p:txBody>
      </p:sp>
      <p:pic>
        <p:nvPicPr>
          <p:cNvPr id="21811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3814763" cy="4530725"/>
          </a:xfrm>
        </p:spPr>
      </p:pic>
      <p:pic>
        <p:nvPicPr>
          <p:cNvPr id="21811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600200"/>
            <a:ext cx="3814762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/>
              <a:t>PIGMENTACION: EMBARAZO</a:t>
            </a:r>
            <a:endParaRPr lang="es-ES" sz="2400"/>
          </a:p>
        </p:txBody>
      </p:sp>
      <p:pic>
        <p:nvPicPr>
          <p:cNvPr id="214019" name="Picture 3" descr="pigmenatcionembaraz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513" y="1600200"/>
            <a:ext cx="31781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400"/>
              <a:t>PIGMENTACION POR FARMACOS</a:t>
            </a:r>
            <a:endParaRPr lang="es-ES" sz="2400"/>
          </a:p>
        </p:txBody>
      </p:sp>
      <p:pic>
        <p:nvPicPr>
          <p:cNvPr id="200711" name="Picture 7" descr="FIGURA 1 hiperpigmentaciondifus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536825"/>
            <a:ext cx="3810000" cy="2657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0712" name="Picture 8" descr="facultad 18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1588" y="1600200"/>
            <a:ext cx="33988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61287" cy="1422400"/>
          </a:xfrm>
        </p:spPr>
        <p:txBody>
          <a:bodyPr/>
          <a:lstStyle/>
          <a:p>
            <a:pPr algn="ctr"/>
            <a:r>
              <a:rPr lang="es-ES_tradnl" sz="3200"/>
              <a:t>HIPOPIGMENTACION</a:t>
            </a:r>
            <a:br>
              <a:rPr lang="es-ES_tradnl" sz="3200"/>
            </a:br>
            <a:r>
              <a:rPr lang="es-ES_tradnl" sz="3200"/>
              <a:t>CAUSAS</a:t>
            </a:r>
            <a:endParaRPr lang="es-ES" sz="320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565400"/>
            <a:ext cx="7772400" cy="4530725"/>
          </a:xfrm>
        </p:spPr>
        <p:txBody>
          <a:bodyPr/>
          <a:lstStyle/>
          <a:p>
            <a:pPr>
              <a:buClr>
                <a:schemeClr val="hlink"/>
              </a:buClr>
            </a:pPr>
            <a:r>
              <a:rPr lang="es-ES_tradnl"/>
              <a:t>ENFERMEDADES GENETICAS</a:t>
            </a:r>
          </a:p>
          <a:p>
            <a:pPr>
              <a:buClr>
                <a:schemeClr val="hlink"/>
              </a:buClr>
            </a:pPr>
            <a:r>
              <a:rPr lang="es-ES_tradnl"/>
              <a:t>VITILIGO</a:t>
            </a:r>
          </a:p>
          <a:p>
            <a:pPr>
              <a:buClr>
                <a:schemeClr val="hlink"/>
              </a:buClr>
            </a:pPr>
            <a:r>
              <a:rPr lang="es-ES_tradnl"/>
              <a:t>PITIRIASIS VERSICOLOR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PITIRIASIS VERSICOLOR</a:t>
            </a:r>
            <a:endParaRPr lang="es-AR" sz="2800"/>
          </a:p>
        </p:txBody>
      </p:sp>
      <p:pic>
        <p:nvPicPr>
          <p:cNvPr id="240643" name="Picture 3" descr="versicol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2198688"/>
            <a:ext cx="3814762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4" name="Picture 4" descr="VERSICOL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3663" y="1600200"/>
            <a:ext cx="29146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PITIRIASIS VERSICOLOR</a:t>
            </a:r>
            <a:endParaRPr lang="es-AR" sz="2800"/>
          </a:p>
        </p:txBody>
      </p:sp>
      <p:pic>
        <p:nvPicPr>
          <p:cNvPr id="238595" name="Picture 3" descr="versicolorcuell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2888" y="1600200"/>
            <a:ext cx="29146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6" name="Picture 4" descr="versicolorpediat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98688"/>
            <a:ext cx="3814763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VITILIGO – PITIRIASIS VERSICOLOR</a:t>
            </a:r>
            <a:br>
              <a:rPr lang="es-ES_tradnl" sz="3200"/>
            </a:br>
            <a:r>
              <a:rPr lang="es-ES_tradnl" sz="3200"/>
              <a:t>DIAGNOSTICO DIFERENCIAL</a:t>
            </a:r>
            <a:endParaRPr lang="es-ES" sz="3200"/>
          </a:p>
        </p:txBody>
      </p:sp>
      <p:pic>
        <p:nvPicPr>
          <p:cNvPr id="229383" name="Picture 7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93900"/>
            <a:ext cx="38100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4" name="Picture 8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60575"/>
            <a:ext cx="3810000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PIEL</a:t>
            </a:r>
            <a:endParaRPr lang="es-ES" b="1" i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dirty="0">
                <a:solidFill>
                  <a:srgbClr val="006600"/>
                </a:solidFill>
              </a:rPr>
              <a:t>ES LA SUPERFICIE LIMITANTE DEL CUERPO QUE NOS SEPARA Y A LA VEZ NOS CONECTA CON EL MEDIO AMBIENTE</a:t>
            </a:r>
            <a:endParaRPr lang="es-ES" dirty="0">
              <a:solidFill>
                <a:srgbClr val="006600"/>
              </a:solidFill>
            </a:endParaRPr>
          </a:p>
        </p:txBody>
      </p:sp>
      <p:pic>
        <p:nvPicPr>
          <p:cNvPr id="459780" name="Picture 4" descr="pie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46697"/>
            <a:ext cx="4176713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VITILIGO: LOCALIZADO / GENERALIZADO</a:t>
            </a:r>
            <a:endParaRPr lang="es-ES" sz="3200"/>
          </a:p>
        </p:txBody>
      </p:sp>
      <p:pic>
        <p:nvPicPr>
          <p:cNvPr id="384007" name="Picture 7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81213"/>
            <a:ext cx="3810000" cy="356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4008" name="Picture 8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75" y="1600200"/>
            <a:ext cx="36258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800"/>
              <a:t>MACULAS HIPOCROMICAS: VITILIGO</a:t>
            </a:r>
            <a:endParaRPr lang="es-ES" sz="2800"/>
          </a:p>
        </p:txBody>
      </p:sp>
      <p:sp>
        <p:nvSpPr>
          <p:cNvPr id="2324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35125"/>
            <a:ext cx="38100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Enfermedad autoinmune, crónica,cursa con manchas acrómicas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Asociaciones: </a:t>
            </a:r>
          </a:p>
          <a:p>
            <a:r>
              <a:rPr lang="es-ES_tradnl" sz="2400"/>
              <a:t>DBT</a:t>
            </a:r>
          </a:p>
          <a:p>
            <a:r>
              <a:rPr lang="es-ES_tradnl" sz="2400"/>
              <a:t>Enf. Tiroideas</a:t>
            </a:r>
          </a:p>
          <a:p>
            <a:r>
              <a:rPr lang="es-ES_tradnl" sz="2400"/>
              <a:t>Enf. Addison</a:t>
            </a:r>
          </a:p>
          <a:p>
            <a:r>
              <a:rPr lang="es-ES_tradnl" sz="2400"/>
              <a:t>Anemia perniciosa</a:t>
            </a:r>
          </a:p>
          <a:p>
            <a:r>
              <a:rPr lang="es-ES_tradnl" sz="2400"/>
              <a:t>Carcinoma gástrico</a:t>
            </a:r>
          </a:p>
          <a:p>
            <a:r>
              <a:rPr lang="es-ES_tradnl" sz="2400"/>
              <a:t>Alopecia areata</a:t>
            </a:r>
            <a:endParaRPr lang="es-ES" sz="2400"/>
          </a:p>
        </p:txBody>
      </p:sp>
      <p:pic>
        <p:nvPicPr>
          <p:cNvPr id="232454" name="Picture 6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93900"/>
            <a:ext cx="381000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MACULAS VASCULARES</a:t>
            </a:r>
            <a:endParaRPr lang="es-ES" sz="360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>
                <a:solidFill>
                  <a:srgbClr val="006600"/>
                </a:solidFill>
              </a:rPr>
              <a:t>ERITEMAS</a:t>
            </a:r>
          </a:p>
          <a:p>
            <a:r>
              <a:rPr lang="es-ES_tradnl" sz="2400"/>
              <a:t>ACTIVOS: Arteriales </a:t>
            </a:r>
          </a:p>
          <a:p>
            <a:r>
              <a:rPr lang="es-ES_tradnl" sz="2400"/>
              <a:t>PASIVOS: Venosos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accent2"/>
                </a:solidFill>
              </a:rPr>
              <a:t>DESAPARECEN A LA VITROPRESION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b="1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 sz="2400">
                <a:solidFill>
                  <a:srgbClr val="006600"/>
                </a:solidFill>
              </a:rPr>
              <a:t>PURPURAS</a:t>
            </a:r>
          </a:p>
          <a:p>
            <a:r>
              <a:rPr lang="es-ES_tradnl" sz="2400"/>
              <a:t>PETEQUIAS</a:t>
            </a:r>
          </a:p>
          <a:p>
            <a:r>
              <a:rPr lang="es-ES_tradnl" sz="2400"/>
              <a:t>VIVICES </a:t>
            </a:r>
          </a:p>
          <a:p>
            <a:r>
              <a:rPr lang="es-ES_tradnl" sz="2400"/>
              <a:t>EQUIMOSIS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accent2"/>
                </a:solidFill>
              </a:rPr>
              <a:t>NO DESPARECEN A LA VITROPRESION</a:t>
            </a:r>
            <a:endParaRPr lang="es-E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PURPURA: PETEQUIAS</a:t>
            </a:r>
            <a:endParaRPr lang="es-ES" sz="3200"/>
          </a:p>
        </p:txBody>
      </p:sp>
      <p:pic>
        <p:nvPicPr>
          <p:cNvPr id="243717" name="Picture 5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1979613"/>
            <a:ext cx="4314825" cy="377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PURPURA: </a:t>
            </a:r>
            <a:r>
              <a:rPr lang="es-ES_tradnl" sz="3200">
                <a:solidFill>
                  <a:schemeClr val="hlink"/>
                </a:solidFill>
              </a:rPr>
              <a:t>Equimosis </a:t>
            </a:r>
            <a:r>
              <a:rPr lang="es-ES_tradnl" sz="3200"/>
              <a:t>– </a:t>
            </a:r>
            <a:r>
              <a:rPr lang="es-ES_tradnl" sz="3200">
                <a:solidFill>
                  <a:srgbClr val="006600"/>
                </a:solidFill>
              </a:rPr>
              <a:t>Petequias </a:t>
            </a:r>
            <a:r>
              <a:rPr lang="es-ES_tradnl" sz="3200"/>
              <a:t>–</a:t>
            </a:r>
            <a:br>
              <a:rPr lang="es-ES_tradnl" sz="3200"/>
            </a:br>
            <a:r>
              <a:rPr lang="es-ES_tradnl" sz="3200">
                <a:solidFill>
                  <a:srgbClr val="000099"/>
                </a:solidFill>
              </a:rPr>
              <a:t>Púrpura palpable</a:t>
            </a:r>
            <a:endParaRPr lang="es-ES" sz="3200">
              <a:solidFill>
                <a:srgbClr val="000099"/>
              </a:solidFill>
            </a:endParaRPr>
          </a:p>
        </p:txBody>
      </p:sp>
      <p:pic>
        <p:nvPicPr>
          <p:cNvPr id="388103" name="Picture 7" descr="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563813"/>
            <a:ext cx="3810000" cy="2603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8104" name="Picture 8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57388"/>
            <a:ext cx="3810000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PURPURAS</a:t>
            </a:r>
            <a:endParaRPr lang="es-ES"/>
          </a:p>
        </p:txBody>
      </p:sp>
      <p:grpSp>
        <p:nvGrpSpPr>
          <p:cNvPr id="2" name="Organization Chart 6"/>
          <p:cNvGrpSpPr>
            <a:grpSpLocks noChangeAspect="1"/>
          </p:cNvGrpSpPr>
          <p:nvPr/>
        </p:nvGrpSpPr>
        <p:grpSpPr bwMode="auto">
          <a:xfrm>
            <a:off x="912813" y="1589088"/>
            <a:ext cx="7704137" cy="4464050"/>
            <a:chOff x="575" y="1001"/>
            <a:chExt cx="1440" cy="1584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575" y="1001"/>
              <a:ext cx="1440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cxnSp>
          <p:nvCxnSpPr>
            <p:cNvPr id="244749" name="_s244749"/>
            <p:cNvCxnSpPr>
              <a:cxnSpLocks noChangeShapeType="1"/>
              <a:stCxn id="9" idx="1"/>
              <a:endCxn id="6" idx="2"/>
            </p:cNvCxnSpPr>
            <p:nvPr/>
          </p:nvCxnSpPr>
          <p:spPr bwMode="auto">
            <a:xfrm rot="10800000">
              <a:off x="1007" y="1289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748" name="_s244748"/>
            <p:cNvCxnSpPr>
              <a:cxnSpLocks noChangeShapeType="1"/>
              <a:stCxn id="8" idx="1"/>
              <a:endCxn id="6" idx="2"/>
            </p:cNvCxnSpPr>
            <p:nvPr/>
          </p:nvCxnSpPr>
          <p:spPr bwMode="auto">
            <a:xfrm rot="10800000">
              <a:off x="1007" y="128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747" name="_s244747"/>
            <p:cNvCxnSpPr>
              <a:cxnSpLocks noChangeShapeType="1"/>
              <a:stCxn id="7" idx="1"/>
              <a:endCxn id="6" idx="2"/>
            </p:cNvCxnSpPr>
            <p:nvPr/>
          </p:nvCxnSpPr>
          <p:spPr bwMode="auto">
            <a:xfrm rot="10800000">
              <a:off x="1007" y="128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244743"/>
            <p:cNvSpPr>
              <a:spLocks noChangeArrowheads="1"/>
            </p:cNvSpPr>
            <p:nvPr/>
          </p:nvSpPr>
          <p:spPr bwMode="auto">
            <a:xfrm>
              <a:off x="575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PURPURAS</a:t>
              </a:r>
              <a:endParaRPr kumimoji="0" lang="es-E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244744"/>
            <p:cNvSpPr>
              <a:spLocks noChangeArrowheads="1"/>
            </p:cNvSpPr>
            <p:nvPr/>
          </p:nvSpPr>
          <p:spPr bwMode="auto">
            <a:xfrm>
              <a:off x="1151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PURPURA TROMBOCITOPENICA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IDEOPATICA</a:t>
              </a:r>
              <a:endParaRPr kumimoji="0" lang="es-E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244745"/>
            <p:cNvSpPr>
              <a:spLocks noChangeArrowheads="1"/>
            </p:cNvSpPr>
            <p:nvPr/>
          </p:nvSpPr>
          <p:spPr bwMode="auto">
            <a:xfrm>
              <a:off x="1151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_tradnl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PURPURA TROMBOCITOPENICA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SECUNDARIA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244746"/>
            <p:cNvSpPr>
              <a:spLocks noChangeArrowheads="1"/>
            </p:cNvSpPr>
            <p:nvPr/>
          </p:nvSpPr>
          <p:spPr bwMode="auto">
            <a:xfrm>
              <a:off x="1151" y="2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VASCULARES</a:t>
              </a:r>
              <a:endParaRPr kumimoji="0" lang="es-E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CAUSAS DE VASCULITIS</a:t>
            </a:r>
            <a:endParaRPr lang="es-ES" sz="3200">
              <a:solidFill>
                <a:schemeClr val="hlink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72400" cy="4530725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es-ES_tradnl" sz="2400" b="1"/>
              <a:t>Vasculitis por hipersensibilidad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Enfermedad del suero (fármacos, proteínas extrañas)</a:t>
            </a:r>
          </a:p>
          <a:p>
            <a:pPr>
              <a:buClr>
                <a:srgbClr val="006600"/>
              </a:buClr>
            </a:pPr>
            <a:r>
              <a:rPr lang="es-ES_tradnl" sz="2400" b="1"/>
              <a:t>Púrpura de Schonlein Henoch</a:t>
            </a:r>
            <a:r>
              <a:rPr lang="es-ES_tradnl" sz="2400"/>
              <a:t> ( infecciones estreptococcicas)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Asociadas a hiper o paraproteinemias (crioglobulinas)</a:t>
            </a:r>
          </a:p>
          <a:p>
            <a:pPr>
              <a:buClr>
                <a:srgbClr val="006600"/>
              </a:buClr>
            </a:pPr>
            <a:r>
              <a:rPr lang="es-ES_tradnl" sz="2400" b="1"/>
              <a:t>Asociadas a conectivopatías</a:t>
            </a:r>
          </a:p>
          <a:p>
            <a:pPr>
              <a:buClr>
                <a:srgbClr val="006600"/>
              </a:buClr>
            </a:pPr>
            <a:r>
              <a:rPr lang="es-ES_tradnl" sz="2400" b="1"/>
              <a:t>Paraneoplasias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50" name="Picture 6" descr="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052513"/>
            <a:ext cx="8893175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¿QUÉ HACEMOS FRENTE A UN PACIENTE CON PÚRPURA?</a:t>
            </a:r>
            <a:endParaRPr lang="es-ES" sz="3200">
              <a:solidFill>
                <a:schemeClr val="hlink"/>
              </a:solidFill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/>
              <a:t>Historia clinica exaustiva: </a:t>
            </a:r>
          </a:p>
          <a:p>
            <a:r>
              <a:rPr lang="es-ES_tradnl" sz="2400"/>
              <a:t>Síntomas y signos ( fiebre, adenopatias, artralgias, esplenomegalia, síntomas gastrointestinales, respiratorios, nefropatía)</a:t>
            </a:r>
          </a:p>
          <a:p>
            <a:r>
              <a:rPr lang="es-ES_tradnl" sz="2400"/>
              <a:t>Antecedente de ingesta de fármacos</a:t>
            </a:r>
          </a:p>
          <a:p>
            <a:r>
              <a:rPr lang="es-ES_tradnl" sz="2400"/>
              <a:t>Examen físico completo</a:t>
            </a:r>
          </a:p>
          <a:p>
            <a:r>
              <a:rPr lang="es-ES_tradnl" sz="2400"/>
              <a:t>Laboratorio ( hemograma, coagulagrama, laboratorio inmunológico)</a:t>
            </a:r>
          </a:p>
          <a:p>
            <a:r>
              <a:rPr lang="es-ES_tradnl" sz="2400"/>
              <a:t>Biopsia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DERMATOSIS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689850" cy="3997325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MACULARES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chemeClr val="hlink"/>
                </a:solidFill>
                <a:latin typeface="Times New Roman" panose="02020603050405020304" pitchFamily="18" charset="0"/>
              </a:rPr>
              <a:t>ERITEMATOESCAMOSAS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ALERGICAS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INFECCIOSAS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4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61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011738"/>
            <a:ext cx="6858000" cy="1846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000" b="1">
                <a:solidFill>
                  <a:schemeClr val="hlink"/>
                </a:solidFill>
              </a:rPr>
              <a:t>LA PIEL TIENE LA CAPACIDAD DE EXPRESAR EL ESTADO EMOCIONAL DEL INDIVIDUO</a:t>
            </a:r>
          </a:p>
          <a:p>
            <a:pPr>
              <a:lnSpc>
                <a:spcPct val="90000"/>
              </a:lnSpc>
            </a:pPr>
            <a:endParaRPr lang="es-ES_tradnl" sz="2000" b="1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000" b="1">
                <a:solidFill>
                  <a:srgbClr val="000099"/>
                </a:solidFill>
              </a:rPr>
              <a:t>LA PIEL ES EL VEHICULO DE LAS COMUNICACIONES BIOLOGICAS Y SOCIALES CON EL MUNDO EXTERIOR </a:t>
            </a:r>
            <a:endParaRPr lang="es-ES" sz="2000" b="1">
              <a:solidFill>
                <a:srgbClr val="000099"/>
              </a:solidFill>
            </a:endParaRPr>
          </a:p>
        </p:txBody>
      </p:sp>
      <p:pic>
        <p:nvPicPr>
          <p:cNvPr id="461836" name="Picture 12" descr="amamant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>
                <a:solidFill>
                  <a:schemeClr val="hlink"/>
                </a:solidFill>
              </a:rPr>
              <a:t>DERMATOSIS ERITEMATOESCAMOSAS</a:t>
            </a:r>
            <a:endParaRPr lang="es-ES" sz="3600">
              <a:solidFill>
                <a:schemeClr val="hlink"/>
              </a:solidFill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pPr>
              <a:buClr>
                <a:schemeClr val="hlink"/>
              </a:buClr>
            </a:pPr>
            <a:r>
              <a:rPr lang="es-ES_tradnl" b="1" dirty="0"/>
              <a:t>PSORIASIS</a:t>
            </a:r>
          </a:p>
          <a:p>
            <a:pPr>
              <a:buClr>
                <a:schemeClr val="hlink"/>
              </a:buClr>
            </a:pPr>
            <a:r>
              <a:rPr lang="es-ES_tradnl" dirty="0"/>
              <a:t>DERMATITIS SEBORREICA</a:t>
            </a:r>
          </a:p>
          <a:p>
            <a:pPr>
              <a:buClr>
                <a:schemeClr val="hlink"/>
              </a:buClr>
            </a:pPr>
            <a:r>
              <a:rPr lang="es-ES_tradnl" dirty="0"/>
              <a:t>PITIRIASIS ROSADA DE GIBERT</a:t>
            </a:r>
          </a:p>
          <a:p>
            <a:pPr marL="0" indent="0">
              <a:buClr>
                <a:schemeClr val="hlink"/>
              </a:buCl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PSORIASIS</a:t>
            </a:r>
            <a:endParaRPr lang="es-E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dirty="0"/>
              <a:t>Es una enfermedad </a:t>
            </a:r>
            <a:r>
              <a:rPr lang="es-ES_tradnl" b="1" dirty="0">
                <a:solidFill>
                  <a:schemeClr val="hlink"/>
                </a:solidFill>
              </a:rPr>
              <a:t>determinada</a:t>
            </a:r>
            <a:r>
              <a:rPr lang="es-ES_tradnl" dirty="0"/>
              <a:t> </a:t>
            </a:r>
            <a:r>
              <a:rPr lang="es-ES_tradnl" b="1" dirty="0">
                <a:solidFill>
                  <a:schemeClr val="hlink"/>
                </a:solidFill>
              </a:rPr>
              <a:t>genéticamente</a:t>
            </a:r>
            <a:r>
              <a:rPr lang="es-ES_tradnl" dirty="0"/>
              <a:t>, que se caracteriza por proliferación e inflamación de la epidermis.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dirty="0"/>
              <a:t>Es una enfermedad </a:t>
            </a:r>
            <a:r>
              <a:rPr lang="es-ES_tradnl" b="1" dirty="0">
                <a:solidFill>
                  <a:schemeClr val="hlink"/>
                </a:solidFill>
              </a:rPr>
              <a:t>crónica, recurrente y reversible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b="1" u="sng" dirty="0">
                <a:solidFill>
                  <a:schemeClr val="hlink"/>
                </a:solidFill>
              </a:rPr>
              <a:t>Causas</a:t>
            </a: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s-ES_tradnl" dirty="0"/>
              <a:t>Factores genéticos</a:t>
            </a: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s-ES_tradnl" dirty="0"/>
              <a:t>Factores desencadenantes y agravantes: Estrés físico y p</a:t>
            </a:r>
            <a:r>
              <a:rPr lang="es-ES_tradnl" dirty="0" smtClean="0"/>
              <a:t>síquico</a:t>
            </a:r>
            <a:r>
              <a:rPr lang="es-ES_tradnl" dirty="0"/>
              <a:t>, infecciones, alcohol, embarazo, </a:t>
            </a:r>
            <a:r>
              <a:rPr lang="es-ES_tradnl" dirty="0" smtClean="0"/>
              <a:t>drogas.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PSORIASIS</a:t>
            </a:r>
            <a:endParaRPr lang="es-ES" sz="3600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Eritema</a:t>
            </a:r>
            <a:r>
              <a:rPr lang="es-ES_tradnl" sz="2400"/>
              <a:t> rojo salmón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Escama</a:t>
            </a:r>
            <a:r>
              <a:rPr lang="es-ES_tradnl" sz="2400"/>
              <a:t> seca, blanco </a:t>
            </a:r>
            <a:r>
              <a:rPr lang="es-ES_tradnl" sz="2400" b="1">
                <a:solidFill>
                  <a:schemeClr val="hlink"/>
                </a:solidFill>
              </a:rPr>
              <a:t>nacarada </a:t>
            </a:r>
            <a:r>
              <a:rPr lang="es-ES_tradnl" sz="2400"/>
              <a:t>y en muchas capas.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Las lesiones forman placas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Afecta zonas extensión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Formas generalizadas</a:t>
            </a:r>
            <a:endParaRPr lang="es-ES" sz="2400"/>
          </a:p>
        </p:txBody>
      </p:sp>
      <p:pic>
        <p:nvPicPr>
          <p:cNvPr id="249862" name="Picture 6" descr="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43138"/>
            <a:ext cx="3810000" cy="3243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PSORIASIS: FORMAS CLÍNICAS</a:t>
            </a:r>
            <a:endParaRPr lang="es-ES" sz="3200"/>
          </a:p>
        </p:txBody>
      </p:sp>
      <p:sp>
        <p:nvSpPr>
          <p:cNvPr id="25293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s-ES_tradnl" sz="2400"/>
          </a:p>
          <a:p>
            <a:pPr>
              <a:buClr>
                <a:srgbClr val="006600"/>
              </a:buClr>
            </a:pPr>
            <a:r>
              <a:rPr lang="es-ES_tradnl" sz="2400"/>
              <a:t>Ps localizada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Ps difusa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Ps gutatta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Ps cuero cabelludo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 i="1" u="sng"/>
              <a:t>Formas severas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Ps. Artropática</a:t>
            </a:r>
          </a:p>
          <a:p>
            <a:pPr>
              <a:buClr>
                <a:srgbClr val="006600"/>
              </a:buClr>
            </a:pPr>
            <a:r>
              <a:rPr lang="es-ES_tradnl" sz="2400"/>
              <a:t>Ps eritrodérmica</a:t>
            </a:r>
          </a:p>
          <a:p>
            <a:endParaRPr lang="es-ES" sz="2400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4859338" y="4005263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pic>
        <p:nvPicPr>
          <p:cNvPr id="252942" name="Picture 14" descr="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628775"/>
            <a:ext cx="187166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2943" name="Picture 15" descr="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3933825"/>
            <a:ext cx="2428875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PSORIASIS</a:t>
            </a:r>
          </a:p>
        </p:txBody>
      </p:sp>
      <p:pic>
        <p:nvPicPr>
          <p:cNvPr id="421895" name="Picture 7" descr="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88" y="1600200"/>
            <a:ext cx="33734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896" name="Picture 8" descr="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4425" y="1600200"/>
            <a:ext cx="37147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pPr algn="ctr"/>
            <a:r>
              <a:rPr lang="es-ES_tradnl"/>
              <a:t>DERMATOSIS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689850" cy="3997325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MACULARES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ERITEMATOESCAMOSAS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chemeClr val="hlink"/>
                </a:solidFill>
                <a:latin typeface="Times New Roman" panose="02020603050405020304" pitchFamily="18" charset="0"/>
              </a:rPr>
              <a:t>ALERGICAS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INFECCIOSAS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DERMATOSIS ALERGICAS</a:t>
            </a:r>
            <a:endParaRPr lang="es-ES" sz="3200">
              <a:solidFill>
                <a:schemeClr val="hlink"/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  <a:p>
            <a:r>
              <a:rPr lang="es-ES_tradnl"/>
              <a:t>PRURIGOS</a:t>
            </a:r>
          </a:p>
          <a:p>
            <a:r>
              <a:rPr lang="es-ES_tradnl" b="1">
                <a:solidFill>
                  <a:schemeClr val="hlink"/>
                </a:solidFill>
              </a:rPr>
              <a:t>URTICARIA</a:t>
            </a:r>
          </a:p>
          <a:p>
            <a:r>
              <a:rPr lang="es-ES_tradnl"/>
              <a:t>DERMATITIS ATOPICA</a:t>
            </a:r>
          </a:p>
          <a:p>
            <a:r>
              <a:rPr lang="es-ES_tradnl" b="1">
                <a:solidFill>
                  <a:schemeClr val="hlink"/>
                </a:solidFill>
              </a:rPr>
              <a:t>DERMATITIS POR CONTACTO</a:t>
            </a:r>
            <a:endParaRPr lang="es-E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I- URTICARIA</a:t>
            </a:r>
            <a:endParaRPr lang="es-ES" sz="3600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Lesión elemental: </a:t>
            </a:r>
            <a:r>
              <a:rPr lang="es-ES_tradnl" sz="2000" b="1"/>
              <a:t>pápula</a:t>
            </a:r>
            <a:r>
              <a:rPr lang="es-ES_tradnl" sz="2000"/>
              <a:t> </a:t>
            </a:r>
            <a:r>
              <a:rPr lang="es-ES_tradnl" sz="2000" b="1"/>
              <a:t>edematosa</a:t>
            </a:r>
            <a:r>
              <a:rPr lang="es-ES_tradnl" sz="2000"/>
              <a:t> dérmica: </a:t>
            </a:r>
            <a:r>
              <a:rPr lang="es-ES_tradnl" sz="2000" b="1">
                <a:solidFill>
                  <a:schemeClr val="hlink"/>
                </a:solidFill>
              </a:rPr>
              <a:t>roncha</a:t>
            </a:r>
            <a:endParaRPr lang="es-ES_tradnl" sz="2000" b="1"/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Aparición súbita.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 b="1">
                <a:solidFill>
                  <a:schemeClr val="hlink"/>
                </a:solidFill>
              </a:rPr>
              <a:t>Fugaz</a:t>
            </a:r>
            <a:r>
              <a:rPr lang="es-ES_tradnl" sz="2000">
                <a:solidFill>
                  <a:schemeClr val="hlink"/>
                </a:solidFill>
              </a:rPr>
              <a:t>:</a:t>
            </a:r>
            <a:r>
              <a:rPr lang="es-ES_tradnl" sz="2000"/>
              <a:t> dura 3-4 horas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Numerosas lesiones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 b="1"/>
              <a:t>Prurito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Se produce por vasodilatación y aumento de la permeabilidad de vénulas post capilares de la dermis, que lleva a la formación de edema.</a:t>
            </a:r>
            <a:endParaRPr lang="es-ES" sz="2000"/>
          </a:p>
        </p:txBody>
      </p:sp>
      <p:pic>
        <p:nvPicPr>
          <p:cNvPr id="258054" name="Picture 6" descr="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74900"/>
            <a:ext cx="3810000" cy="357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URTICARIA</a:t>
            </a:r>
            <a:endParaRPr lang="es-ES" sz="3200"/>
          </a:p>
        </p:txBody>
      </p:sp>
      <p:pic>
        <p:nvPicPr>
          <p:cNvPr id="260102" name="Picture 6" descr="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1600200"/>
            <a:ext cx="58324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URTICARIA: EVOLUCIÓN</a:t>
            </a:r>
            <a:endParaRPr lang="es-ES" sz="360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rgbClr val="000099"/>
                </a:solidFill>
              </a:rPr>
              <a:t>AGUDAS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Duración menor a 6 semanas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rgbClr val="000099"/>
                </a:solidFill>
              </a:rPr>
              <a:t>CRONICAS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Duración mayor a 6 semanas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Si la roncha </a:t>
            </a:r>
            <a:r>
              <a:rPr lang="es-ES_tradnl" sz="2400" b="1" u="sng"/>
              <a:t>persiste más de 48 -72 hs</a:t>
            </a:r>
            <a:r>
              <a:rPr lang="es-ES_tradnl" sz="2400"/>
              <a:t>: </a:t>
            </a:r>
            <a:r>
              <a:rPr lang="es-ES_tradnl" sz="2400">
                <a:solidFill>
                  <a:schemeClr val="hlink"/>
                </a:solidFill>
              </a:rPr>
              <a:t>URTICARIA VASCULITIS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(Asociada a enfermedades sistémicas: LES, HepatitisB)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hlink"/>
                </a:solidFill>
              </a:rPr>
              <a:t>DERMATOSIS</a:t>
            </a:r>
            <a:endParaRPr lang="es-ES">
              <a:solidFill>
                <a:schemeClr val="hlink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72400" cy="453072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endParaRPr lang="es-ES_tradnl"/>
          </a:p>
          <a:p>
            <a:pPr algn="ctr">
              <a:buFont typeface="Wingdings" panose="05000000000000000000" pitchFamily="2" charset="2"/>
              <a:buNone/>
            </a:pPr>
            <a:r>
              <a:rPr lang="es-ES_tradnl"/>
              <a:t>CONJUNTO DE MANIFESTACIONES:</a:t>
            </a:r>
          </a:p>
          <a:p>
            <a:pPr algn="ctr">
              <a:buFont typeface="Wingdings" panose="05000000000000000000" pitchFamily="2" charset="2"/>
              <a:buNone/>
            </a:pPr>
            <a:endParaRPr lang="es-ES_tradnl"/>
          </a:p>
          <a:p>
            <a:pPr algn="ctr">
              <a:buFont typeface="Wingdings" panose="05000000000000000000" pitchFamily="2" charset="2"/>
              <a:buNone/>
            </a:pPr>
            <a:r>
              <a:rPr lang="es-ES_tradnl" b="1"/>
              <a:t>SINTOMAS Y SIGNOS</a:t>
            </a:r>
            <a:r>
              <a:rPr lang="es-ES_tradnl"/>
              <a:t>, QUE RESPONDEN </a:t>
            </a:r>
          </a:p>
          <a:p>
            <a:pPr algn="ctr">
              <a:buFont typeface="Wingdings" panose="05000000000000000000" pitchFamily="2" charset="2"/>
              <a:buNone/>
            </a:pPr>
            <a:endParaRPr lang="es-ES_tradnl"/>
          </a:p>
          <a:p>
            <a:pPr algn="ctr">
              <a:buFont typeface="Wingdings" panose="05000000000000000000" pitchFamily="2" charset="2"/>
              <a:buNone/>
            </a:pPr>
            <a:r>
              <a:rPr lang="es-ES_tradnl"/>
              <a:t>A UN PROCESO ETIOPATOGENICO COMUN.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CAUSAS DE URTICARIA</a:t>
            </a:r>
            <a:endParaRPr lang="es-ES" sz="320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000" b="1" u="sng" dirty="0">
                <a:solidFill>
                  <a:schemeClr val="hlink"/>
                </a:solidFill>
              </a:rPr>
              <a:t>1-CAUSAS INMUNOLÓGICAS</a:t>
            </a:r>
          </a:p>
          <a:p>
            <a:pPr>
              <a:lnSpc>
                <a:spcPct val="9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q"/>
            </a:pPr>
            <a:r>
              <a:rPr lang="es-ES_tradnl" sz="2000" b="1" dirty="0"/>
              <a:t>Hipersensibilidad</a:t>
            </a:r>
          </a:p>
          <a:p>
            <a:pPr>
              <a:lnSpc>
                <a:spcPct val="9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q"/>
            </a:pPr>
            <a:r>
              <a:rPr lang="es-ES_tradnl" sz="2000" b="1" dirty="0"/>
              <a:t>Física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Frío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Colinérgica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Solar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Dermografismo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Presión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Vibratoria</a:t>
            </a:r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 err="1"/>
              <a:t>Acuagénica</a:t>
            </a:r>
            <a:endParaRPr lang="es-ES_tradnl" sz="1800" dirty="0"/>
          </a:p>
          <a:p>
            <a:pPr lvl="1">
              <a:lnSpc>
                <a:spcPct val="90000"/>
              </a:lnSpc>
              <a:buClr>
                <a:srgbClr val="00CC99"/>
              </a:buClr>
              <a:buSzTx/>
              <a:buFont typeface="Wingdings" panose="05000000000000000000" pitchFamily="2" charset="2"/>
              <a:buChar char="q"/>
            </a:pPr>
            <a:r>
              <a:rPr lang="es-ES_tradnl" sz="1800" dirty="0"/>
              <a:t>Calor</a:t>
            </a:r>
          </a:p>
          <a:p>
            <a:pPr>
              <a:lnSpc>
                <a:spcPct val="9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q"/>
            </a:pPr>
            <a:r>
              <a:rPr lang="es-ES_tradnl" sz="2000" b="1" dirty="0"/>
              <a:t>Contacto</a:t>
            </a:r>
          </a:p>
          <a:p>
            <a:pPr>
              <a:lnSpc>
                <a:spcPct val="9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q"/>
            </a:pPr>
            <a:r>
              <a:rPr lang="es-ES_tradnl" sz="2000" b="1" dirty="0"/>
              <a:t>Fármacos</a:t>
            </a:r>
          </a:p>
          <a:p>
            <a:pPr>
              <a:lnSpc>
                <a:spcPct val="9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q"/>
            </a:pPr>
            <a:r>
              <a:rPr lang="es-ES_tradnl" sz="2000" b="1" dirty="0" err="1"/>
              <a:t>Angioedema</a:t>
            </a:r>
            <a:endParaRPr lang="es-ES_tradnl" sz="2000" b="1" dirty="0"/>
          </a:p>
          <a:p>
            <a:pPr>
              <a:lnSpc>
                <a:spcPct val="90000"/>
              </a:lnSpc>
              <a:buClr>
                <a:srgbClr val="006600"/>
              </a:buClr>
              <a:buSzTx/>
              <a:buFont typeface="Wingdings" panose="05000000000000000000" pitchFamily="2" charset="2"/>
              <a:buChar char="q"/>
            </a:pPr>
            <a:endParaRPr lang="es-ES_tradnl" sz="2000" b="1" u="sng" dirty="0">
              <a:solidFill>
                <a:schemeClr val="hlink"/>
              </a:solidFill>
            </a:endParaRP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000" b="1" u="sng" dirty="0">
                <a:solidFill>
                  <a:schemeClr val="hlink"/>
                </a:solidFill>
              </a:rPr>
              <a:t>2- NO INMUNOLOGICAS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r>
              <a:rPr lang="es-ES_tradnl" sz="2000" b="1" dirty="0"/>
              <a:t>Fármacos </a:t>
            </a:r>
            <a:r>
              <a:rPr lang="es-ES_tradnl" sz="2000" dirty="0"/>
              <a:t>( Aspirina, </a:t>
            </a:r>
            <a:r>
              <a:rPr lang="es-ES_tradnl" sz="2000" dirty="0" err="1"/>
              <a:t>betalactámicos</a:t>
            </a:r>
            <a:r>
              <a:rPr lang="es-ES_tradnl" sz="2000" dirty="0"/>
              <a:t>, </a:t>
            </a:r>
            <a:r>
              <a:rPr lang="es-ES_tradnl" sz="2000" dirty="0" smtClean="0"/>
              <a:t>sustancia de </a:t>
            </a:r>
            <a:r>
              <a:rPr lang="es-ES_tradnl" sz="2000" dirty="0"/>
              <a:t>c</a:t>
            </a:r>
            <a:r>
              <a:rPr lang="es-ES_tradnl" sz="2000" dirty="0" smtClean="0"/>
              <a:t>ontraste </a:t>
            </a:r>
            <a:r>
              <a:rPr lang="es-ES_tradnl" sz="2000" dirty="0"/>
              <a:t>y </a:t>
            </a:r>
            <a:r>
              <a:rPr lang="es-ES_tradnl" sz="2000" dirty="0" smtClean="0"/>
              <a:t>otros, </a:t>
            </a:r>
            <a:r>
              <a:rPr lang="es-ES_tradnl" sz="2000" dirty="0"/>
              <a:t>producen </a:t>
            </a:r>
            <a:r>
              <a:rPr lang="es-ES_tradnl" sz="2000" dirty="0" err="1"/>
              <a:t>degranulación</a:t>
            </a:r>
            <a:r>
              <a:rPr lang="es-ES_tradnl" sz="2000" dirty="0"/>
              <a:t> de </a:t>
            </a:r>
            <a:r>
              <a:rPr lang="es-ES_tradnl" sz="2000" dirty="0" err="1"/>
              <a:t>mastocitos</a:t>
            </a:r>
            <a:r>
              <a:rPr lang="es-ES_tradnl" sz="2000" dirty="0"/>
              <a:t> por un mecanismo no </a:t>
            </a:r>
            <a:r>
              <a:rPr lang="es-ES_tradnl" sz="2000" dirty="0" err="1"/>
              <a:t>alergico</a:t>
            </a:r>
            <a:r>
              <a:rPr lang="es-ES_tradnl" sz="2000" dirty="0"/>
              <a:t>)</a:t>
            </a:r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q"/>
            </a:pPr>
            <a:endParaRPr lang="es-ES_tradnl" sz="2000" dirty="0"/>
          </a:p>
          <a:p>
            <a:pPr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None/>
            </a:pPr>
            <a:endParaRPr lang="es-ES_tradnl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000" b="1" u="sng" dirty="0">
                <a:solidFill>
                  <a:schemeClr val="hlink"/>
                </a:solidFill>
              </a:rPr>
              <a:t>3- IDEOPATICAS</a:t>
            </a:r>
            <a:r>
              <a:rPr lang="es-ES_tradnl" sz="2000" dirty="0"/>
              <a:t> </a:t>
            </a:r>
            <a:r>
              <a:rPr lang="es-ES_tradnl" sz="2000" b="1" dirty="0">
                <a:solidFill>
                  <a:schemeClr val="accent2"/>
                </a:solidFill>
              </a:rPr>
              <a:t>75- 80%</a:t>
            </a:r>
            <a:r>
              <a:rPr lang="es-ES_tradnl" sz="2000" dirty="0"/>
              <a:t>  de urticaria crónica y </a:t>
            </a:r>
            <a:r>
              <a:rPr lang="es-ES_tradnl" sz="2000" dirty="0" err="1"/>
              <a:t>angioedema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800"/>
              <a:t>URTICARIA: PLAN DE ESTUDIO</a:t>
            </a:r>
            <a:endParaRPr lang="es-ES" sz="380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00808"/>
            <a:ext cx="8060432" cy="453072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s-ES_tradnl" dirty="0"/>
              <a:t>Evaluar los posibles </a:t>
            </a:r>
            <a:r>
              <a:rPr lang="es-ES_tradnl" b="1" dirty="0"/>
              <a:t>factores</a:t>
            </a:r>
            <a:r>
              <a:rPr lang="es-ES_tradnl" dirty="0"/>
              <a:t> </a:t>
            </a:r>
            <a:r>
              <a:rPr lang="es-ES_tradnl" b="1" dirty="0"/>
              <a:t>desencadenantes</a:t>
            </a:r>
            <a:r>
              <a:rPr lang="es-ES_tradnl" dirty="0"/>
              <a:t> mediante un minucioso interrogatorio: </a:t>
            </a:r>
            <a:r>
              <a:rPr lang="es-ES_tradnl" b="1" dirty="0">
                <a:solidFill>
                  <a:srgbClr val="006600"/>
                </a:solidFill>
              </a:rPr>
              <a:t>fármacos, factores físicos, alimentos, focos sépticos, agentes laborales, factores endócrinos, psicológicos y genéticos.</a:t>
            </a:r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s-ES_tradnl" dirty="0"/>
              <a:t>Buen </a:t>
            </a:r>
            <a:r>
              <a:rPr lang="es-ES_tradnl" b="1" dirty="0" smtClean="0"/>
              <a:t>examen </a:t>
            </a:r>
            <a:r>
              <a:rPr lang="es-ES_tradnl" b="1" dirty="0"/>
              <a:t>físico</a:t>
            </a:r>
            <a:r>
              <a:rPr lang="es-ES_tradnl" dirty="0"/>
              <a:t> para descartar algunas formas de urticaria crónica como la urticaria colinérgica y el </a:t>
            </a:r>
            <a:r>
              <a:rPr lang="es-ES_tradnl" dirty="0" smtClean="0"/>
              <a:t>dermografismo.</a:t>
            </a:r>
            <a:endParaRPr lang="es-ES_tradnl" dirty="0"/>
          </a:p>
          <a:p>
            <a:pPr>
              <a:lnSpc>
                <a:spcPct val="90000"/>
              </a:lnSpc>
              <a:buClr>
                <a:srgbClr val="006600"/>
              </a:buClr>
            </a:pPr>
            <a:r>
              <a:rPr lang="es-ES_tradnl" dirty="0">
                <a:solidFill>
                  <a:schemeClr val="accent2"/>
                </a:solidFill>
              </a:rPr>
              <a:t>75-80% de casos, a pesar de todos los estudios no se encuentra el agente </a:t>
            </a:r>
            <a:r>
              <a:rPr lang="es-ES_tradnl" dirty="0" smtClean="0">
                <a:solidFill>
                  <a:schemeClr val="accent2"/>
                </a:solidFill>
              </a:rPr>
              <a:t>etiológico.</a:t>
            </a:r>
            <a:endParaRPr lang="es-E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II- ECCEMAS</a:t>
            </a:r>
            <a:endParaRPr lang="es-ES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Lesión elemental: </a:t>
            </a:r>
            <a:r>
              <a:rPr lang="es-ES_tradnl" sz="2400">
                <a:solidFill>
                  <a:schemeClr val="hlink"/>
                </a:solidFill>
              </a:rPr>
              <a:t>eritema y vesículas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>
                <a:solidFill>
                  <a:schemeClr val="hlink"/>
                </a:solidFill>
              </a:rPr>
              <a:t>Prurito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Topografía lesional (zona de contacto)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D. Contacto irritativa: 80%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D. Contacto alérgica: 20%</a:t>
            </a:r>
            <a:endParaRPr lang="es-ES" sz="2400"/>
          </a:p>
        </p:txBody>
      </p:sp>
      <p:pic>
        <p:nvPicPr>
          <p:cNvPr id="264198" name="Picture 6" descr="dermitiscontactooatopiaparpad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DERMATITIS DE CONTACTO</a:t>
            </a:r>
            <a:endParaRPr lang="es-ES" sz="3200"/>
          </a:p>
        </p:txBody>
      </p:sp>
      <p:pic>
        <p:nvPicPr>
          <p:cNvPr id="164870" name="Picture 6" descr="dermitiscontactobo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6925" y="1914525"/>
            <a:ext cx="2925763" cy="3902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DERMATITIS DE CONTACTO</a:t>
            </a:r>
            <a:endParaRPr lang="es-ES" sz="3200"/>
          </a:p>
        </p:txBody>
      </p:sp>
      <p:pic>
        <p:nvPicPr>
          <p:cNvPr id="173062" name="Picture 6" descr="dermatopicolab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8" y="1600200"/>
            <a:ext cx="60404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DERMATITIS DE CONTACTO</a:t>
            </a:r>
            <a:endParaRPr lang="es-ES" sz="3200"/>
          </a:p>
        </p:txBody>
      </p:sp>
      <p:pic>
        <p:nvPicPr>
          <p:cNvPr id="271367" name="Picture 7" descr="dconatctoca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595563"/>
            <a:ext cx="3810000" cy="254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1368" name="Picture 8" descr="dcontac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DERMATITIS DE CONTACTO</a:t>
            </a:r>
            <a:endParaRPr lang="es-ES" sz="3200"/>
          </a:p>
        </p:txBody>
      </p:sp>
      <p:pic>
        <p:nvPicPr>
          <p:cNvPr id="273415" name="Picture 7" descr="dermconca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188" y="1600200"/>
            <a:ext cx="33988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3416" name="Picture 8" descr="eczemamano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DERMATITIS DE CONTACTO</a:t>
            </a:r>
            <a:endParaRPr lang="es-ES" sz="3200"/>
          </a:p>
        </p:txBody>
      </p:sp>
      <p:pic>
        <p:nvPicPr>
          <p:cNvPr id="275462" name="Picture 6" descr="eczemacontacto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3513" y="1920875"/>
            <a:ext cx="4194175" cy="388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DERMATITIS DE CONTACTO</a:t>
            </a:r>
            <a:endParaRPr lang="es-ES" sz="3200"/>
          </a:p>
        </p:txBody>
      </p:sp>
      <p:pic>
        <p:nvPicPr>
          <p:cNvPr id="417798" name="Picture 6" descr="3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2788" y="1600200"/>
            <a:ext cx="563562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ECCEMA CRONICO</a:t>
            </a:r>
            <a:endParaRPr lang="es-ES" sz="3200"/>
          </a:p>
        </p:txBody>
      </p:sp>
      <p:pic>
        <p:nvPicPr>
          <p:cNvPr id="269318" name="Picture 6" descr="eczemacontactomano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7100" y="1951038"/>
            <a:ext cx="5205413" cy="3829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914400" y="277813"/>
            <a:ext cx="7772400" cy="5853112"/>
            <a:chOff x="575" y="1001"/>
            <a:chExt cx="2016" cy="1584"/>
          </a:xfrm>
        </p:grpSpPr>
        <p:cxnSp>
          <p:nvCxnSpPr>
            <p:cNvPr id="118800" name="_s118800"/>
            <p:cNvCxnSpPr>
              <a:cxnSpLocks noChangeShapeType="1"/>
              <a:stCxn id="9" idx="3"/>
              <a:endCxn id="5" idx="2"/>
            </p:cNvCxnSpPr>
            <p:nvPr/>
          </p:nvCxnSpPr>
          <p:spPr bwMode="auto">
            <a:xfrm flipV="1">
              <a:off x="1439" y="1289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798" name="_s118798"/>
            <p:cNvCxnSpPr>
              <a:cxnSpLocks noChangeShapeType="1"/>
              <a:stCxn id="8" idx="3"/>
              <a:endCxn id="5" idx="2"/>
            </p:cNvCxnSpPr>
            <p:nvPr/>
          </p:nvCxnSpPr>
          <p:spPr bwMode="auto">
            <a:xfrm flipV="1">
              <a:off x="1439" y="1289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796" name="_s118796"/>
            <p:cNvCxnSpPr>
              <a:cxnSpLocks noChangeShapeType="1"/>
              <a:stCxn id="7" idx="1"/>
              <a:endCxn id="5" idx="2"/>
            </p:cNvCxnSpPr>
            <p:nvPr/>
          </p:nvCxnSpPr>
          <p:spPr bwMode="auto">
            <a:xfrm rot="10800000">
              <a:off x="1583" y="128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794" name="_s118794"/>
            <p:cNvCxnSpPr>
              <a:cxnSpLocks noChangeShapeType="1"/>
              <a:stCxn id="6" idx="3"/>
              <a:endCxn id="5" idx="2"/>
            </p:cNvCxnSpPr>
            <p:nvPr/>
          </p:nvCxnSpPr>
          <p:spPr bwMode="auto">
            <a:xfrm flipV="1">
              <a:off x="1439" y="1289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18790"/>
            <p:cNvSpPr>
              <a:spLocks noChangeArrowheads="1"/>
            </p:cNvSpPr>
            <p:nvPr/>
          </p:nvSpPr>
          <p:spPr bwMode="auto">
            <a:xfrm>
              <a:off x="1151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EXAMEN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DERMATOLOGICO</a:t>
              </a:r>
              <a:endParaRPr kumimoji="0" lang="es-ES" sz="2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s118791"/>
            <p:cNvSpPr>
              <a:spLocks noChangeArrowheads="1"/>
            </p:cNvSpPr>
            <p:nvPr/>
          </p:nvSpPr>
          <p:spPr bwMode="auto">
            <a:xfrm>
              <a:off x="575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EX. FISICO</a:t>
              </a: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118793"/>
            <p:cNvSpPr>
              <a:spLocks noChangeArrowheads="1"/>
            </p:cNvSpPr>
            <p:nvPr/>
          </p:nvSpPr>
          <p:spPr bwMode="auto">
            <a:xfrm>
              <a:off x="1727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DIAGNOSTICO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TRATAMIENTO</a:t>
              </a:r>
              <a:endParaRPr kumimoji="0" lang="es-ES" sz="27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118797"/>
            <p:cNvSpPr>
              <a:spLocks noChangeArrowheads="1"/>
            </p:cNvSpPr>
            <p:nvPr/>
          </p:nvSpPr>
          <p:spPr bwMode="auto">
            <a:xfrm>
              <a:off x="575" y="229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EX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COMPLEMENTARIOS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s118799"/>
            <p:cNvSpPr>
              <a:spLocks noChangeArrowheads="1"/>
            </p:cNvSpPr>
            <p:nvPr/>
          </p:nvSpPr>
          <p:spPr bwMode="auto">
            <a:xfrm>
              <a:off x="575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INTERROGATORIO</a:t>
              </a:r>
              <a:endParaRPr kumimoji="0" lang="es-E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/>
              <a:t>ECCEMA CRONICO: LIQUENIFICACION</a:t>
            </a:r>
            <a:endParaRPr lang="es-ES" sz="2800"/>
          </a:p>
        </p:txBody>
      </p:sp>
      <p:pic>
        <p:nvPicPr>
          <p:cNvPr id="419846" name="Picture 6" descr="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8188" y="1600200"/>
            <a:ext cx="55832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pPr algn="ctr"/>
            <a:r>
              <a:rPr lang="es-ES_tradnl" sz="3200"/>
              <a:t>ECCEMA MICROBIANO</a:t>
            </a:r>
            <a:endParaRPr lang="es-ES" sz="3200"/>
          </a:p>
        </p:txBody>
      </p:sp>
      <p:pic>
        <p:nvPicPr>
          <p:cNvPr id="279558" name="Picture 6" descr="eczemamicrobi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8" y="1600200"/>
            <a:ext cx="60404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DERMATOSIS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689850" cy="3997325"/>
          </a:xfrm>
        </p:spPr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MACULARES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ERITEMATOESCAMOSAS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rgbClr val="006600"/>
                </a:solidFill>
                <a:latin typeface="Times New Roman" panose="02020603050405020304" pitchFamily="18" charset="0"/>
              </a:rPr>
              <a:t>ALERGICAS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4000">
                <a:solidFill>
                  <a:schemeClr val="hlink"/>
                </a:solidFill>
                <a:latin typeface="Times New Roman" panose="02020603050405020304" pitchFamily="18" charset="0"/>
              </a:rPr>
              <a:t>INFECCIOSAS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DERMATOSIS INFECCIOSAS</a:t>
            </a:r>
            <a:br>
              <a:rPr lang="es-ES_tradnl" sz="3200">
                <a:solidFill>
                  <a:schemeClr val="hlink"/>
                </a:solidFill>
              </a:rPr>
            </a:br>
            <a:r>
              <a:rPr lang="es-ES_tradnl" sz="3200" b="1">
                <a:solidFill>
                  <a:schemeClr val="hlink"/>
                </a:solidFill>
              </a:rPr>
              <a:t>I-VIROSIS</a:t>
            </a:r>
            <a:endParaRPr lang="es-ES" sz="3200" b="1">
              <a:solidFill>
                <a:schemeClr val="hlink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_tradnl" sz="2400" b="1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Clr>
                <a:srgbClr val="006600"/>
              </a:buClr>
            </a:pPr>
            <a:r>
              <a:rPr lang="es-ES_tradnl" sz="2400">
                <a:solidFill>
                  <a:srgbClr val="006600"/>
                </a:solidFill>
              </a:rPr>
              <a:t>HPV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VERRUGAS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CONDILOMAS ACUMINADOS</a:t>
            </a:r>
          </a:p>
          <a:p>
            <a:pPr>
              <a:lnSpc>
                <a:spcPct val="80000"/>
              </a:lnSpc>
              <a:buClr>
                <a:srgbClr val="006600"/>
              </a:buClr>
            </a:pPr>
            <a:r>
              <a:rPr lang="es-ES_tradnl" sz="2400">
                <a:solidFill>
                  <a:srgbClr val="006600"/>
                </a:solidFill>
              </a:rPr>
              <a:t>POXVIRUS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MOLUSCOS CONTAGIOSOS</a:t>
            </a:r>
          </a:p>
          <a:p>
            <a:pPr>
              <a:lnSpc>
                <a:spcPct val="80000"/>
              </a:lnSpc>
              <a:buClr>
                <a:srgbClr val="006600"/>
              </a:buClr>
            </a:pPr>
            <a:r>
              <a:rPr lang="es-ES_tradnl" sz="2400">
                <a:solidFill>
                  <a:srgbClr val="006600"/>
                </a:solidFill>
              </a:rPr>
              <a:t>HERPES SIMPLE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TIPO I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TIPO II</a:t>
            </a:r>
          </a:p>
          <a:p>
            <a:pPr>
              <a:lnSpc>
                <a:spcPct val="80000"/>
              </a:lnSpc>
              <a:buClr>
                <a:srgbClr val="006600"/>
              </a:buClr>
            </a:pPr>
            <a:r>
              <a:rPr lang="es-ES_tradnl" sz="2400">
                <a:solidFill>
                  <a:srgbClr val="006600"/>
                </a:solidFill>
              </a:rPr>
              <a:t>VIRUS HERPES ZOSTER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VARICELA</a:t>
            </a:r>
          </a:p>
          <a:p>
            <a:pPr lvl="1">
              <a:lnSpc>
                <a:spcPct val="80000"/>
              </a:lnSpc>
            </a:pPr>
            <a:r>
              <a:rPr lang="es-ES_tradnl" sz="2200"/>
              <a:t>HERPES ZOSTER</a:t>
            </a:r>
            <a:endParaRPr lang="es-E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 b="1">
                <a:solidFill>
                  <a:schemeClr val="hlink"/>
                </a:solidFill>
              </a:rPr>
              <a:t>VIROSIS</a:t>
            </a:r>
            <a:r>
              <a:rPr lang="es-ES_tradnl" sz="3600"/>
              <a:t> </a:t>
            </a:r>
            <a:br>
              <a:rPr lang="es-ES_tradnl" sz="3600"/>
            </a:br>
            <a:r>
              <a:rPr lang="es-ES_tradnl" sz="3600"/>
              <a:t>1- </a:t>
            </a:r>
            <a:r>
              <a:rPr lang="es-ES_tradnl" sz="3600" b="1"/>
              <a:t>HPV</a:t>
            </a:r>
            <a:endParaRPr lang="es-ES" sz="3600" b="1"/>
          </a:p>
        </p:txBody>
      </p:sp>
      <p:sp>
        <p:nvSpPr>
          <p:cNvPr id="14029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s-ES_tradnl" sz="2400"/>
              <a:t>Lesión elemental: pápula hiperqueratósica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es-ES_tradnl" sz="2400"/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s-ES_tradnl" sz="2400"/>
              <a:t>Verrugas vulgares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s-ES_tradnl" sz="2400"/>
              <a:t>Verrugas palmo-plantares</a:t>
            </a:r>
          </a:p>
          <a:p>
            <a:pPr marL="457200" indent="-457200">
              <a:buFont typeface="Wingdings" panose="05000000000000000000" pitchFamily="2" charset="2"/>
              <a:buNone/>
            </a:pPr>
            <a:r>
              <a:rPr lang="es-ES_tradnl" sz="2400"/>
              <a:t>Verrugas genitales: condilomas acuminados</a:t>
            </a:r>
          </a:p>
          <a:p>
            <a:pPr marL="457200" indent="-457200">
              <a:buFont typeface="Wingdings" panose="05000000000000000000" pitchFamily="2" charset="2"/>
              <a:buNone/>
            </a:pPr>
            <a:endParaRPr lang="es-ES_tradnl" sz="2400"/>
          </a:p>
          <a:p>
            <a:pPr marL="457200" indent="-457200">
              <a:buFont typeface="Wingdings" panose="05000000000000000000" pitchFamily="2" charset="2"/>
              <a:buNone/>
            </a:pPr>
            <a:endParaRPr lang="es-ES" sz="2400"/>
          </a:p>
        </p:txBody>
      </p:sp>
      <p:pic>
        <p:nvPicPr>
          <p:cNvPr id="140294" name="Picture 6" descr="slide0003_image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87625"/>
            <a:ext cx="3810000" cy="255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VERRUGA VULGAR</a:t>
            </a:r>
            <a:endParaRPr lang="es-ES" sz="3200"/>
          </a:p>
        </p:txBody>
      </p:sp>
      <p:pic>
        <p:nvPicPr>
          <p:cNvPr id="144390" name="Picture 6" descr="slide0009_image0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600200"/>
            <a:ext cx="650557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VERRUGA FILIFORME</a:t>
            </a:r>
            <a:endParaRPr lang="es-ES" sz="3200"/>
          </a:p>
        </p:txBody>
      </p:sp>
      <p:pic>
        <p:nvPicPr>
          <p:cNvPr id="146438" name="Picture 6" descr="slide0010_image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775" y="1600200"/>
            <a:ext cx="63436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VERRUGA PLANTAR</a:t>
            </a:r>
            <a:endParaRPr lang="es-ES" sz="3200"/>
          </a:p>
        </p:txBody>
      </p:sp>
      <p:pic>
        <p:nvPicPr>
          <p:cNvPr id="150534" name="Picture 6" descr="slide0012_image0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8" y="1600200"/>
            <a:ext cx="52149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3" name="Rectangle 7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r>
              <a:rPr lang="es-ES_tradnl" sz="3600"/>
              <a:t>HPV: CONDILOMAS ACUMINADOS</a:t>
            </a:r>
            <a:endParaRPr lang="es-ES" sz="3600"/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060575"/>
            <a:ext cx="3897312" cy="309661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 b="1" dirty="0">
                <a:solidFill>
                  <a:schemeClr val="hlink"/>
                </a:solidFill>
              </a:rPr>
              <a:t>Vegetación:</a:t>
            </a:r>
            <a:r>
              <a:rPr lang="es-ES_tradnl" sz="2400" dirty="0"/>
              <a:t> lesión blanda, </a:t>
            </a:r>
            <a:r>
              <a:rPr lang="es-ES_tradnl" sz="2400" dirty="0" err="1"/>
              <a:t>papilomatosa</a:t>
            </a:r>
            <a:r>
              <a:rPr lang="es-ES_tradnl" sz="2400" dirty="0"/>
              <a:t> : </a:t>
            </a:r>
            <a:r>
              <a:rPr lang="es-ES_tradnl" sz="2400" b="1" dirty="0"/>
              <a:t>“cresta de gallo”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dirty="0"/>
              <a:t>Transmisión sexual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dirty="0"/>
              <a:t>HPV </a:t>
            </a:r>
            <a:r>
              <a:rPr lang="es-ES_tradnl" sz="2400" dirty="0" smtClean="0"/>
              <a:t> </a:t>
            </a:r>
            <a:r>
              <a:rPr lang="es-ES_tradnl" sz="2400" dirty="0"/>
              <a:t>potencial oncogénico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 dirty="0" smtClean="0"/>
              <a:t>Asociación </a:t>
            </a:r>
            <a:r>
              <a:rPr lang="es-ES_tradnl" sz="2400" dirty="0"/>
              <a:t>con otras </a:t>
            </a:r>
            <a:r>
              <a:rPr lang="es-ES_tradnl" sz="2400" dirty="0" smtClean="0"/>
              <a:t>ETS</a:t>
            </a:r>
            <a:endParaRPr lang="es-ES_tradnl" sz="24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400" dirty="0"/>
              <a:t>Tratamiento de la pareja</a:t>
            </a:r>
            <a:endParaRPr lang="es-ES" sz="2400" dirty="0"/>
          </a:p>
        </p:txBody>
      </p:sp>
      <p:pic>
        <p:nvPicPr>
          <p:cNvPr id="142342" name="Picture 6" descr="slide0004_image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49488"/>
            <a:ext cx="3810000" cy="3230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HPV: CONDILOMAS ACUMINADOS</a:t>
            </a:r>
            <a:endParaRPr lang="es-ES" sz="3200"/>
          </a:p>
        </p:txBody>
      </p:sp>
      <p:pic>
        <p:nvPicPr>
          <p:cNvPr id="314375" name="Picture 7" descr="condiloma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565400"/>
            <a:ext cx="3024187" cy="241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4376" name="Picture 8" descr="condiloma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565400"/>
            <a:ext cx="2808287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INTERROGARIO</a:t>
            </a:r>
            <a:endParaRPr lang="es-E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SINTOMAS:</a:t>
            </a:r>
            <a:r>
              <a:rPr lang="es-ES_tradnl"/>
              <a:t> </a:t>
            </a:r>
            <a:r>
              <a:rPr lang="es-ES_tradnl" b="1"/>
              <a:t>PRURITO , ARDOR, DOLOR, ANESTESIA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TIEMPO DE EVOLUCION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FRECUENCIA, INTENSIDAD Y RITMO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FACTORES DESENCADENANTES O AGRAVANTES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ANTECEDENTES PERSONALES Y FAMILIARES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>
                <a:solidFill>
                  <a:schemeClr val="hlink"/>
                </a:solidFill>
              </a:rPr>
              <a:t>TRATAMIENTOS PREVIOS</a:t>
            </a:r>
            <a:endParaRPr lang="es-E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 b="1">
                <a:solidFill>
                  <a:schemeClr val="hlink"/>
                </a:solidFill>
              </a:rPr>
              <a:t>VIROSIS</a:t>
            </a:r>
            <a:r>
              <a:rPr lang="es-ES_tradnl" sz="3200"/>
              <a:t/>
            </a:r>
            <a:br>
              <a:rPr lang="es-ES_tradnl" sz="3200"/>
            </a:br>
            <a:r>
              <a:rPr lang="es-ES_tradnl" sz="3200"/>
              <a:t>2- </a:t>
            </a:r>
            <a:r>
              <a:rPr lang="es-ES_tradnl" sz="3200" b="1"/>
              <a:t>MOLUSCOS CONTAGIOSOS</a:t>
            </a:r>
            <a:endParaRPr lang="es-ES" sz="3200" b="1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276475"/>
            <a:ext cx="3729038" cy="3854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Lesión elemental: </a:t>
            </a:r>
            <a:r>
              <a:rPr lang="es-ES_tradnl" sz="2400" b="1"/>
              <a:t>pápula</a:t>
            </a:r>
            <a:r>
              <a:rPr lang="es-ES_tradnl" sz="2400"/>
              <a:t> </a:t>
            </a:r>
            <a:r>
              <a:rPr lang="es-ES_tradnl" sz="2400" b="1"/>
              <a:t>perlada</a:t>
            </a:r>
            <a:r>
              <a:rPr lang="es-ES_tradnl" sz="2400"/>
              <a:t> con </a:t>
            </a:r>
            <a:r>
              <a:rPr lang="es-ES_tradnl" sz="2400" b="1"/>
              <a:t>umbilicación central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b="1"/>
          </a:p>
          <a:p>
            <a:pPr>
              <a:buFont typeface="Wingdings" panose="05000000000000000000" pitchFamily="2" charset="2"/>
              <a:buNone/>
            </a:pPr>
            <a:endParaRPr lang="es-ES" sz="2000" b="1"/>
          </a:p>
        </p:txBody>
      </p:sp>
      <p:pic>
        <p:nvPicPr>
          <p:cNvPr id="290823" name="Picture 7" descr="molusco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276475"/>
            <a:ext cx="2595562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MOLUSCOS CONTAGIOSOS</a:t>
            </a:r>
            <a:endParaRPr lang="es-ES" sz="320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30052" name="Picture 4" descr="gabriela molu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1214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MOLUSCOS CONTAGIOSOS</a:t>
            </a:r>
            <a:endParaRPr lang="es-ES" sz="3200"/>
          </a:p>
        </p:txBody>
      </p:sp>
      <p:sp>
        <p:nvSpPr>
          <p:cNvPr id="13108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s-ES_tradnl" sz="2400"/>
          </a:p>
        </p:txBody>
      </p:sp>
      <p:sp>
        <p:nvSpPr>
          <p:cNvPr id="131082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s-ES_tradnl" sz="2400"/>
          </a:p>
        </p:txBody>
      </p:sp>
      <p:pic>
        <p:nvPicPr>
          <p:cNvPr id="131076" name="Picture 4" descr="gabri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775575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 b="1">
                <a:solidFill>
                  <a:schemeClr val="hlink"/>
                </a:solidFill>
              </a:rPr>
              <a:t>VIROSIS</a:t>
            </a:r>
            <a:br>
              <a:rPr lang="es-ES_tradnl" sz="3600" b="1">
                <a:solidFill>
                  <a:schemeClr val="hlink"/>
                </a:solidFill>
              </a:rPr>
            </a:br>
            <a:r>
              <a:rPr lang="es-ES_tradnl" sz="3600"/>
              <a:t>3-VIRUS HERPES</a:t>
            </a:r>
            <a:endParaRPr lang="es-ES" sz="360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endParaRPr lang="es-ES_tradnl"/>
          </a:p>
          <a:p>
            <a:pPr marL="533400" indent="-533400">
              <a:buFont typeface="Wingdings" panose="05000000000000000000" pitchFamily="2" charset="2"/>
              <a:buNone/>
            </a:pPr>
            <a:endParaRPr lang="es-ES_tradnl"/>
          </a:p>
          <a:p>
            <a:pPr marL="533400" indent="-533400">
              <a:buFont typeface="Wingdings" panose="05000000000000000000" pitchFamily="2" charset="2"/>
              <a:buNone/>
            </a:pPr>
            <a:r>
              <a:rPr lang="es-ES_tradnl"/>
              <a:t> CARACTERISTICAS</a:t>
            </a:r>
          </a:p>
          <a:p>
            <a:pPr marL="533400" indent="-533400">
              <a:buFont typeface="Wingdings" panose="05000000000000000000" pitchFamily="2" charset="2"/>
              <a:buNone/>
            </a:pPr>
            <a:endParaRPr lang="es-ES_tradnl"/>
          </a:p>
          <a:p>
            <a:pPr marL="533400" indent="-533400">
              <a:buClr>
                <a:schemeClr val="hlink"/>
              </a:buClr>
              <a:buFont typeface="Wingdings" panose="05000000000000000000" pitchFamily="2" charset="2"/>
              <a:buAutoNum type="arabicPeriod"/>
            </a:pPr>
            <a:r>
              <a:rPr lang="es-ES_tradnl"/>
              <a:t>Lesión elemental: </a:t>
            </a:r>
            <a:r>
              <a:rPr lang="es-ES_tradnl">
                <a:solidFill>
                  <a:schemeClr val="hlink"/>
                </a:solidFill>
              </a:rPr>
              <a:t>vesícula</a:t>
            </a:r>
          </a:p>
          <a:p>
            <a:pPr marL="533400" indent="-533400">
              <a:buClr>
                <a:schemeClr val="hlink"/>
              </a:buClr>
              <a:buFont typeface="Wingdings" panose="05000000000000000000" pitchFamily="2" charset="2"/>
              <a:buAutoNum type="arabicPeriod"/>
            </a:pPr>
            <a:r>
              <a:rPr lang="es-ES_tradnl"/>
              <a:t>Evolución: </a:t>
            </a:r>
            <a:r>
              <a:rPr lang="es-ES_tradnl">
                <a:solidFill>
                  <a:schemeClr val="hlink"/>
                </a:solidFill>
              </a:rPr>
              <a:t>primoinfección y reactivación</a:t>
            </a:r>
            <a:endParaRPr lang="es-E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VIROSIS: </a:t>
            </a:r>
            <a:r>
              <a:rPr lang="es-ES_tradnl" sz="3600">
                <a:solidFill>
                  <a:srgbClr val="006600"/>
                </a:solidFill>
              </a:rPr>
              <a:t>HERPES SIMPLE</a:t>
            </a:r>
            <a:endParaRPr lang="es-ES" sz="3600">
              <a:solidFill>
                <a:srgbClr val="006600"/>
              </a:solidFill>
            </a:endParaRPr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557338"/>
            <a:ext cx="3729038" cy="49244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_tradnl" sz="2000" b="1" u="sng">
                <a:solidFill>
                  <a:srgbClr val="006600"/>
                </a:solidFill>
              </a:rPr>
              <a:t>TIPO I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 b="1">
                <a:solidFill>
                  <a:schemeClr val="hlink"/>
                </a:solidFill>
              </a:rPr>
              <a:t>Vesículas</a:t>
            </a:r>
            <a:r>
              <a:rPr lang="es-ES_tradnl" sz="2000"/>
              <a:t> agrupadas en </a:t>
            </a:r>
            <a:r>
              <a:rPr lang="es-ES_tradnl" sz="2000">
                <a:solidFill>
                  <a:schemeClr val="hlink"/>
                </a:solidFill>
              </a:rPr>
              <a:t>ramillete</a:t>
            </a:r>
            <a:r>
              <a:rPr lang="es-ES_tradnl" sz="2000"/>
              <a:t> que en su evolución se rompen y forman </a:t>
            </a:r>
            <a:r>
              <a:rPr lang="es-ES_tradnl" sz="2000">
                <a:solidFill>
                  <a:schemeClr val="hlink"/>
                </a:solidFill>
              </a:rPr>
              <a:t>costra.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Localización: labios, perioral, mejilla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/>
              <a:t>Duración: 10 días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000" b="1" u="sng"/>
              <a:t>Fact. Desencadenantes</a:t>
            </a:r>
            <a:r>
              <a:rPr lang="es-ES_tradnl" sz="2000"/>
              <a:t>:</a:t>
            </a:r>
          </a:p>
          <a:p>
            <a:pPr lvl="1"/>
            <a:r>
              <a:rPr lang="es-ES_tradnl" sz="2000"/>
              <a:t>Stress</a:t>
            </a:r>
          </a:p>
          <a:p>
            <a:pPr lvl="1"/>
            <a:r>
              <a:rPr lang="es-ES_tradnl" sz="2000"/>
              <a:t>Menstruación</a:t>
            </a:r>
          </a:p>
          <a:p>
            <a:pPr lvl="1"/>
            <a:r>
              <a:rPr lang="es-ES_tradnl" sz="2000"/>
              <a:t>Sol</a:t>
            </a:r>
          </a:p>
          <a:p>
            <a:pPr lvl="1"/>
            <a:r>
              <a:rPr lang="es-ES_tradnl" sz="2000"/>
              <a:t>Traumatismo</a:t>
            </a:r>
          </a:p>
          <a:p>
            <a:pPr lvl="1"/>
            <a:r>
              <a:rPr lang="es-ES_tradnl" sz="2000"/>
              <a:t>Alimentos</a:t>
            </a:r>
            <a:endParaRPr lang="es-ES" sz="2000"/>
          </a:p>
        </p:txBody>
      </p:sp>
      <p:pic>
        <p:nvPicPr>
          <p:cNvPr id="292871" name="Picture 7" descr="herp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78075"/>
            <a:ext cx="3810000" cy="297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HERPES SIMPLE</a:t>
            </a:r>
            <a:endParaRPr lang="es-ES" sz="3200"/>
          </a:p>
        </p:txBody>
      </p:sp>
      <p:pic>
        <p:nvPicPr>
          <p:cNvPr id="294919" name="Picture 7" descr="herpe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82813"/>
            <a:ext cx="3810000" cy="3363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4922" name="Picture 10" descr="herpes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133600"/>
            <a:ext cx="3529012" cy="345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HERPES SIMPLE</a:t>
            </a:r>
            <a:endParaRPr lang="es-ES" sz="3600"/>
          </a:p>
        </p:txBody>
      </p:sp>
      <p:sp>
        <p:nvSpPr>
          <p:cNvPr id="30413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s-ES_tradnl" sz="2000" b="1" u="sng" dirty="0">
                <a:solidFill>
                  <a:srgbClr val="006600"/>
                </a:solidFill>
              </a:rPr>
              <a:t>TIPO II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0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000" dirty="0"/>
              <a:t>VESÍCULAS Y EXULCERACIÓN EN ZONA GENITAL ( Glande, prepucio, cuerpo del pene, vulva, cérvix)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0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000" dirty="0"/>
              <a:t>PREDISPONE A OTRA </a:t>
            </a:r>
            <a:r>
              <a:rPr lang="es-ES_tradnl" sz="2000" dirty="0" smtClean="0"/>
              <a:t>ETS</a:t>
            </a:r>
            <a:endParaRPr lang="es-ES_tradnl" sz="2000" dirty="0"/>
          </a:p>
        </p:txBody>
      </p:sp>
      <p:pic>
        <p:nvPicPr>
          <p:cNvPr id="304134" name="Picture 6" descr="herpes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276475"/>
            <a:ext cx="2879725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HERPES VIRUS</a:t>
            </a:r>
            <a:endParaRPr lang="es-ES" sz="3200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TIPO II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VESICULAS EN RAMILLETE</a:t>
            </a:r>
            <a:endParaRPr lang="es-ES" sz="2400"/>
          </a:p>
        </p:txBody>
      </p:sp>
      <p:pic>
        <p:nvPicPr>
          <p:cNvPr id="299015" name="Picture 7" descr="herpes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9725"/>
            <a:ext cx="3810000" cy="451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CHANCRO SIFILITICO</a:t>
            </a:r>
            <a:endParaRPr lang="es-ES" sz="320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37220" name="Picture 4" descr="sifil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565400"/>
            <a:ext cx="3959225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algn="ctr"/>
            <a:r>
              <a:rPr lang="es-ES_tradnl" sz="3600">
                <a:solidFill>
                  <a:srgbClr val="006600"/>
                </a:solidFill>
              </a:rPr>
              <a:t>HERPES ZOSTER</a:t>
            </a:r>
            <a:endParaRPr lang="es-ES" sz="3600">
              <a:solidFill>
                <a:srgbClr val="006600"/>
              </a:solidFill>
            </a:endParaRPr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>
                <a:solidFill>
                  <a:schemeClr val="hlink"/>
                </a:solidFill>
              </a:rPr>
              <a:t>PRIMOINFECCION:</a:t>
            </a:r>
            <a:r>
              <a:rPr lang="es-ES_tradnl" sz="2400"/>
              <a:t> </a:t>
            </a:r>
            <a:r>
              <a:rPr lang="es-ES_tradnl" sz="2400" b="1" i="1"/>
              <a:t>VARICELA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>
                <a:solidFill>
                  <a:schemeClr val="hlink"/>
                </a:solidFill>
              </a:rPr>
              <a:t>REACTIVACION:</a:t>
            </a:r>
            <a:r>
              <a:rPr lang="es-ES_tradnl" sz="2400"/>
              <a:t> </a:t>
            </a:r>
            <a:r>
              <a:rPr lang="es-ES_tradnl" sz="2400" b="1" i="1"/>
              <a:t>HERPES ZOSTER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b="1" i="1"/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LESION ELEMENTAL: </a:t>
            </a:r>
            <a:r>
              <a:rPr lang="es-ES_tradnl" sz="2400" b="1"/>
              <a:t>VESICULAS </a:t>
            </a:r>
            <a:r>
              <a:rPr lang="es-ES_tradnl" sz="2400"/>
              <a:t>DE DISTRIBUCION </a:t>
            </a:r>
            <a:r>
              <a:rPr lang="es-ES_tradnl" sz="2400">
                <a:solidFill>
                  <a:schemeClr val="hlink"/>
                </a:solidFill>
              </a:rPr>
              <a:t>METAMERICA</a:t>
            </a:r>
            <a:endParaRPr lang="es-ES" sz="2400">
              <a:solidFill>
                <a:schemeClr val="hlink"/>
              </a:solidFill>
            </a:endParaRPr>
          </a:p>
        </p:txBody>
      </p:sp>
      <p:pic>
        <p:nvPicPr>
          <p:cNvPr id="308231" name="Picture 7" descr="zoste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852738"/>
            <a:ext cx="3311525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EXAMEN FISICO</a:t>
            </a:r>
            <a:endParaRPr lang="es-E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7772400" cy="434908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hlink"/>
                </a:solidFill>
              </a:rPr>
              <a:t>INSPECCION DE PIEL Y MUCOSAS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hlink"/>
                </a:solidFill>
              </a:rPr>
              <a:t>EXAMEN Y ESTUDIO DE LAS LESIONES ELEMENTALES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ES_tradnl" b="1" u="sng" dirty="0"/>
              <a:t>INSPECCION:</a:t>
            </a:r>
            <a:r>
              <a:rPr lang="es-ES_tradnl" dirty="0"/>
              <a:t> COLOR, FORMA, LIMITE, SUPERFICIE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_tradnl" b="1" u="sng" dirty="0"/>
              <a:t>PALPACION:</a:t>
            </a:r>
            <a:r>
              <a:rPr lang="es-ES_tradnl" dirty="0"/>
              <a:t> TEMPERATURA, </a:t>
            </a:r>
            <a:r>
              <a:rPr lang="es-ES_tradnl" dirty="0" smtClean="0"/>
              <a:t>SENSIBILIDAD , </a:t>
            </a:r>
            <a:r>
              <a:rPr lang="es-ES_tradnl" dirty="0"/>
              <a:t>CONSISTENCIA, RELACION CON PLANOS SUPERFICIALES Y PROFUNDOS, </a:t>
            </a:r>
            <a:r>
              <a:rPr lang="es-ES_tradnl" dirty="0" smtClean="0"/>
              <a:t>CARACTERÍSITAS </a:t>
            </a:r>
            <a:r>
              <a:rPr lang="es-ES_tradnl" dirty="0"/>
              <a:t>DE LA SUPERFICIE.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hlink"/>
                </a:solidFill>
              </a:rPr>
              <a:t>BUSQUEDA DE ADENOPATIAS</a:t>
            </a:r>
            <a:endParaRPr lang="es-E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HERPES ZOSTER</a:t>
            </a:r>
            <a:endParaRPr lang="es-ES" sz="3200"/>
          </a:p>
        </p:txBody>
      </p:sp>
      <p:pic>
        <p:nvPicPr>
          <p:cNvPr id="310279" name="Picture 7" descr="zoster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349500"/>
            <a:ext cx="3313113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280" name="Picture 8" descr="zoste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349500"/>
            <a:ext cx="3024188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/>
              <a:t>HERPES ZOSTER</a:t>
            </a:r>
            <a:endParaRPr lang="es-ES" sz="2800"/>
          </a:p>
        </p:txBody>
      </p:sp>
      <p:pic>
        <p:nvPicPr>
          <p:cNvPr id="413702" name="Picture 6" descr="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600200"/>
            <a:ext cx="52197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/>
              <a:t>VARICELA / HERPES ZOSTER</a:t>
            </a:r>
            <a:endParaRPr lang="es-ES" sz="2800"/>
          </a:p>
        </p:txBody>
      </p:sp>
      <p:pic>
        <p:nvPicPr>
          <p:cNvPr id="415751" name="Picture 7" descr="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988" y="1600200"/>
            <a:ext cx="38052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52" name="Picture 8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95513"/>
            <a:ext cx="3810000" cy="334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/>
              <a:t>HERPES ZOSTER: COMPLICACIONES</a:t>
            </a:r>
            <a:endParaRPr lang="es-ES" sz="3200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00200"/>
            <a:ext cx="5038937" cy="45307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endParaRPr lang="es-ES_tradnl" sz="2400" dirty="0"/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DOLOR QUEMANTE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s-ES_tradnl" sz="2400" dirty="0"/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 smtClean="0"/>
              <a:t>SÍNTOMAS SISTÉMICOS (fiebre</a:t>
            </a:r>
            <a:r>
              <a:rPr lang="es-ES_tradnl" sz="2400" dirty="0"/>
              <a:t>, </a:t>
            </a:r>
            <a:r>
              <a:rPr lang="es-ES_tradnl" sz="2400" dirty="0" smtClean="0"/>
              <a:t>astenia, adenopatías</a:t>
            </a:r>
            <a:r>
              <a:rPr lang="es-ES_tradnl" sz="2400" dirty="0"/>
              <a:t>)</a:t>
            </a:r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s-ES_tradnl" sz="2400" dirty="0"/>
          </a:p>
          <a:p>
            <a:pPr marL="457200" indent="-457200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 smtClean="0"/>
              <a:t>NEURALGIA post herpética</a:t>
            </a:r>
            <a:endParaRPr lang="es-ES" sz="2400" dirty="0"/>
          </a:p>
        </p:txBody>
      </p:sp>
      <p:pic>
        <p:nvPicPr>
          <p:cNvPr id="323591" name="Picture 7" descr="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51075"/>
            <a:ext cx="3810000" cy="3227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Herpes zoster</a:t>
            </a:r>
            <a:endParaRPr lang="es-ES"/>
          </a:p>
        </p:txBody>
      </p:sp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914400" y="1600200"/>
            <a:ext cx="7772400" cy="2189163"/>
            <a:chOff x="575" y="1001"/>
            <a:chExt cx="2880" cy="720"/>
          </a:xfrm>
        </p:grpSpPr>
        <p:cxnSp>
          <p:nvCxnSpPr>
            <p:cNvPr id="329742" name="_s329742"/>
            <p:cNvCxnSpPr>
              <a:cxnSpLocks noChangeShapeType="1"/>
              <a:stCxn id="8" idx="0"/>
              <a:endCxn id="3" idx="2"/>
            </p:cNvCxnSpPr>
            <p:nvPr/>
          </p:nvCxnSpPr>
          <p:spPr bwMode="auto">
            <a:xfrm rot="5400000" flipH="1">
              <a:off x="2447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9741" name="_s329741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16200000">
              <a:off x="1944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9740" name="_s329740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439" y="857"/>
              <a:ext cx="144" cy="1008"/>
            </a:xfrm>
            <a:prstGeom prst="bentConnector3">
              <a:avLst>
                <a:gd name="adj1" fmla="val 128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29736"/>
            <p:cNvSpPr>
              <a:spLocks noChangeArrowheads="1"/>
            </p:cNvSpPr>
            <p:nvPr/>
          </p:nvSpPr>
          <p:spPr bwMode="auto">
            <a:xfrm>
              <a:off x="1583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INMUNO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DEPRIMIDOS</a:t>
              </a: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_s329737"/>
            <p:cNvSpPr>
              <a:spLocks noChangeArrowheads="1"/>
            </p:cNvSpPr>
            <p:nvPr/>
          </p:nvSpPr>
          <p:spPr bwMode="auto">
            <a:xfrm>
              <a:off x="575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NECROTICO</a:t>
              </a: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s329738"/>
            <p:cNvSpPr>
              <a:spLocks noChangeArrowheads="1"/>
            </p:cNvSpPr>
            <p:nvPr/>
          </p:nvSpPr>
          <p:spPr bwMode="auto">
            <a:xfrm>
              <a:off x="1583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HEMORRAGICO</a:t>
              </a: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329739"/>
            <p:cNvSpPr>
              <a:spLocks noChangeArrowheads="1"/>
            </p:cNvSpPr>
            <p:nvPr/>
          </p:nvSpPr>
          <p:spPr bwMode="auto">
            <a:xfrm>
              <a:off x="2591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_tradnl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DISEMINADO</a:t>
              </a: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9757" name="Rectangle 2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sz="2400"/>
              <a:t>HIV</a:t>
            </a:r>
          </a:p>
          <a:p>
            <a:r>
              <a:rPr lang="es-ES_tradnl" sz="2400"/>
              <a:t>PARANEOPLASICO</a:t>
            </a:r>
          </a:p>
          <a:p>
            <a:r>
              <a:rPr lang="es-ES_tradnl" sz="2400"/>
              <a:t>INMUNOSUPRESORES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DERMATOSIS INFECCIOSAS: </a:t>
            </a:r>
            <a:br>
              <a:rPr lang="es-ES_tradnl" sz="3200">
                <a:solidFill>
                  <a:schemeClr val="hlink"/>
                </a:solidFill>
              </a:rPr>
            </a:br>
            <a:r>
              <a:rPr lang="es-ES_tradnl" sz="3200" b="1">
                <a:solidFill>
                  <a:schemeClr val="hlink"/>
                </a:solidFill>
              </a:rPr>
              <a:t>II- BACTERIANAS</a:t>
            </a:r>
            <a:endParaRPr lang="es-ES" sz="3200" b="1">
              <a:solidFill>
                <a:schemeClr val="hlink"/>
              </a:solidFill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006600"/>
                </a:solidFill>
              </a:rPr>
              <a:t>IMPETIGO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b="1" dirty="0" smtClean="0">
                <a:solidFill>
                  <a:srgbClr val="006600"/>
                </a:solidFill>
              </a:rPr>
              <a:t>ERISIPELA</a:t>
            </a:r>
            <a:endParaRPr lang="es-ES_tradnl" sz="2400" b="1" dirty="0">
              <a:solidFill>
                <a:srgbClr val="006600"/>
              </a:solidFill>
            </a:endParaRP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CELULITIS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ECTIMA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FASCEITIS NECROTIZANTE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FOLICULITIS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FORUNCULOSIS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ANTRAX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 dirty="0"/>
              <a:t>DERMATITIS ESTREPTOCOCCICA PERIANAL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I- IMPETIGO</a:t>
            </a:r>
            <a:endParaRPr lang="es-ES" sz="3600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Lesión elemental: </a:t>
            </a:r>
            <a:r>
              <a:rPr lang="es-ES_tradnl" sz="2400" b="1">
                <a:solidFill>
                  <a:schemeClr val="hlink"/>
                </a:solidFill>
              </a:rPr>
              <a:t>ampolla</a:t>
            </a:r>
            <a:r>
              <a:rPr lang="es-ES_tradnl" sz="2400">
                <a:solidFill>
                  <a:schemeClr val="hlink"/>
                </a:solidFill>
              </a:rPr>
              <a:t> </a:t>
            </a:r>
            <a:r>
              <a:rPr lang="es-ES_tradnl" sz="2400" b="1">
                <a:solidFill>
                  <a:schemeClr val="hlink"/>
                </a:solidFill>
              </a:rPr>
              <a:t>subcórnea</a:t>
            </a:r>
            <a:r>
              <a:rPr lang="es-ES_tradnl" sz="2400"/>
              <a:t>. Se rompe y deja un exudado que al secarse forma la </a:t>
            </a:r>
            <a:r>
              <a:rPr lang="es-ES_tradnl" sz="2400" b="1">
                <a:solidFill>
                  <a:schemeClr val="hlink"/>
                </a:solidFill>
              </a:rPr>
              <a:t>costra melicerica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b="1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Etiología: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/>
              <a:t>Streptococo pyogenes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400"/>
              <a:t>Stafilococo aureus</a:t>
            </a:r>
            <a:endParaRPr lang="es-ES" sz="2400"/>
          </a:p>
        </p:txBody>
      </p:sp>
      <p:pic>
        <p:nvPicPr>
          <p:cNvPr id="340999" name="Picture 7" descr="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16113"/>
            <a:ext cx="3810000" cy="3897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IMPETIGO</a:t>
            </a:r>
            <a:endParaRPr lang="es-ES" sz="3200"/>
          </a:p>
        </p:txBody>
      </p:sp>
      <p:pic>
        <p:nvPicPr>
          <p:cNvPr id="394247" name="Picture 7" descr="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9738"/>
            <a:ext cx="3810000" cy="4310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48" name="Picture 8" descr="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738" y="1600200"/>
            <a:ext cx="30305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IMPETIGO</a:t>
            </a:r>
            <a:endParaRPr lang="es-ES" sz="3600"/>
          </a:p>
        </p:txBody>
      </p:sp>
      <p:pic>
        <p:nvPicPr>
          <p:cNvPr id="156678" name="Picture 6" descr="impeti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7725" y="1600200"/>
            <a:ext cx="282575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IMPETIGO</a:t>
            </a:r>
            <a:endParaRPr lang="es-ES" sz="3200"/>
          </a:p>
        </p:txBody>
      </p:sp>
      <p:pic>
        <p:nvPicPr>
          <p:cNvPr id="160774" name="Picture 6" descr="impetigo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9950" y="2205038"/>
            <a:ext cx="5321300" cy="3319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>
                <a:solidFill>
                  <a:schemeClr val="tx1"/>
                </a:solidFill>
              </a:rPr>
              <a:t>LESIONES ELEMENTALES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dirty="0">
                <a:solidFill>
                  <a:schemeClr val="hlink"/>
                </a:solidFill>
              </a:rPr>
              <a:t>PRIMARIAS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MACULAS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PAPULAS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 smtClean="0"/>
              <a:t>VEGETACIÓN</a:t>
            </a:r>
            <a:endParaRPr lang="es-ES_tradnl" sz="2400" dirty="0"/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AMPOLLAS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 smtClean="0"/>
              <a:t>VESÍCULAS</a:t>
            </a:r>
            <a:endParaRPr lang="es-ES_tradnl" sz="2400" dirty="0"/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 smtClean="0"/>
              <a:t>PÚSTULAS</a:t>
            </a:r>
            <a:endParaRPr lang="es-ES_tradnl" sz="2400" dirty="0"/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 smtClean="0"/>
              <a:t>NÓDULOS</a:t>
            </a:r>
            <a:endParaRPr lang="es-ES_tradnl" sz="2400" dirty="0"/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 smtClean="0"/>
              <a:t>TUBÉRCULOS</a:t>
            </a:r>
            <a:endParaRPr lang="es-ES_tradnl" sz="2400" dirty="0"/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ESCAMAS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TUMOR</a:t>
            </a:r>
            <a:endParaRPr lang="es-ES" sz="2400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 b="1" dirty="0">
                <a:solidFill>
                  <a:schemeClr val="hlink"/>
                </a:solidFill>
              </a:rPr>
              <a:t>SECUNDARIAS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ESCAMAS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COSTRAS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SOL. CONTINUIDAD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ATROFIA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ESCLEROSIS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LIQUENIFICACION</a:t>
            </a:r>
          </a:p>
          <a:p>
            <a:pPr marL="457200" indent="-4572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AutoNum type="arabicPeriod"/>
            </a:pPr>
            <a:r>
              <a:rPr lang="es-ES_tradnl" sz="2400" dirty="0"/>
              <a:t>CICATRIZ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II- ERISIPELA</a:t>
            </a:r>
            <a:endParaRPr lang="es-ES" sz="3600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Lesion elemental: </a:t>
            </a:r>
            <a:r>
              <a:rPr lang="es-ES_tradnl" sz="2400">
                <a:solidFill>
                  <a:schemeClr val="hlink"/>
                </a:solidFill>
              </a:rPr>
              <a:t>placa eritematosa,</a:t>
            </a:r>
            <a:r>
              <a:rPr lang="es-ES_tradnl" sz="2400"/>
              <a:t> sobreelvada, color rojo, </a:t>
            </a:r>
            <a:r>
              <a:rPr lang="es-ES_tradnl" sz="2400">
                <a:solidFill>
                  <a:schemeClr val="hlink"/>
                </a:solidFill>
              </a:rPr>
              <a:t>dolorosa, caliente</a:t>
            </a:r>
            <a:r>
              <a:rPr lang="es-ES_tradnl" sz="2400"/>
              <a:t>, borde neto.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buFont typeface="Wingdings" panose="05000000000000000000" pitchFamily="2" charset="2"/>
              <a:buNone/>
            </a:pPr>
            <a:r>
              <a:rPr lang="es-ES_tradnl" sz="2400">
                <a:solidFill>
                  <a:schemeClr val="hlink"/>
                </a:solidFill>
              </a:rPr>
              <a:t>Compromiso del estado general</a:t>
            </a:r>
            <a:endParaRPr lang="es-ES" sz="2400">
              <a:solidFill>
                <a:schemeClr val="hlink"/>
              </a:solidFill>
            </a:endParaRPr>
          </a:p>
        </p:txBody>
      </p:sp>
      <p:pic>
        <p:nvPicPr>
          <p:cNvPr id="343046" name="Picture 6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492375"/>
            <a:ext cx="2808288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ERISIPELA</a:t>
            </a:r>
            <a:endParaRPr lang="es-ES" sz="3600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/>
              <a:t>Etiología: </a:t>
            </a:r>
            <a:r>
              <a:rPr lang="es-ES_tradnl" sz="2400">
                <a:solidFill>
                  <a:schemeClr val="hlink"/>
                </a:solidFill>
              </a:rPr>
              <a:t>Streptococo Pyogenes grupo 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sz="24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/>
              <a:t>Puerta entrada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sz="24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sz="2400"/>
              <a:t>Localiza: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200"/>
              <a:t>miembros inferiores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200"/>
              <a:t>cara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200"/>
              <a:t>miembros sup.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 sz="2200"/>
              <a:t>tronco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sz="2200"/>
          </a:p>
        </p:txBody>
      </p:sp>
      <p:pic>
        <p:nvPicPr>
          <p:cNvPr id="345095" name="Picture 7" descr="erisipela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43163"/>
            <a:ext cx="3810000" cy="284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ERISIPELA</a:t>
            </a:r>
            <a:endParaRPr lang="es-ES" sz="3600"/>
          </a:p>
        </p:txBody>
      </p:sp>
      <p:pic>
        <p:nvPicPr>
          <p:cNvPr id="162822" name="Picture 6" descr="erisipe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0425" y="1600200"/>
            <a:ext cx="2798763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ERISIPELA</a:t>
            </a:r>
            <a:r>
              <a:rPr lang="es-ES_tradnl" sz="2800"/>
              <a:t> </a:t>
            </a:r>
            <a:endParaRPr lang="es-ES" sz="2800"/>
          </a:p>
        </p:txBody>
      </p:sp>
      <p:pic>
        <p:nvPicPr>
          <p:cNvPr id="430086" name="Picture 6" descr="erisipela ca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2133600"/>
            <a:ext cx="3892550" cy="3240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>
                <a:solidFill>
                  <a:schemeClr val="hlink"/>
                </a:solidFill>
              </a:rPr>
              <a:t>DERMATOSIS INFECCIOSAS</a:t>
            </a:r>
            <a:r>
              <a:rPr lang="es-ES_tradnl" sz="3200" b="1">
                <a:solidFill>
                  <a:schemeClr val="hlink"/>
                </a:solidFill>
              </a:rPr>
              <a:t>: </a:t>
            </a:r>
            <a:br>
              <a:rPr lang="es-ES_tradnl" sz="3200" b="1">
                <a:solidFill>
                  <a:schemeClr val="hlink"/>
                </a:solidFill>
              </a:rPr>
            </a:br>
            <a:r>
              <a:rPr lang="es-ES_tradnl" sz="3200" b="1">
                <a:solidFill>
                  <a:schemeClr val="hlink"/>
                </a:solidFill>
              </a:rPr>
              <a:t>III- MICOSIS</a:t>
            </a:r>
            <a:endParaRPr lang="es-ES" sz="3200" b="1">
              <a:solidFill>
                <a:schemeClr val="hlink"/>
              </a:solidFill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7761288" cy="4286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b="1">
                <a:solidFill>
                  <a:srgbClr val="006600"/>
                </a:solidFill>
              </a:rPr>
              <a:t>DERMATOFICIAS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_tradnl"/>
              <a:t>EPIDERMOPHYTON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_tradnl"/>
              <a:t>TRICHOPHYTON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_tradnl"/>
              <a:t>MICROSPORUM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b="1">
                <a:solidFill>
                  <a:srgbClr val="006600"/>
                </a:solidFill>
              </a:rPr>
              <a:t>SAPROFICIAS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_tradnl"/>
              <a:t>MALASSEZIA FURFUR</a:t>
            </a:r>
          </a:p>
          <a:p>
            <a:pPr lvl="1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s-ES_tradnl"/>
              <a:t>CANDIDA ALBICANS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/>
              <a:t>MICOSIS</a:t>
            </a:r>
            <a:endParaRPr lang="es-ES" sz="3600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s-ES_tradnl"/>
              <a:t>AFECTAN: PIEL, PELO, UÑAS</a:t>
            </a:r>
          </a:p>
          <a:p>
            <a:pPr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s-ES_tradnl"/>
              <a:t>FACTORES PREDISPONENTES: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Calor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Humedad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Maceración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Microtraumatismos cutáneos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Falta de higiene adecuada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Calzados cerrados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Endocrinopatías</a:t>
            </a:r>
          </a:p>
          <a:p>
            <a:pPr lvl="1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s-ES_tradnl"/>
              <a:t>Aplicación de corticoides tópicos</a:t>
            </a:r>
          </a:p>
          <a:p>
            <a:pPr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algn="ctr"/>
            <a:r>
              <a:rPr lang="es-ES_tradnl" sz="3600">
                <a:solidFill>
                  <a:schemeClr val="hlink"/>
                </a:solidFill>
              </a:rPr>
              <a:t>I-DERMATOFICIAS</a:t>
            </a:r>
            <a:endParaRPr lang="es-ES" sz="3600">
              <a:solidFill>
                <a:schemeClr val="hlink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s-ES_tradnl" sz="24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 dirty="0" smtClean="0"/>
              <a:t>PIEL             </a:t>
            </a:r>
            <a:r>
              <a:rPr lang="es-ES_tradnl" sz="2400" dirty="0" smtClean="0">
                <a:solidFill>
                  <a:srgbClr val="006600"/>
                </a:solidFill>
              </a:rPr>
              <a:t>TIÑA CORPORIS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 dirty="0" smtClean="0"/>
              <a:t>PELO           </a:t>
            </a:r>
            <a:r>
              <a:rPr lang="es-ES_tradnl" sz="2400" dirty="0" smtClean="0">
                <a:solidFill>
                  <a:srgbClr val="006600"/>
                </a:solidFill>
              </a:rPr>
              <a:t>TIÑA </a:t>
            </a:r>
            <a:r>
              <a:rPr lang="es-ES_tradnl" sz="2400" dirty="0">
                <a:solidFill>
                  <a:srgbClr val="006600"/>
                </a:solidFill>
              </a:rPr>
              <a:t>CAPITIS</a:t>
            </a:r>
          </a:p>
          <a:p>
            <a:pPr>
              <a:buFont typeface="Wingdings" panose="05000000000000000000" pitchFamily="2" charset="2"/>
              <a:buNone/>
            </a:pPr>
            <a:endParaRPr lang="es-ES_tradnl" sz="2400" dirty="0"/>
          </a:p>
          <a:p>
            <a:pPr>
              <a:buFont typeface="Wingdings" panose="05000000000000000000" pitchFamily="2" charset="2"/>
              <a:buNone/>
            </a:pPr>
            <a:r>
              <a:rPr lang="es-ES_tradnl" sz="2400" b="1" dirty="0" smtClean="0"/>
              <a:t>UÑAS         </a:t>
            </a:r>
            <a:r>
              <a:rPr lang="es-ES_tradnl" sz="2400" dirty="0" smtClean="0">
                <a:solidFill>
                  <a:srgbClr val="006600"/>
                </a:solidFill>
              </a:rPr>
              <a:t>ONICOMICOSIS</a:t>
            </a:r>
            <a:endParaRPr lang="es-ES" sz="2400" dirty="0">
              <a:solidFill>
                <a:srgbClr val="006600"/>
              </a:solidFill>
            </a:endParaRP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2051050" y="2276872"/>
            <a:ext cx="5032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2339975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2051521" y="3140968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1979712" y="4077072"/>
            <a:ext cx="57680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/>
              <a:t>DERMATOFICIA DE LA PIEL LAMPIÑA</a:t>
            </a:r>
            <a:endParaRPr lang="es-ES" sz="3200"/>
          </a:p>
        </p:txBody>
      </p:sp>
      <p:pic>
        <p:nvPicPr>
          <p:cNvPr id="236551" name="Picture 7" descr="Microsporia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436813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53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Mácula </a:t>
            </a:r>
            <a:r>
              <a:rPr lang="es-ES_tradnl" sz="2400">
                <a:solidFill>
                  <a:schemeClr val="hlink"/>
                </a:solidFill>
              </a:rPr>
              <a:t>eritematosa </a:t>
            </a:r>
            <a:r>
              <a:rPr lang="es-ES_tradnl" sz="2400"/>
              <a:t>discoide, bordes nítidos, </a:t>
            </a:r>
            <a:r>
              <a:rPr lang="es-ES_tradnl" sz="2400" b="1"/>
              <a:t>extensiva con aparente resolución</a:t>
            </a:r>
            <a:r>
              <a:rPr lang="es-ES_tradnl" sz="2400"/>
              <a:t> </a:t>
            </a:r>
            <a:r>
              <a:rPr lang="es-ES_tradnl" sz="2400" b="1"/>
              <a:t>central</a:t>
            </a:r>
            <a:r>
              <a:rPr lang="es-ES_tradnl" sz="2400"/>
              <a:t>: </a:t>
            </a:r>
            <a:r>
              <a:rPr lang="es-ES_tradnl" sz="2400">
                <a:solidFill>
                  <a:schemeClr val="hlink"/>
                </a:solidFill>
              </a:rPr>
              <a:t>lesión marginada</a:t>
            </a:r>
            <a:r>
              <a:rPr lang="es-ES_tradnl" sz="2400"/>
              <a:t> con vesículas en sus bordes y escamas en su superficie.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_tradnl" sz="2400"/>
              <a:t>Figuras policíclicas y geográficas</a:t>
            </a: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DERMATOFICIA</a:t>
            </a:r>
            <a:endParaRPr lang="es-AR" sz="3200"/>
          </a:p>
        </p:txBody>
      </p:sp>
      <p:pic>
        <p:nvPicPr>
          <p:cNvPr id="356355" name="Picture 3" descr="microspor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2198688"/>
            <a:ext cx="3814762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56" name="Picture 4" descr="microsporia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198688"/>
            <a:ext cx="3814763" cy="333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ctr"/>
            <a:r>
              <a:rPr lang="en-US" sz="3200"/>
              <a:t>DERMATOFICIA PIEL LAMPIÑA</a:t>
            </a:r>
            <a:endParaRPr lang="es-AR" sz="3200"/>
          </a:p>
        </p:txBody>
      </p:sp>
      <p:pic>
        <p:nvPicPr>
          <p:cNvPr id="357379" name="Picture 3" descr="dermatoficaiinglepediat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8163" y="1797050"/>
            <a:ext cx="584835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">
  <a:themeElements>
    <a:clrScheme name="Capa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1365</TotalTime>
  <Words>1666</Words>
  <Application>Microsoft Office PowerPoint</Application>
  <PresentationFormat>Presentación en pantalla (4:3)</PresentationFormat>
  <Paragraphs>555</Paragraphs>
  <Slides>123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123</vt:i4>
      </vt:variant>
    </vt:vector>
  </HeadingPairs>
  <TitlesOfParts>
    <vt:vector size="128" baseType="lpstr">
      <vt:lpstr>Arial</vt:lpstr>
      <vt:lpstr>Calibri</vt:lpstr>
      <vt:lpstr>Times New Roman</vt:lpstr>
      <vt:lpstr>Wingdings</vt:lpstr>
      <vt:lpstr>Capas</vt:lpstr>
      <vt:lpstr>PIEL y FANERAS </vt:lpstr>
      <vt:lpstr>                        PIEL</vt:lpstr>
      <vt:lpstr>PIEL</vt:lpstr>
      <vt:lpstr>Presentación de PowerPoint</vt:lpstr>
      <vt:lpstr>DERMATOSIS</vt:lpstr>
      <vt:lpstr>Presentación de PowerPoint</vt:lpstr>
      <vt:lpstr>INTERROGARIO</vt:lpstr>
      <vt:lpstr>EXAMEN FISICO</vt:lpstr>
      <vt:lpstr>LESIONES ELEMENTALES</vt:lpstr>
      <vt:lpstr>CLASIFICACION MORFOLOGICA DE LAS DERMATOSIS</vt:lpstr>
      <vt:lpstr>LESIONES: MONOMORFAS – POLIMORFAS  PSEUDOPOLIMORFAS</vt:lpstr>
      <vt:lpstr>CONFIGURACION DE LAS DERMATOSIS</vt:lpstr>
      <vt:lpstr>LESIONES: LINEALES – CONFIGURADAS - ANULARES</vt:lpstr>
      <vt:lpstr>SITIOS PECULIARES DE LOCALIZACION</vt:lpstr>
      <vt:lpstr>MANIOBRAS AUXILIARES</vt:lpstr>
      <vt:lpstr>DERMATOSIS</vt:lpstr>
      <vt:lpstr>DERMATOSIS MACULARES</vt:lpstr>
      <vt:lpstr>MACULAS</vt:lpstr>
      <vt:lpstr>HIPERPIGMENTACION: GENERALIZADA/ LOCALIZADA</vt:lpstr>
      <vt:lpstr>HIPERPIGMENTACION CAUSAS</vt:lpstr>
      <vt:lpstr>NEVO CONGENITO</vt:lpstr>
      <vt:lpstr>ENFERMEDAD DE ADDISON</vt:lpstr>
      <vt:lpstr>ENFERMEDAD DE ADDISON</vt:lpstr>
      <vt:lpstr>PIGMENTACION: EMBARAZO</vt:lpstr>
      <vt:lpstr>PIGMENTACION POR FARMACOS</vt:lpstr>
      <vt:lpstr>HIPOPIGMENTACION CAUSAS</vt:lpstr>
      <vt:lpstr>PITIRIASIS VERSICOLOR</vt:lpstr>
      <vt:lpstr>PITIRIASIS VERSICOLOR</vt:lpstr>
      <vt:lpstr>VITILIGO – PITIRIASIS VERSICOLOR DIAGNOSTICO DIFERENCIAL</vt:lpstr>
      <vt:lpstr>VITILIGO: LOCALIZADO / GENERALIZADO</vt:lpstr>
      <vt:lpstr>MACULAS HIPOCROMICAS: VITILIGO</vt:lpstr>
      <vt:lpstr>MACULAS VASCULARES</vt:lpstr>
      <vt:lpstr>PURPURA: PETEQUIAS</vt:lpstr>
      <vt:lpstr>PURPURA: Equimosis – Petequias – Púrpura palpable</vt:lpstr>
      <vt:lpstr>PURPURAS</vt:lpstr>
      <vt:lpstr>CAUSAS DE VASCULITIS</vt:lpstr>
      <vt:lpstr>Presentación de PowerPoint</vt:lpstr>
      <vt:lpstr>¿QUÉ HACEMOS FRENTE A UN PACIENTE CON PÚRPURA?</vt:lpstr>
      <vt:lpstr>DERMATOSIS</vt:lpstr>
      <vt:lpstr>DERMATOSIS ERITEMATOESCAMOSAS</vt:lpstr>
      <vt:lpstr>PSORIASIS</vt:lpstr>
      <vt:lpstr>PSORIASIS</vt:lpstr>
      <vt:lpstr>PSORIASIS: FORMAS CLÍNICAS</vt:lpstr>
      <vt:lpstr>PSORIASIS</vt:lpstr>
      <vt:lpstr>DERMATOSIS</vt:lpstr>
      <vt:lpstr>DERMATOSIS ALERGICAS</vt:lpstr>
      <vt:lpstr>I- URTICARIA</vt:lpstr>
      <vt:lpstr>URTICARIA</vt:lpstr>
      <vt:lpstr>URTICARIA: EVOLUCIÓN</vt:lpstr>
      <vt:lpstr>CAUSAS DE URTICARIA</vt:lpstr>
      <vt:lpstr>URTICARIA: PLAN DE ESTUDIO</vt:lpstr>
      <vt:lpstr>II- ECCEMAS</vt:lpstr>
      <vt:lpstr>DERMATITIS DE CONTACTO</vt:lpstr>
      <vt:lpstr>DERMATITIS DE CONTACTO</vt:lpstr>
      <vt:lpstr>DERMATITIS DE CONTACTO</vt:lpstr>
      <vt:lpstr>DERMATITIS DE CONTACTO</vt:lpstr>
      <vt:lpstr>DERMATITIS DE CONTACTO</vt:lpstr>
      <vt:lpstr>DERMATITIS DE CONTACTO</vt:lpstr>
      <vt:lpstr>ECCEMA CRONICO</vt:lpstr>
      <vt:lpstr>ECCEMA CRONICO: LIQUENIFICACION</vt:lpstr>
      <vt:lpstr>ECCEMA MICROBIANO</vt:lpstr>
      <vt:lpstr>DERMATOSIS</vt:lpstr>
      <vt:lpstr>DERMATOSIS INFECCIOSAS I-VIROSIS</vt:lpstr>
      <vt:lpstr>VIROSIS  1- HPV</vt:lpstr>
      <vt:lpstr>VERRUGA VULGAR</vt:lpstr>
      <vt:lpstr>VERRUGA FILIFORME</vt:lpstr>
      <vt:lpstr>VERRUGA PLANTAR</vt:lpstr>
      <vt:lpstr>HPV: CONDILOMAS ACUMINADOS</vt:lpstr>
      <vt:lpstr>HPV: CONDILOMAS ACUMINADOS</vt:lpstr>
      <vt:lpstr>VIROSIS 2- MOLUSCOS CONTAGIOSOS</vt:lpstr>
      <vt:lpstr>MOLUSCOS CONTAGIOSOS</vt:lpstr>
      <vt:lpstr>MOLUSCOS CONTAGIOSOS</vt:lpstr>
      <vt:lpstr>VIROSIS 3-VIRUS HERPES</vt:lpstr>
      <vt:lpstr>VIROSIS: HERPES SIMPLE</vt:lpstr>
      <vt:lpstr>HERPES SIMPLE</vt:lpstr>
      <vt:lpstr>HERPES SIMPLE</vt:lpstr>
      <vt:lpstr>HERPES VIRUS</vt:lpstr>
      <vt:lpstr>CHANCRO SIFILITICO</vt:lpstr>
      <vt:lpstr>HERPES ZOSTER</vt:lpstr>
      <vt:lpstr>HERPES ZOSTER</vt:lpstr>
      <vt:lpstr>HERPES ZOSTER</vt:lpstr>
      <vt:lpstr>VARICELA / HERPES ZOSTER</vt:lpstr>
      <vt:lpstr>HERPES ZOSTER: COMPLICACIONES</vt:lpstr>
      <vt:lpstr>Herpes zoster</vt:lpstr>
      <vt:lpstr>DERMATOSIS INFECCIOSAS:  II- BACTERIANAS</vt:lpstr>
      <vt:lpstr>I- IMPETIGO</vt:lpstr>
      <vt:lpstr>IMPETIGO</vt:lpstr>
      <vt:lpstr>IMPETIGO</vt:lpstr>
      <vt:lpstr>IMPETIGO</vt:lpstr>
      <vt:lpstr>II- ERISIPELA</vt:lpstr>
      <vt:lpstr>ERISIPELA</vt:lpstr>
      <vt:lpstr>ERISIPELA</vt:lpstr>
      <vt:lpstr>ERISIPELA </vt:lpstr>
      <vt:lpstr>DERMATOSIS INFECCIOSAS:  III- MICOSIS</vt:lpstr>
      <vt:lpstr>MICOSIS</vt:lpstr>
      <vt:lpstr>I-DERMATOFICIAS</vt:lpstr>
      <vt:lpstr>DERMATOFICIA DE LA PIEL LAMPIÑA</vt:lpstr>
      <vt:lpstr>DERMATOFICIA</vt:lpstr>
      <vt:lpstr>DERMATOFICIA PIEL LAMPIÑA</vt:lpstr>
      <vt:lpstr>DERMATOFICIA: TIÑA CRURIS</vt:lpstr>
      <vt:lpstr>DERMATOFICIAS</vt:lpstr>
      <vt:lpstr>DERMATOFICIAS ONICOMICOSIS</vt:lpstr>
      <vt:lpstr>ONICOMICOSIS</vt:lpstr>
      <vt:lpstr>II- CANDIDIASIS</vt:lpstr>
      <vt:lpstr> CANDIDIASIS MUCOSA: ORAL </vt:lpstr>
      <vt:lpstr>CANDIDIASIS ORAL: MUGUET</vt:lpstr>
      <vt:lpstr>CANDIDIASIS: MUGUET</vt:lpstr>
      <vt:lpstr> CANDIDIASIS MUCOSA: ORAL </vt:lpstr>
      <vt:lpstr>CANDIDIASIS MUCOSA: GENITAL</vt:lpstr>
      <vt:lpstr>CANDIDIASIS CUTANEA</vt:lpstr>
      <vt:lpstr>CANDIDIASIS CUTÁNEA: GRANDES PLIEGUES</vt:lpstr>
      <vt:lpstr>CANDIDIASIS CUTÁNEA: PEQUEÑOS PLIEGUES</vt:lpstr>
      <vt:lpstr>CANDIDIASIS FANERAS: UNGUEAL</vt:lpstr>
      <vt:lpstr>CANDIDIASIS UNGUEAL</vt:lpstr>
      <vt:lpstr>PRURITO</vt:lpstr>
      <vt:lpstr>PRURITO</vt:lpstr>
      <vt:lpstr>PRURITO</vt:lpstr>
      <vt:lpstr>     ALGORITMO DE PRURITO </vt:lpstr>
      <vt:lpstr>                      NEVOS</vt:lpstr>
      <vt:lpstr>                    PELOS</vt:lpstr>
      <vt:lpstr>                       UÑAS</vt:lpstr>
      <vt:lpstr>                        UÑAS</vt:lpstr>
      <vt:lpstr>Presentación de PowerPoint</vt:lpstr>
    </vt:vector>
  </TitlesOfParts>
  <Company>Particular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LESIONES DE PIEL EN CONSULTORIO EXTERNO</dc:title>
  <dc:creator>User</dc:creator>
  <cp:lastModifiedBy>Presman</cp:lastModifiedBy>
  <cp:revision>53</cp:revision>
  <dcterms:created xsi:type="dcterms:W3CDTF">2007-04-17T11:41:46Z</dcterms:created>
  <dcterms:modified xsi:type="dcterms:W3CDTF">2016-05-25T21:58:18Z</dcterms:modified>
</cp:coreProperties>
</file>