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8.jpeg" ContentType="image/jpeg"/>
  <Override PartName="/ppt/media/image17.jpeg" ContentType="image/jpeg"/>
  <Override PartName="/ppt/media/image15.jpeg" ContentType="image/jpeg"/>
  <Override PartName="/ppt/media/image20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9.jpeg" ContentType="image/jpeg"/>
  <Override PartName="/ppt/media/image1.png" ContentType="image/png"/>
  <Override PartName="/ppt/media/image16.jpeg" ContentType="image/jpeg"/>
  <Override PartName="/ppt/media/image5.png" ContentType="image/png"/>
  <Override PartName="/ppt/media/image6.png" ContentType="image/png"/>
  <Override PartName="/ppt/media/image9.jpeg" ContentType="image/jpeg"/>
  <Override PartName="/ppt/media/image7.png" ContentType="image/png"/>
  <Override PartName="/ppt/media/image10.jpeg" ContentType="image/jpeg"/>
  <Override PartName="/ppt/media/image8.png" ContentType="image/pn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ubTitle"/>
          </p:nvPr>
        </p:nvSpPr>
        <p:spPr>
          <a:xfrm>
            <a:off x="380880" y="914400"/>
            <a:ext cx="236196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3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380880" y="914400"/>
            <a:ext cx="236196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380880" y="914400"/>
            <a:ext cx="236196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3"/>
          <a:stretch/>
        </p:blipFill>
        <p:spPr>
          <a:xfrm>
            <a:off x="380520" y="3111120"/>
            <a:ext cx="2361960" cy="1884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380880" y="914400"/>
            <a:ext cx="236196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8088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414468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591200" y="414612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591200" y="1981080"/>
            <a:ext cx="11523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0880" y="4146120"/>
            <a:ext cx="2361960" cy="1976760"/>
          </a:xfrm>
          <a:prstGeom prst="rect">
            <a:avLst/>
          </a:prstGeom>
        </p:spPr>
        <p:txBody>
          <a:bodyPr lIns="0" rIns="0" tIns="0" bIns="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8991720" y="288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A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rIns="90000" tIns="45000" bIns="450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Line 17"/>
          <p:cNvSpPr/>
          <p:nvPr/>
        </p:nvSpPr>
        <p:spPr>
          <a:xfrm>
            <a:off x="155160" y="2419920"/>
            <a:ext cx="8833320" cy="360"/>
          </a:xfrm>
          <a:prstGeom prst="line">
            <a:avLst/>
          </a:prstGeom>
          <a:ln w="11520">
            <a:solidFill>
              <a:schemeClr val="accent3">
                <a:shade val="75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fld id="{F95103EA-0FEE-489E-A721-C51994863D6A}" type="slidenum">
              <a:rPr b="0" lang="es-AR" sz="1600" spc="-1" strike="noStrike">
                <a:solidFill>
                  <a:srgbClr val="6d8687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Haga clic para modificar el estilo de título del patrón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Pulse para editar el formato de esquema del texto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 del esquema</a:t>
            </a:r>
            <a:endParaRPr b="0" lang="es-AR" sz="20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PlaceHolder 10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Haga clic para modificar el estilo de título del patrón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7" name="PlaceHolder 11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A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12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rIns="90000" tIns="45000" bIns="450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13"/>
          <p:cNvSpPr>
            <a:spLocks noGrp="1"/>
          </p:cNvSpPr>
          <p:nvPr>
            <p:ph type="sldNum"/>
          </p:nvPr>
        </p:nvSpPr>
        <p:spPr>
          <a:xfrm>
            <a:off x="4361760" y="1026360"/>
            <a:ext cx="456840" cy="441000"/>
          </a:xfrm>
          <a:prstGeom prst="rect">
            <a:avLst/>
          </a:prstGeom>
        </p:spPr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fld id="{09AB9573-5369-43AA-956E-0B1569BC3246}" type="slidenum">
              <a:rPr b="0" lang="es-AR" sz="16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1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14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Pulse para editar el formato de esquema del texto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 del esquema</a:t>
            </a:r>
            <a:endParaRPr b="0" lang="es-AR" sz="27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Sexto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Séptimo nivel del esquemaHaga clic para modificar el estilo de texto del patrón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s-AR" sz="2200" spc="-1" strike="noStrike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822960" indent="-228240">
              <a:lnSpc>
                <a:spcPct val="100000"/>
              </a:lnSpc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</a:t>
            </a:r>
            <a:endParaRPr b="0" lang="es-AR" sz="27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097280" indent="-228240">
              <a:lnSpc>
                <a:spcPct val="100000"/>
              </a:lnSpc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s-AR" sz="2000" spc="-1" strike="noStrike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1371600" indent="-228240">
              <a:lnSpc>
                <a:spcPct val="100000"/>
              </a:lnSpc>
              <a:buClr>
                <a:srgbClr val="8fb08c"/>
              </a:buClr>
              <a:buFont typeface="Symbol" charset="2"/>
              <a:buChar char="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1"/>
          <p:cNvSpPr/>
          <p:nvPr/>
        </p:nvSpPr>
        <p:spPr>
          <a:xfrm>
            <a:off x="0" y="0"/>
            <a:ext cx="9143640" cy="155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1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15"/>
          <p:cNvSpPr/>
          <p:nvPr/>
        </p:nvSpPr>
        <p:spPr>
          <a:xfrm>
            <a:off x="152280" y="15840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PlaceHolder 16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A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17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rIns="90000" tIns="45000" bIns="450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18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120" cy="441000"/>
          </a:xfrm>
          <a:prstGeom prst="rect">
            <a:avLst/>
          </a:prstGeom>
        </p:spPr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fld id="{0D197BA2-F130-484D-8F75-C9BC0442A0DF}" type="slidenum">
              <a:rPr b="0" lang="es-AR" sz="1600" spc="-1" strike="noStrike">
                <a:solidFill>
                  <a:srgbClr val="e1e1e1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1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24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Pulse para editar el formato de esquema del texto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 del esquema</a:t>
            </a:r>
            <a:endParaRPr b="0" lang="es-AR" sz="20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7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8" name="CustomShape 10"/>
          <p:cNvSpPr/>
          <p:nvPr/>
        </p:nvSpPr>
        <p:spPr>
          <a:xfrm>
            <a:off x="152280" y="152280"/>
            <a:ext cx="8832600" cy="30456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3"/>
          <p:cNvSpPr/>
          <p:nvPr/>
        </p:nvSpPr>
        <p:spPr>
          <a:xfrm>
            <a:off x="0" y="0"/>
            <a:ext cx="9143640" cy="118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4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5"/>
          <p:cNvSpPr/>
          <p:nvPr/>
        </p:nvSpPr>
        <p:spPr>
          <a:xfrm>
            <a:off x="152280" y="609480"/>
            <a:ext cx="2742840" cy="5866920"/>
          </a:xfrm>
          <a:prstGeom prst="rect">
            <a:avLst/>
          </a:prstGeom>
          <a:solidFill>
            <a:schemeClr val="accent1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PlaceHolder 16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s-A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Haga clic para modificar el estilo de título del patrón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5" name="PlaceHolder 17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Pulse para editar el formato de esquema del texto</a:t>
            </a:r>
            <a:endParaRPr b="0" lang="es-A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 del esquema</a:t>
            </a:r>
            <a:endParaRPr b="0" lang="es-A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 del esquema</a:t>
            </a:r>
            <a:endParaRPr b="0" lang="es-AR" sz="16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 del esquema</a:t>
            </a:r>
            <a:endParaRPr b="0" lang="es-A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 del esquema</a:t>
            </a:r>
            <a:endParaRPr b="0" lang="es-A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Sexto nivel del esquema</a:t>
            </a:r>
            <a:endParaRPr b="0" lang="es-A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Séptimo nivel del esquemaHaga clic para modificar el estilo de texto del patrón</a:t>
            </a:r>
            <a:endParaRPr b="0" lang="es-A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6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19"/>
          <p:cNvSpPr/>
          <p:nvPr/>
        </p:nvSpPr>
        <p:spPr>
          <a:xfrm>
            <a:off x="152280" y="533160"/>
            <a:ext cx="8832960" cy="360"/>
          </a:xfrm>
          <a:prstGeom prst="line">
            <a:avLst/>
          </a:prstGeom>
          <a:ln w="11520">
            <a:solidFill>
              <a:schemeClr val="accent3">
                <a:shade val="75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PlaceHolder 20"/>
          <p:cNvSpPr>
            <a:spLocks noGrp="1"/>
          </p:cNvSpPr>
          <p:nvPr>
            <p:ph type="body"/>
          </p:nvPr>
        </p:nvSpPr>
        <p:spPr>
          <a:xfrm>
            <a:off x="3124080" y="685800"/>
            <a:ext cx="5638320" cy="540972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Pulse para editar el formato de esquema del texto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 del esquema</a:t>
            </a:r>
            <a:endParaRPr b="0" lang="es-AR" sz="27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Sexto nivel del esquema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Séptimo nivel del esquemaHaga clic para modificar el estilo de texto del patrón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s-AR" sz="2200" spc="-1" strike="noStrike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Segundo nivel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2" marL="822960" indent="-228240">
              <a:lnSpc>
                <a:spcPct val="100000"/>
              </a:lnSpc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Tercer nivel</a:t>
            </a:r>
            <a:endParaRPr b="0" lang="es-AR" sz="2700" spc="-1" strike="noStrike">
              <a:solidFill>
                <a:srgbClr val="646b86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3" marL="1097280" indent="-228240">
              <a:lnSpc>
                <a:spcPct val="100000"/>
              </a:lnSpc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s-AR" sz="2000" spc="-1" strike="noStrike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Cuarto nivel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4" marL="1371600" indent="-228240">
              <a:lnSpc>
                <a:spcPct val="100000"/>
              </a:lnSpc>
              <a:buClr>
                <a:srgbClr val="8fb08c"/>
              </a:buClr>
              <a:buFont typeface="Symbol" charset="2"/>
              <a:buChar char="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Quinto nivel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9" name="CustomShape 21"/>
          <p:cNvSpPr/>
          <p:nvPr/>
        </p:nvSpPr>
        <p:spPr>
          <a:xfrm>
            <a:off x="1295280" y="22860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CustomShape 22"/>
          <p:cNvSpPr/>
          <p:nvPr/>
        </p:nvSpPr>
        <p:spPr>
          <a:xfrm>
            <a:off x="1389960" y="32292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PlaceHolder 23"/>
          <p:cNvSpPr>
            <a:spLocks noGrp="1"/>
          </p:cNvSpPr>
          <p:nvPr>
            <p:ph type="sldNum"/>
          </p:nvPr>
        </p:nvSpPr>
        <p:spPr>
          <a:xfrm>
            <a:off x="1371600" y="312840"/>
            <a:ext cx="456840" cy="441000"/>
          </a:xfrm>
          <a:prstGeom prst="rect">
            <a:avLst/>
          </a:prstGeom>
        </p:spPr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fld id="{A2670E60-E5F2-4AED-B53C-4FA165E7A475}" type="slidenum">
              <a:rPr b="0" lang="es-AR" sz="1600" spc="-1" strike="noStrike">
                <a:solidFill>
                  <a:srgbClr val="6d8687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1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CustomShape 24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PlaceHolder 25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A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26"/>
          <p:cNvSpPr>
            <a:spLocks noGrp="1"/>
          </p:cNvSpPr>
          <p:nvPr>
            <p:ph type="ftr"/>
          </p:nvPr>
        </p:nvSpPr>
        <p:spPr>
          <a:xfrm>
            <a:off x="301680" y="6410880"/>
            <a:ext cx="3382920" cy="365400"/>
          </a:xfrm>
          <a:prstGeom prst="rect">
            <a:avLst/>
          </a:prstGeom>
        </p:spPr>
        <p:txBody>
          <a:bodyPr lIns="90000" rIns="90000" tIns="45000" bIns="450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371600" y="281952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1600" spc="248" strike="noStrike" cap="all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PROF. DR. JUAN RICARDO CORTES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1600" spc="248" strike="noStrike" cap="all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2019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85800" y="380880"/>
            <a:ext cx="7772040" cy="175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ABDOMEN AGUDO: </a:t>
            </a:r>
            <a:r>
              <a:rPr b="0" lang="es-AR" sz="4200" spc="-1" strike="noStrike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
</a:t>
            </a:r>
            <a:r>
              <a:rPr b="0" lang="es-AR" sz="4200" spc="-1" strike="noStrike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MANEJO INICIAL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Examen Físico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676440" y="1344600"/>
            <a:ext cx="8503560" cy="475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INSPECCIÓN: presencia de cicatrices o deformidades, distensión;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AUSCULTACIÓN: evaluar el peristaltismo y la presencia de soplos.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PALPACIÓN: presencia de signos de irritación peritoneal. Precisar la localización predominante del dolor, la presencia de signos, masas, defensa muscular, globo vesical.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64" name="CustomShape 3"/>
          <p:cNvSpPr/>
          <p:nvPr/>
        </p:nvSpPr>
        <p:spPr>
          <a:xfrm rot="2445000">
            <a:off x="6372360" y="19080"/>
            <a:ext cx="2304000" cy="158364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4"/>
          <p:cNvSpPr/>
          <p:nvPr/>
        </p:nvSpPr>
        <p:spPr>
          <a:xfrm rot="1028400">
            <a:off x="6463080" y="580320"/>
            <a:ext cx="21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¡COMPLETO!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 rot="10800000">
            <a:off x="971640" y="6523200"/>
            <a:ext cx="885960" cy="53031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ln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7" name="CustomShape 6"/>
          <p:cNvSpPr/>
          <p:nvPr/>
        </p:nvSpPr>
        <p:spPr>
          <a:xfrm>
            <a:off x="86760" y="1629000"/>
            <a:ext cx="518400" cy="3930840"/>
          </a:xfrm>
          <a:prstGeom prst="rect">
            <a:avLst/>
          </a:prstGeom>
          <a:noFill/>
          <a:ln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ABDOMEN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1000"/>
                                        <p:tgtEl>
                                          <p:spTgt spid="263">
                                            <p:txEl>
                                              <p:pRg st="1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263">
                                            <p:txEl>
                                              <p:pRg st="1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263">
                                            <p:txEl>
                                              <p:pRg st="1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4" dur="1000"/>
                                        <p:tgtEl>
                                          <p:spTgt spid="263">
                                            <p:txEl>
                                              <p:pRg st="65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5" dur="1000" fill="hold"/>
                                        <p:tgtEl>
                                          <p:spTgt spid="263">
                                            <p:txEl>
                                              <p:pRg st="6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1000" fill="hold"/>
                                        <p:tgtEl>
                                          <p:spTgt spid="263">
                                            <p:txEl>
                                              <p:pRg st="6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7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1" dur="1000"/>
                                        <p:tgtEl>
                                          <p:spTgt spid="263">
                                            <p:txEl>
                                              <p:pRg st="67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263">
                                            <p:txEl>
                                              <p:pRg st="67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263">
                                            <p:txEl>
                                              <p:pRg st="67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34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8" dur="1000"/>
                                        <p:tgtEl>
                                          <p:spTgt spid="263">
                                            <p:txEl>
                                              <p:pRg st="134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263">
                                            <p:txEl>
                                              <p:pRg st="134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263">
                                            <p:txEl>
                                              <p:pRg st="134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69" name="3 Marcador de contenido" descr=""/>
          <p:cNvPicPr/>
          <p:nvPr/>
        </p:nvPicPr>
        <p:blipFill>
          <a:blip r:embed="rId1"/>
          <a:stretch/>
        </p:blipFill>
        <p:spPr>
          <a:xfrm>
            <a:off x="0" y="-19800"/>
            <a:ext cx="9143640" cy="5236920"/>
          </a:xfrm>
          <a:prstGeom prst="rect">
            <a:avLst/>
          </a:prstGeom>
          <a:ln>
            <a:noFill/>
          </a:ln>
        </p:spPr>
      </p:pic>
      <p:pic>
        <p:nvPicPr>
          <p:cNvPr id="270" name="4 Imagen" descr=""/>
          <p:cNvPicPr/>
          <p:nvPr/>
        </p:nvPicPr>
        <p:blipFill>
          <a:blip r:embed="rId2"/>
          <a:stretch/>
        </p:blipFill>
        <p:spPr>
          <a:xfrm>
            <a:off x="0" y="4183560"/>
            <a:ext cx="9113760" cy="267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Examen Físico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Realizar tacto vaginal en mujeres con vida sexual activa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Tacto rectal en aquellos pacientes en los que se sospecha obstrucción intestinal o patología ano-rectal.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73" name="CustomShape 3"/>
          <p:cNvSpPr/>
          <p:nvPr/>
        </p:nvSpPr>
        <p:spPr>
          <a:xfrm rot="1519800">
            <a:off x="6372360" y="18720"/>
            <a:ext cx="2304000" cy="158364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4"/>
          <p:cNvSpPr/>
          <p:nvPr/>
        </p:nvSpPr>
        <p:spPr>
          <a:xfrm rot="104400">
            <a:off x="6462360" y="579960"/>
            <a:ext cx="21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¡COMPLETO!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14" dur="500"/>
                                        <p:tgtEl>
                                          <p:spTgt spid="272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19" dur="500"/>
                                        <p:tgtEl>
                                          <p:spTgt spid="272">
                                            <p:txEl>
                                              <p:pRg st="57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Criterios de gravedad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76" name="3 Marcador de contenido" descr=""/>
          <p:cNvPicPr/>
          <p:nvPr/>
        </p:nvPicPr>
        <p:blipFill>
          <a:blip r:embed="rId1"/>
          <a:stretch/>
        </p:blipFill>
        <p:spPr>
          <a:xfrm>
            <a:off x="1251000" y="1483920"/>
            <a:ext cx="6642000" cy="38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2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Métodos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23640" y="2061000"/>
            <a:ext cx="8496720" cy="3096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4"/>
          <p:cNvSpPr/>
          <p:nvPr/>
        </p:nvSpPr>
        <p:spPr>
          <a:xfrm>
            <a:off x="826920" y="2454840"/>
            <a:ext cx="74898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No se pedirán de forma rutinaria, sino de acuerdo con la sintomatología y con la exploración física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7" dur="indefinite" restart="never" nodeType="tmRoot">
          <p:childTnLst>
            <p:seq>
              <p:cTn id="328" dur="indefinite" nodeType="mainSeq">
                <p:childTnLst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5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Métodos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Analítica: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Hemograma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Bioquímica: glucemia, urea y creatinina, electrolitos, amilasemia, LDH y GOT, CPK CPK-MB y Troponinas.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Coagulación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Reactantes de fase aguda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Orina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Gasometría venosa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Test de embarazo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336" dur="indefinite" restart="never" nodeType="tmRoot">
          <p:childTnLst>
            <p:seq>
              <p:cTn id="337" dur="indefinite" nodeType="mainSeq">
                <p:childTnLst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2" dur="1000"/>
                                        <p:tgtEl>
                                          <p:spTgt spid="282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3" dur="1000" fill="hold"/>
                                        <p:tgtEl>
                                          <p:spTgt spid="282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1000" fill="hold"/>
                                        <p:tgtEl>
                                          <p:spTgt spid="282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1000"/>
                                        <p:tgtEl>
                                          <p:spTgt spid="282">
                                            <p:txEl>
                                              <p:pRg st="1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0" dur="1000" fill="hold"/>
                                        <p:tgtEl>
                                          <p:spTgt spid="282">
                                            <p:txEl>
                                              <p:p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1000" fill="hold"/>
                                        <p:tgtEl>
                                          <p:spTgt spid="282">
                                            <p:txEl>
                                              <p:p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6" dur="1000"/>
                                        <p:tgtEl>
                                          <p:spTgt spid="282">
                                            <p:txEl>
                                              <p:pRg st="2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7" dur="1000" fill="hold"/>
                                        <p:tgtEl>
                                          <p:spTgt spid="282">
                                            <p:txEl>
                                              <p:pRg st="2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1000" fill="hold"/>
                                        <p:tgtEl>
                                          <p:spTgt spid="282">
                                            <p:txEl>
                                              <p:pRg st="2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25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3" dur="1000"/>
                                        <p:tgtEl>
                                          <p:spTgt spid="282">
                                            <p:txEl>
                                              <p:pRg st="125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4" dur="1000" fill="hold"/>
                                        <p:tgtEl>
                                          <p:spTgt spid="282">
                                            <p:txEl>
                                              <p:pRg st="125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5" dur="1000" fill="hold"/>
                                        <p:tgtEl>
                                          <p:spTgt spid="282">
                                            <p:txEl>
                                              <p:pRg st="125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3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1000"/>
                                        <p:tgtEl>
                                          <p:spTgt spid="282">
                                            <p:txEl>
                                              <p:pRg st="137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1" dur="1000" fill="hold"/>
                                        <p:tgtEl>
                                          <p:spTgt spid="282">
                                            <p:txEl>
                                              <p:pRg st="13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1000" fill="hold"/>
                                        <p:tgtEl>
                                          <p:spTgt spid="282">
                                            <p:txEl>
                                              <p:pRg st="13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6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7" dur="1000"/>
                                        <p:tgtEl>
                                          <p:spTgt spid="282">
                                            <p:txEl>
                                              <p:pRg st="162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282">
                                            <p:txEl>
                                              <p:pRg st="16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1000" fill="hold"/>
                                        <p:tgtEl>
                                          <p:spTgt spid="282">
                                            <p:txEl>
                                              <p:pRg st="16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6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4" dur="1000"/>
                                        <p:tgtEl>
                                          <p:spTgt spid="282">
                                            <p:txEl>
                                              <p:pRg st="168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5" dur="1000" fill="hold"/>
                                        <p:tgtEl>
                                          <p:spTgt spid="282">
                                            <p:txEl>
                                              <p:pRg st="16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1000" fill="hold"/>
                                        <p:tgtEl>
                                          <p:spTgt spid="282">
                                            <p:txEl>
                                              <p:pRg st="16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86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1" dur="1000"/>
                                        <p:tgtEl>
                                          <p:spTgt spid="282">
                                            <p:txEl>
                                              <p:pRg st="186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2" dur="1000" fill="hold"/>
                                        <p:tgtEl>
                                          <p:spTgt spid="282">
                                            <p:txEl>
                                              <p:pRg st="186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1000" fill="hold"/>
                                        <p:tgtEl>
                                          <p:spTgt spid="282">
                                            <p:txEl>
                                              <p:pRg st="186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Métodos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301680" y="1412640"/>
            <a:ext cx="8503560" cy="521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ECG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IMÁGENES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RX Tórax postero-anterior y lateral: condensación pulmonar , neumoperitoneo , deformidad diafragmática, elevación diafragmática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RX simple de abdomen: ausencia de la línea del psoas derecha, imagen en “grano de café”, ausencia de aire en determinados tramos intestinales, dilatación de asas, cuerpos extraños.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RX simple en bipedestación: Niveles hidroaéreos.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RX simple en decúbito lateral izquierdo:  niveles hidroaéreos o neumoperitoneo en hipocondrio derecho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394" dur="indefinite" restart="never" nodeType="tmRoot">
          <p:childTnLst>
            <p:seq>
              <p:cTn id="395" dur="indefinite" nodeType="mainSeq">
                <p:childTnLst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4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8" dur="1000"/>
                                        <p:tgtEl>
                                          <p:spTgt spid="284">
                                            <p:txEl>
                                              <p:pRg st="14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9" dur="1000" fill="hold"/>
                                        <p:tgtEl>
                                          <p:spTgt spid="284">
                                            <p:txEl>
                                              <p:pRg st="14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284">
                                            <p:txEl>
                                              <p:pRg st="14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43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5" dur="1000"/>
                                        <p:tgtEl>
                                          <p:spTgt spid="284">
                                            <p:txEl>
                                              <p:pRg st="143" end="3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6" dur="1000" fill="hold"/>
                                        <p:tgtEl>
                                          <p:spTgt spid="284">
                                            <p:txEl>
                                              <p:pRg st="143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1000" fill="hold"/>
                                        <p:tgtEl>
                                          <p:spTgt spid="284">
                                            <p:txEl>
                                              <p:pRg st="143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25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2" dur="1000"/>
                                        <p:tgtEl>
                                          <p:spTgt spid="284">
                                            <p:txEl>
                                              <p:pRg st="325" end="3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3" dur="1000" fill="hold"/>
                                        <p:tgtEl>
                                          <p:spTgt spid="284">
                                            <p:txEl>
                                              <p:pRg st="325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4" dur="1000" fill="hold"/>
                                        <p:tgtEl>
                                          <p:spTgt spid="284">
                                            <p:txEl>
                                              <p:pRg st="325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75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9" dur="1000"/>
                                        <p:tgtEl>
                                          <p:spTgt spid="284">
                                            <p:txEl>
                                              <p:pRg st="375" end="4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0" dur="1000" fill="hold"/>
                                        <p:tgtEl>
                                          <p:spTgt spid="284">
                                            <p:txEl>
                                              <p:pRg st="375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1000" fill="hold"/>
                                        <p:tgtEl>
                                          <p:spTgt spid="284">
                                            <p:txEl>
                                              <p:pRg st="375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Métodos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107640" y="1268640"/>
            <a:ext cx="8856720" cy="532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ECOGRAFIA ABDOMINAL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Su sensibilidad y especificidad son dependientes del operador.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b="0" lang="es-A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Enfermedad litiásica biliar.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Colecistitis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Dilatación de la biliar intra o extrahepática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Lesiones focales del hígado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Evaluación renal.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Pancreatitis.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Evaluación del diámetro y las características de la pared y la luz aórtica cuando se sospecha aneurisma aórtico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Apendicitis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Georgia"/>
              <a:buChar char="√"/>
            </a:pPr>
            <a:r>
              <a:rPr b="0" lang="es-A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En la mujer: embarazo ectópico, anormalidades de los anexos o masas ováricas.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42560" y="2565000"/>
            <a:ext cx="287640" cy="38880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50800" dir="5400000" dist="254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432" dur="indefinite" restart="never" nodeType="tmRoot">
          <p:childTnLst>
            <p:seq>
              <p:cTn id="433" dur="indefinite" nodeType="mainSeq">
                <p:childTnLst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2" dur="1000"/>
                                        <p:tgtEl>
                                          <p:spTgt spid="286">
                                            <p:txEl>
                                              <p:pRg st="2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3" dur="1000" fill="hold"/>
                                        <p:tgtEl>
                                          <p:spTgt spid="286">
                                            <p:txEl>
                                              <p:pRg st="2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1000" fill="hold"/>
                                        <p:tgtEl>
                                          <p:spTgt spid="286">
                                            <p:txEl>
                                              <p:pRg st="2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9" dur="1000"/>
                                        <p:tgtEl>
                                          <p:spTgt spid="286">
                                            <p:txEl>
                                              <p:pRg st="83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0" dur="1000" fill="hold"/>
                                        <p:tgtEl>
                                          <p:spTgt spid="286">
                                            <p:txEl>
                                              <p:pRg st="8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1000" fill="hold"/>
                                        <p:tgtEl>
                                          <p:spTgt spid="286">
                                            <p:txEl>
                                              <p:pRg st="8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60" dur="500"/>
                                        <p:tgtEl>
                                          <p:spTgt spid="286">
                                            <p:txEl>
                                              <p:pRg st="85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15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65" dur="500"/>
                                        <p:tgtEl>
                                          <p:spTgt spid="286">
                                            <p:txEl>
                                              <p:pRg st="115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28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70" dur="500"/>
                                        <p:tgtEl>
                                          <p:spTgt spid="286">
                                            <p:txEl>
                                              <p:pRg st="128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7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75" dur="500"/>
                                        <p:tgtEl>
                                          <p:spTgt spid="286">
                                            <p:txEl>
                                              <p:pRg st="174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03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80" dur="500"/>
                                        <p:tgtEl>
                                          <p:spTgt spid="286">
                                            <p:txEl>
                                              <p:pRg st="203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22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85" dur="500"/>
                                        <p:tgtEl>
                                          <p:spTgt spid="286">
                                            <p:txEl>
                                              <p:pRg st="222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37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90" dur="500"/>
                                        <p:tgtEl>
                                          <p:spTgt spid="286">
                                            <p:txEl>
                                              <p:pRg st="237" end="3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50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95" dur="500"/>
                                        <p:tgtEl>
                                          <p:spTgt spid="286">
                                            <p:txEl>
                                              <p:pRg st="350" end="3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62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00" dur="500"/>
                                        <p:tgtEl>
                                          <p:spTgt spid="286">
                                            <p:txEl>
                                              <p:pRg st="362" end="4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Métodos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338760" y="1556640"/>
            <a:ext cx="8503560" cy="492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Tomografía axial computadorizada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Preferentemente con contraste oral y endovenoso.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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Diagnóstico de gas o líquido libre en la cavidad peritoneal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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Permite evaluar detalladamente las vísceras sólidas y las estructuras retroperitoneales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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Diagnóstico de abscesos intraperitoneales, útil para guiar un drenaje percutáneo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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Diverticulitis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lvl="1" marL="548640" indent="-273960">
              <a:lnSpc>
                <a:spcPct val="100000"/>
              </a:lnSpc>
              <a:buClr>
                <a:srgbClr val="ccb400"/>
              </a:buClr>
              <a:buSzPct val="70000"/>
              <a:buFont typeface="Wingdings" charset="2"/>
              <a:buChar char="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Apendicitis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365400" y="2853000"/>
            <a:ext cx="287640" cy="31680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50800" dir="5400000" dist="254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501" dur="indefinite" restart="never" nodeType="tmRoot">
          <p:childTnLst>
            <p:seq>
              <p:cTn id="502" dur="indefinite" nodeType="mainSeq">
                <p:childTnLst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1" dur="1000"/>
                                        <p:tgtEl>
                                          <p:spTgt spid="289">
                                            <p:txEl>
                                              <p:pRg st="33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2" dur="1000" fill="hold"/>
                                        <p:tgtEl>
                                          <p:spTgt spid="289">
                                            <p:txEl>
                                              <p:pRg st="3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3" dur="1000" fill="hold"/>
                                        <p:tgtEl>
                                          <p:spTgt spid="289">
                                            <p:txEl>
                                              <p:pRg st="3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22" dur="500"/>
                                        <p:tgtEl>
                                          <p:spTgt spid="289">
                                            <p:txEl>
                                              <p:pRg st="83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43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27" dur="500"/>
                                        <p:tgtEl>
                                          <p:spTgt spid="289">
                                            <p:txEl>
                                              <p:pRg st="143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32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32" dur="500"/>
                                        <p:tgtEl>
                                          <p:spTgt spid="289">
                                            <p:txEl>
                                              <p:pRg st="232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13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37" dur="500"/>
                                        <p:tgtEl>
                                          <p:spTgt spid="289">
                                            <p:txEl>
                                              <p:pRg st="313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2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42" dur="500"/>
                                        <p:tgtEl>
                                          <p:spTgt spid="289">
                                            <p:txEl>
                                              <p:pRg st="328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Caracteristicas Clinicas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92" name="5 Marcador de contenido" descr=""/>
          <p:cNvPicPr/>
          <p:nvPr/>
        </p:nvPicPr>
        <p:blipFill>
          <a:blip r:embed="rId1"/>
          <a:stretch/>
        </p:blipFill>
        <p:spPr>
          <a:xfrm>
            <a:off x="611640" y="15120"/>
            <a:ext cx="7742160" cy="5766120"/>
          </a:xfrm>
          <a:prstGeom prst="rect">
            <a:avLst/>
          </a:prstGeom>
          <a:ln>
            <a:noFill/>
          </a:ln>
        </p:spPr>
      </p:pic>
      <p:pic>
        <p:nvPicPr>
          <p:cNvPr id="293" name="6 Imagen" descr=""/>
          <p:cNvPicPr/>
          <p:nvPr/>
        </p:nvPicPr>
        <p:blipFill>
          <a:blip r:embed="rId2"/>
          <a:stretch/>
        </p:blipFill>
        <p:spPr>
          <a:xfrm>
            <a:off x="611640" y="3717000"/>
            <a:ext cx="7719480" cy="321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43" dur="indefinite" restart="never" nodeType="tmRoot">
          <p:childTnLst>
            <p:seq>
              <p:cTn id="544" dur="indefinite" nodeType="mainSeq">
                <p:childTnLst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Definición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79640" y="1893960"/>
            <a:ext cx="4032000" cy="1872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3"/>
          <p:cNvSpPr/>
          <p:nvPr/>
        </p:nvSpPr>
        <p:spPr>
          <a:xfrm>
            <a:off x="395640" y="2045160"/>
            <a:ext cx="36000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Dolor abdominal de instalación rápida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5652000" y="2087280"/>
            <a:ext cx="2952000" cy="1341360"/>
          </a:xfrm>
          <a:prstGeom prst="rect">
            <a:avLst/>
          </a:prstGeom>
          <a:solidFill>
            <a:srgbClr val="ebccc8"/>
          </a:solidFill>
          <a:ln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5" name="CustomShape 5"/>
          <p:cNvSpPr/>
          <p:nvPr/>
        </p:nvSpPr>
        <p:spPr>
          <a:xfrm>
            <a:off x="5750640" y="2190600"/>
            <a:ext cx="2755080" cy="1065240"/>
          </a:xfrm>
          <a:prstGeom prst="rect">
            <a:avLst/>
          </a:prstGeom>
          <a:noFill/>
          <a:ln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Síntomas</a:t>
            </a: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gastrointestinales y/o sistémicos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4560120" y="2455200"/>
            <a:ext cx="791640" cy="791640"/>
          </a:xfrm>
          <a:prstGeom prst="mathPlus">
            <a:avLst>
              <a:gd name="adj1" fmla="val 23520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7" name="CustomShape 7"/>
          <p:cNvSpPr/>
          <p:nvPr/>
        </p:nvSpPr>
        <p:spPr>
          <a:xfrm>
            <a:off x="4428000" y="3766320"/>
            <a:ext cx="527760" cy="8866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28" name="CustomShape 8"/>
          <p:cNvSpPr/>
          <p:nvPr/>
        </p:nvSpPr>
        <p:spPr>
          <a:xfrm>
            <a:off x="2411640" y="4209840"/>
            <a:ext cx="2016000" cy="1872000"/>
          </a:xfrm>
          <a:prstGeom prst="ellipse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9" name="CustomShape 9"/>
          <p:cNvSpPr/>
          <p:nvPr/>
        </p:nvSpPr>
        <p:spPr>
          <a:xfrm>
            <a:off x="2495160" y="4646520"/>
            <a:ext cx="18493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Compromiso variable del estado general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10"/>
          <p:cNvSpPr/>
          <p:nvPr/>
        </p:nvSpPr>
        <p:spPr>
          <a:xfrm>
            <a:off x="4524120" y="5021280"/>
            <a:ext cx="1127520" cy="31392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11"/>
          <p:cNvSpPr/>
          <p:nvPr/>
        </p:nvSpPr>
        <p:spPr>
          <a:xfrm rot="13391400">
            <a:off x="6015960" y="4180320"/>
            <a:ext cx="2424240" cy="2021760"/>
          </a:xfrm>
          <a:prstGeom prst="teardrop">
            <a:avLst>
              <a:gd name="adj" fmla="val 92552"/>
            </a:avLst>
          </a:prstGeom>
          <a:solidFill>
            <a:srgbClr val="97b594"/>
          </a:solidFill>
          <a:ln>
            <a:round/>
          </a:ln>
          <a:effectLst>
            <a:outerShdw blurRad="508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32" name="CustomShape 12"/>
          <p:cNvSpPr/>
          <p:nvPr/>
        </p:nvSpPr>
        <p:spPr>
          <a:xfrm rot="20317800">
            <a:off x="6109920" y="4682880"/>
            <a:ext cx="22320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DX PRECISO Y OPORTUNO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Manejo y actitud terapéutica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1115640" y="1616040"/>
            <a:ext cx="7128360" cy="260496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97" name="CustomShape 4"/>
          <p:cNvSpPr/>
          <p:nvPr/>
        </p:nvSpPr>
        <p:spPr>
          <a:xfrm>
            <a:off x="1727640" y="1891440"/>
            <a:ext cx="5904360" cy="20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Identificar signos de gravedad y de compromiso vital, mediante la toma de signos vitales y valorando el estado general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4140000" y="4403160"/>
            <a:ext cx="791640" cy="791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6"/>
          <p:cNvSpPr/>
          <p:nvPr/>
        </p:nvSpPr>
        <p:spPr>
          <a:xfrm>
            <a:off x="323640" y="5208840"/>
            <a:ext cx="3888000" cy="94356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PACIENTE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ESTABLE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7"/>
          <p:cNvSpPr/>
          <p:nvPr/>
        </p:nvSpPr>
        <p:spPr>
          <a:xfrm>
            <a:off x="4932000" y="5208840"/>
            <a:ext cx="3888000" cy="94356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PACIENTE INESTABLE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5" dur="indefinite" restart="never" nodeType="tmRoot">
          <p:childTnLst>
            <p:seq>
              <p:cTn id="556" dur="indefinite" nodeType="mainSeq">
                <p:childTnLst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7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7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Manejo y actitud terapéutica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301680" y="1527120"/>
            <a:ext cx="8503560" cy="478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Canalizar dos vías venosas periféricas.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Monitorización, oxigenoterapia y  realización de ECG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Realizar exploración abdominal inicial.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Extraer muestras de sangre y orina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Colocación de sonda nasogástrica + dieta absoluta + sonda vesical.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Realización de ECO Abdomen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Analgesia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" charset="2"/>
              <a:buChar char="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Valoración quirúrgica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0" y="1124640"/>
            <a:ext cx="3888000" cy="94356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PACIENTE INESTABLE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80" dur="indefinite" restart="never" nodeType="tmRoot">
          <p:childTnLst>
            <p:seq>
              <p:cTn id="581" dur="indefinite" nodeType="mainSeq">
                <p:childTnLst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8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91" dur="500"/>
                                        <p:tgtEl>
                                          <p:spTgt spid="302">
                                            <p:txEl>
                                              <p:pRg st="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2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96" dur="500"/>
                                        <p:tgtEl>
                                          <p:spTgt spid="302">
                                            <p:txEl>
                                              <p:pRg st="42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9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01" dur="500"/>
                                        <p:tgtEl>
                                          <p:spTgt spid="302">
                                            <p:txEl>
                                              <p:pRg st="9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36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06" dur="500"/>
                                        <p:tgtEl>
                                          <p:spTgt spid="302">
                                            <p:txEl>
                                              <p:pRg st="136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7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11" dur="500"/>
                                        <p:tgtEl>
                                          <p:spTgt spid="302">
                                            <p:txEl>
                                              <p:pRg st="172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39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16" dur="500"/>
                                        <p:tgtEl>
                                          <p:spTgt spid="302">
                                            <p:txEl>
                                              <p:pRg st="239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67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21" dur="500"/>
                                        <p:tgtEl>
                                          <p:spTgt spid="302">
                                            <p:txEl>
                                              <p:pRg st="267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78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26" dur="500"/>
                                        <p:tgtEl>
                                          <p:spTgt spid="302">
                                            <p:txEl>
                                              <p:pRg st="278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Manejo y actitud terapéutica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251640" y="1412640"/>
            <a:ext cx="8568720" cy="532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Realizar historia clínica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ECG: dolor en hemiabdomen superior, sobre todo en ancianos, diabéticos, o con factores de riesgo cardiovascular.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Dieta absoluta.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Colocación de SNG (si hay distensión abdominal o sospecha de obstrucción)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Canalizar una vía venosa periférica.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Extraer muestras de sangre y orina, según la sospecha diagnóstica.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Test de embarazo ante la sospecha de patología ginecológica.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Analgesia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Posteriormente se solicitarán las exploraciones complementarias necesarias en función de la sospecha diagnóstica y de los resultados previos.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Char char="√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Si a pesar de la valoración clínica y las exploraciones complementarias no se llega a un diagnóstico, se mantendrá al paciente en observación, reevaluando de forma continua.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-12240" y="980640"/>
            <a:ext cx="3888000" cy="94356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PACIENTE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ESTABLE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27" dur="indefinite" restart="never" nodeType="tmRoot">
          <p:childTnLst>
            <p:seq>
              <p:cTn id="628" dur="indefinite" nodeType="mainSeq">
                <p:childTnLst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3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38" dur="500"/>
                                        <p:tgtEl>
                                          <p:spTgt spid="305">
                                            <p:txEl>
                                              <p:pRg st="2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8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43" dur="500"/>
                                        <p:tgtEl>
                                          <p:spTgt spid="305">
                                            <p:txEl>
                                              <p:pRg st="28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4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48" dur="500"/>
                                        <p:tgtEl>
                                          <p:spTgt spid="305">
                                            <p:txEl>
                                              <p:pRg st="142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58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53" dur="500"/>
                                        <p:tgtEl>
                                          <p:spTgt spid="305">
                                            <p:txEl>
                                              <p:pRg st="158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33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58" dur="500"/>
                                        <p:tgtEl>
                                          <p:spTgt spid="305">
                                            <p:txEl>
                                              <p:pRg st="233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70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63" dur="500"/>
                                        <p:tgtEl>
                                          <p:spTgt spid="305">
                                            <p:txEl>
                                              <p:pRg st="270" end="3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38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68" dur="500"/>
                                        <p:tgtEl>
                                          <p:spTgt spid="305">
                                            <p:txEl>
                                              <p:pRg st="338" end="3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99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73" dur="500"/>
                                        <p:tgtEl>
                                          <p:spTgt spid="305">
                                            <p:txEl>
                                              <p:pRg st="399" end="4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10" end="5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78" dur="500"/>
                                        <p:tgtEl>
                                          <p:spTgt spid="305">
                                            <p:txEl>
                                              <p:pRg st="410" end="5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53" end="7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83" dur="500"/>
                                        <p:tgtEl>
                                          <p:spTgt spid="305">
                                            <p:txEl>
                                              <p:pRg st="553" end="7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08" name="3 Marcador de contenido" descr=""/>
          <p:cNvPicPr/>
          <p:nvPr/>
        </p:nvPicPr>
        <p:blipFill>
          <a:blip r:embed="rId1"/>
          <a:stretch/>
        </p:blipFill>
        <p:spPr>
          <a:xfrm>
            <a:off x="866160" y="17280"/>
            <a:ext cx="7411320" cy="682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4" dur="indefinite" restart="never" nodeType="tmRoot">
          <p:childTnLst>
            <p:seq>
              <p:cTn id="685" dur="indefinite" nodeType="mainSeq"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3 Imagen" descr=""/>
          <p:cNvPicPr/>
          <p:nvPr/>
        </p:nvPicPr>
        <p:blipFill>
          <a:blip r:embed="rId1"/>
          <a:stretch/>
        </p:blipFill>
        <p:spPr>
          <a:xfrm>
            <a:off x="251640" y="15480"/>
            <a:ext cx="8748000" cy="4343040"/>
          </a:xfrm>
          <a:prstGeom prst="rect">
            <a:avLst/>
          </a:prstGeom>
          <a:ln>
            <a:noFill/>
          </a:ln>
        </p:spPr>
      </p:pic>
      <p:pic>
        <p:nvPicPr>
          <p:cNvPr id="310" name="2 Imagen" descr=""/>
          <p:cNvPicPr/>
          <p:nvPr/>
        </p:nvPicPr>
        <p:blipFill>
          <a:blip r:embed="rId2"/>
          <a:stretch/>
        </p:blipFill>
        <p:spPr>
          <a:xfrm>
            <a:off x="251640" y="4248720"/>
            <a:ext cx="7101000" cy="259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1" dur="indefinite" restart="never" nodeType="tmRoot">
          <p:childTnLst>
            <p:seq>
              <p:cTn id="692" dur="indefinite" nodeType="mainSeq">
                <p:childTnLst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3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4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1 Imagen" descr=""/>
          <p:cNvPicPr/>
          <p:nvPr/>
        </p:nvPicPr>
        <p:blipFill>
          <a:blip r:embed="rId1"/>
          <a:stretch/>
        </p:blipFill>
        <p:spPr>
          <a:xfrm>
            <a:off x="899640" y="160560"/>
            <a:ext cx="7344360" cy="653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5" dur="indefinite" restart="never" nodeType="tmRoot">
          <p:childTnLst>
            <p:seq>
              <p:cTn id="706" dur="indefinite" nodeType="mainSeq">
                <p:childTnLst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395640" y="2637000"/>
            <a:ext cx="236196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s-A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GRACIAS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380880" y="1981080"/>
            <a:ext cx="2361960" cy="414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14" name="4 Marcador de contenido" descr=""/>
          <p:cNvPicPr/>
          <p:nvPr/>
        </p:nvPicPr>
        <p:blipFill>
          <a:blip r:embed="rId1"/>
          <a:stretch/>
        </p:blipFill>
        <p:spPr>
          <a:xfrm>
            <a:off x="3852000" y="0"/>
            <a:ext cx="530100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Orígenes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Origen ginecológico: salpingitis, embarazo ectópico, rotura uterina.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Origen urinario: Absceso del tracto urinario, pielonefritis, neoplasia renal, rotura renal o vesical, cólico nefrítico.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Origen vascular: infección de prótesis, rotura de aneurisma, trombosis/ isquemia mesentérica.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Origen abdominal: Apendicitis aguda, perforación, obstrucción intestinal, pancreatitis, etc.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92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87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Anamnesis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Interrogar sobre tres aspectos esenciales: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semiología del dolor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síntomas asociados 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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antecedentes del paciente.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236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236">
                                            <p:txEl>
                                              <p:pRg st="4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36">
                                            <p:txEl>
                                              <p:p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236">
                                            <p:txEl>
                                              <p:p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236">
                                            <p:txEl>
                                              <p:pRg st="66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236">
                                            <p:txEl>
                                              <p:pRg st="6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236">
                                            <p:txEl>
                                              <p:pRg st="6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236">
                                            <p:txEl>
                                              <p:pRg st="87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36">
                                            <p:txEl>
                                              <p:pRg st="8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236">
                                            <p:txEl>
                                              <p:pRg st="8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Anamnesis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SEMIOLOGIA DEL DOLOR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Duración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Forma de inicio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Intensidad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 qué lo atribuye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Localización y referencia inicial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Factores agravantes o atenuantes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Tiempo de instauración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238">
                                            <p:txEl>
                                              <p:p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238">
                                            <p:txEl>
                                              <p:p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238">
                                            <p:txEl>
                                              <p:p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238">
                                            <p:txEl>
                                              <p:p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23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23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238">
                                            <p:txEl>
                                              <p:p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238">
                                            <p:txEl>
                                              <p:p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238">
                                            <p:txEl>
                                              <p:p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238">
                                            <p:txEl>
                                              <p:p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12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238">
                                            <p:txEl>
                                              <p:pRg st="112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238">
                                            <p:txEl>
                                              <p:pRg st="112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4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238">
                                            <p:txEl>
                                              <p:pRg st="14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238">
                                            <p:txEl>
                                              <p:pRg st="14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251640" y="-27360"/>
            <a:ext cx="5832360" cy="1607760"/>
          </a:xfrm>
          <a:prstGeom prst="wedgeRectCallout">
            <a:avLst>
              <a:gd name="adj1" fmla="val -20833"/>
              <a:gd name="adj2" fmla="val 62500"/>
            </a:avLst>
          </a:prstGeom>
          <a:ln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41" name="CustomShape 3"/>
          <p:cNvSpPr/>
          <p:nvPr/>
        </p:nvSpPr>
        <p:spPr>
          <a:xfrm>
            <a:off x="467640" y="103680"/>
            <a:ext cx="5472360" cy="1370160"/>
          </a:xfrm>
          <a:prstGeom prst="rect">
            <a:avLst/>
          </a:prstGeom>
          <a:noFill/>
          <a:ln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La </a:t>
            </a:r>
            <a:r>
              <a:rPr b="0" lang="es-A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localización del dolor</a:t>
            </a: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ha demostrado tener una alta sensibilidad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8 Marcador de contenido" descr=""/>
          <p:cNvPicPr/>
          <p:nvPr/>
        </p:nvPicPr>
        <p:blipFill>
          <a:blip r:embed="rId1"/>
          <a:stretch/>
        </p:blipFill>
        <p:spPr>
          <a:xfrm>
            <a:off x="3096000" y="620640"/>
            <a:ext cx="5688360" cy="633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44" name="6 Marcador de contenido" descr=""/>
          <p:cNvPicPr/>
          <p:nvPr/>
        </p:nvPicPr>
        <p:blipFill>
          <a:blip r:embed="rId1"/>
          <a:stretch/>
        </p:blipFill>
        <p:spPr>
          <a:xfrm>
            <a:off x="323640" y="1772640"/>
            <a:ext cx="8503920" cy="433872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926280" y="167760"/>
            <a:ext cx="6912360" cy="143964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6" name="CustomShape 3"/>
          <p:cNvSpPr/>
          <p:nvPr/>
        </p:nvSpPr>
        <p:spPr>
          <a:xfrm>
            <a:off x="1178280" y="286200"/>
            <a:ext cx="6408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FORMA DE INSTAURACIÓN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Anamnesis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SÍNTOMAS ASOCIADOS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Vómitos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Hábito intestinal y características de las heces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Síntomas miccionales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Signos ginecológicos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514440" indent="-514080">
              <a:lnSpc>
                <a:spcPct val="100000"/>
              </a:lnSpc>
              <a:buClr>
                <a:srgbClr val="d16349"/>
              </a:buClr>
              <a:buSzPct val="85000"/>
              <a:buFont typeface="Georgia"/>
              <a:buAutoNum type="arabicPeriod"/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Otros: Anorexia, fiebre, tos y disnea, dolor torácico, mareo, síncope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b="0" lang="es-AR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1000"/>
                                        <p:tgtEl>
                                          <p:spTgt spid="248">
                                            <p:txEl>
                                              <p:pRg st="19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248">
                                            <p:txEl>
                                              <p:p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248">
                                            <p:txEl>
                                              <p:p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1000"/>
                                        <p:tgtEl>
                                          <p:spTgt spid="248">
                                            <p:txEl>
                                              <p:pRg st="27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248">
                                            <p:txEl>
                                              <p:pRg st="2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248">
                                            <p:txEl>
                                              <p:pRg st="2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1000"/>
                                        <p:tgtEl>
                                          <p:spTgt spid="248">
                                            <p:txEl>
                                              <p:pRg st="76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248">
                                            <p:txEl>
                                              <p:pRg st="7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248">
                                            <p:txEl>
                                              <p:pRg st="7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9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1000"/>
                                        <p:tgtEl>
                                          <p:spTgt spid="248">
                                            <p:txEl>
                                              <p:pRg st="97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248">
                                            <p:txEl>
                                              <p:pRg st="9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248">
                                            <p:txEl>
                                              <p:pRg st="9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18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1000"/>
                                        <p:tgtEl>
                                          <p:spTgt spid="248">
                                            <p:txEl>
                                              <p:pRg st="118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48">
                                            <p:txEl>
                                              <p:pRg st="118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248">
                                            <p:txEl>
                                              <p:pRg st="118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3300" spc="-1" strike="noStrike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Examen Físico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100000"/>
              </a:lnSpc>
            </a:pPr>
            <a:endParaRPr b="0" lang="es-AR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51" name="CustomShape 3"/>
          <p:cNvSpPr/>
          <p:nvPr/>
        </p:nvSpPr>
        <p:spPr>
          <a:xfrm rot="2445000">
            <a:off x="6372360" y="19080"/>
            <a:ext cx="2304000" cy="158364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4"/>
          <p:cNvSpPr/>
          <p:nvPr/>
        </p:nvSpPr>
        <p:spPr>
          <a:xfrm rot="1028400">
            <a:off x="6463080" y="580320"/>
            <a:ext cx="21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¡COMPLETO!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2339640" y="1636920"/>
            <a:ext cx="3888000" cy="194400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54" name="CustomShape 6"/>
          <p:cNvSpPr/>
          <p:nvPr/>
        </p:nvSpPr>
        <p:spPr>
          <a:xfrm>
            <a:off x="2555640" y="1916280"/>
            <a:ext cx="3456000" cy="1370160"/>
          </a:xfrm>
          <a:prstGeom prst="rect">
            <a:avLst/>
          </a:prstGeom>
          <a:noFill/>
          <a:ln>
            <a:noFill/>
          </a:ln>
          <a:effectLst>
            <a:outerShdw blurRad="508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EVALUACIÓN DEL ESTADO GENERAL DEL PACIENTE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7"/>
          <p:cNvSpPr/>
          <p:nvPr/>
        </p:nvSpPr>
        <p:spPr>
          <a:xfrm rot="20234400">
            <a:off x="971640" y="1413720"/>
            <a:ext cx="2024280" cy="577800"/>
          </a:xfrm>
          <a:prstGeom prst="rect">
            <a:avLst/>
          </a:pr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1ER 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PASO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107640" y="4221000"/>
            <a:ext cx="2901600" cy="821880"/>
          </a:xfrm>
          <a:prstGeom prst="rect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ALTERACIÓN HEMODINAMICA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9"/>
          <p:cNvSpPr/>
          <p:nvPr/>
        </p:nvSpPr>
        <p:spPr>
          <a:xfrm>
            <a:off x="2988000" y="5227560"/>
            <a:ext cx="3024000" cy="1187640"/>
          </a:xfrm>
          <a:prstGeom prst="rect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ALTERACIÓN DEL NIVEL DE CONCIENCIA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0"/>
          <p:cNvSpPr/>
          <p:nvPr/>
        </p:nvSpPr>
        <p:spPr>
          <a:xfrm>
            <a:off x="6231960" y="4632120"/>
            <a:ext cx="2706840" cy="821880"/>
          </a:xfrm>
          <a:prstGeom prst="rect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DIFICULTAD RESPIRATORIA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1"/>
          <p:cNvSpPr/>
          <p:nvPr/>
        </p:nvSpPr>
        <p:spPr>
          <a:xfrm>
            <a:off x="4292640" y="3789000"/>
            <a:ext cx="360" cy="12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50800" dir="5400000" dist="254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" name="CustomShape 12"/>
          <p:cNvSpPr/>
          <p:nvPr/>
        </p:nvSpPr>
        <p:spPr>
          <a:xfrm flipH="1">
            <a:off x="1826640" y="3580920"/>
            <a:ext cx="368640" cy="55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50800" dir="5400000" dist="254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" name="CustomShape 13"/>
          <p:cNvSpPr/>
          <p:nvPr/>
        </p:nvSpPr>
        <p:spPr>
          <a:xfrm>
            <a:off x="5796000" y="3645000"/>
            <a:ext cx="431640" cy="77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50800" dir="5400000" dist="254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1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Application>LibreOffice/5.1.6.2$Linux_x86 LibreOffice_project/10m0$Build-2</Application>
  <Words>744</Words>
  <Paragraphs>148</Paragraphs>
  <Company>Luffi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2016-10-24T14:38:02Z</dcterms:created>
  <dc:creator>Luffi</dc:creator>
  <dc:description/>
  <dc:language>es-AR</dc:language>
  <cp:lastModifiedBy/>
  <dcterms:modified xsi:type="dcterms:W3CDTF">2019-04-03T09:16:51Z</dcterms:modified>
  <cp:revision>33</cp:revision>
  <dc:subject/>
  <dc:title>ABDOMEN AGUDO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Luffi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26</vt:i4>
  </property>
</Properties>
</file>