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9.png" ContentType="image/png"/>
  <Override PartName="/ppt/media/image18.png" ContentType="image/png"/>
  <Override PartName="/ppt/media/image17.png" ContentType="image/png"/>
  <Override PartName="/ppt/media/image16.png" ContentType="image/png"/>
  <Override PartName="/ppt/media/image15.png" ContentType="image/png"/>
  <Override PartName="/ppt/media/image14.png" ContentType="image/png"/>
  <Override PartName="/ppt/media/image13.png" ContentType="image/png"/>
  <Override PartName="/ppt/media/image12.png" ContentType="image/png"/>
  <Override PartName="/ppt/media/image11.png" ContentType="image/png"/>
  <Override PartName="/ppt/media/image4.png" ContentType="image/png"/>
  <Override PartName="/ppt/media/image3.png" ContentType="image/png"/>
  <Override PartName="/ppt/media/image2.png" ContentType="image/png"/>
  <Override PartName="/ppt/media/image1.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presentation.xml" ContentType="application/vnd.openxmlformats-officedocument.presentationml.presentation.main+xml"/>
  <Override PartName="/ppt/slides/slide30.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30.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9.xml.rels" ContentType="application/vnd.openxmlformats-package.relationships+xml"/>
  <Override PartName="/ppt/slides/_rels/slide26.xml.rels" ContentType="application/vnd.openxmlformats-package.relationships+xml"/>
  <Override PartName="/ppt/slides/_rels/slide7.xml.rels" ContentType="application/vnd.openxmlformats-package.relationships+xml"/>
  <Override PartName="/ppt/slides/_rels/slide23.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7.xml.rels" ContentType="application/vnd.openxmlformats-package.relationships+xml"/>
  <Override PartName="/ppt/slides/_rels/slide24.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28.xml.rels" ContentType="application/vnd.openxmlformats-package.relationships+xml"/>
  <Override PartName="/ppt/slides/_rels/slide25.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slide17.xml" ContentType="application/vnd.openxmlformats-officedocument.presentationml.slide+xml"/>
  <Override PartName="/ppt/slides/slide18.xml" ContentType="application/vnd.openxmlformats-officedocument.presentationml.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7.xml" ContentType="application/vnd.openxmlformats-officedocument.presentationml.slideLayout+xml"/>
  <Override PartName="/ppt/slideLayouts/slideLayout2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4.xml.rels" ContentType="application/vnd.openxmlformats-package.relationships+xml"/>
  <Override PartName="/ppt/slideLayouts/_rels/slideLayout12.xml.rels" ContentType="application/vnd.openxmlformats-package.relationships+xml"/>
  <Override PartName="/ppt/slideLayouts/_rels/slideLayout15.xml.rels" ContentType="application/vnd.openxmlformats-package.relationships+xml"/>
  <Override PartName="/ppt/slideLayouts/_rels/slideLayout13.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33" name="PlaceHolder 2"/>
          <p:cNvSpPr>
            <a:spLocks noGrp="1"/>
          </p:cNvSpPr>
          <p:nvPr>
            <p:ph type="body"/>
          </p:nvPr>
        </p:nvSpPr>
        <p:spPr>
          <a:xfrm>
            <a:off x="1097280" y="1845720"/>
            <a:ext cx="100580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34" name="PlaceHolder 3"/>
          <p:cNvSpPr>
            <a:spLocks noGrp="1"/>
          </p:cNvSpPr>
          <p:nvPr>
            <p:ph type="body"/>
          </p:nvPr>
        </p:nvSpPr>
        <p:spPr>
          <a:xfrm>
            <a:off x="1097280" y="3947040"/>
            <a:ext cx="100580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36" name="PlaceHolder 2"/>
          <p:cNvSpPr>
            <a:spLocks noGrp="1"/>
          </p:cNvSpPr>
          <p:nvPr>
            <p:ph type="body"/>
          </p:nvPr>
        </p:nvSpPr>
        <p:spPr>
          <a:xfrm>
            <a:off x="109728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37" name="PlaceHolder 3"/>
          <p:cNvSpPr>
            <a:spLocks noGrp="1"/>
          </p:cNvSpPr>
          <p:nvPr>
            <p:ph type="body"/>
          </p:nvPr>
        </p:nvSpPr>
        <p:spPr>
          <a:xfrm>
            <a:off x="625140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38" name="PlaceHolder 4"/>
          <p:cNvSpPr>
            <a:spLocks noGrp="1"/>
          </p:cNvSpPr>
          <p:nvPr>
            <p:ph type="body"/>
          </p:nvPr>
        </p:nvSpPr>
        <p:spPr>
          <a:xfrm>
            <a:off x="625140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39" name="PlaceHolder 5"/>
          <p:cNvSpPr>
            <a:spLocks noGrp="1"/>
          </p:cNvSpPr>
          <p:nvPr>
            <p:ph type="body"/>
          </p:nvPr>
        </p:nvSpPr>
        <p:spPr>
          <a:xfrm>
            <a:off x="109728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41" name="PlaceHolder 2"/>
          <p:cNvSpPr>
            <a:spLocks noGrp="1"/>
          </p:cNvSpPr>
          <p:nvPr>
            <p:ph type="body"/>
          </p:nvPr>
        </p:nvSpPr>
        <p:spPr>
          <a:xfrm>
            <a:off x="1097280" y="1845720"/>
            <a:ext cx="100580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42" name="PlaceHolder 3"/>
          <p:cNvSpPr>
            <a:spLocks noGrp="1"/>
          </p:cNvSpPr>
          <p:nvPr>
            <p:ph type="body"/>
          </p:nvPr>
        </p:nvSpPr>
        <p:spPr>
          <a:xfrm>
            <a:off x="1097280" y="1845720"/>
            <a:ext cx="100580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pic>
        <p:nvPicPr>
          <p:cNvPr id="43" name="" descr=""/>
          <p:cNvPicPr/>
          <p:nvPr/>
        </p:nvPicPr>
        <p:blipFill>
          <a:blip r:embed="rId2"/>
          <a:stretch/>
        </p:blipFill>
        <p:spPr>
          <a:xfrm>
            <a:off x="3605040" y="1845360"/>
            <a:ext cx="5042160" cy="4023000"/>
          </a:xfrm>
          <a:prstGeom prst="rect">
            <a:avLst/>
          </a:prstGeom>
          <a:ln>
            <a:noFill/>
          </a:ln>
        </p:spPr>
      </p:pic>
      <p:pic>
        <p:nvPicPr>
          <p:cNvPr id="44" name="" descr=""/>
          <p:cNvPicPr/>
          <p:nvPr/>
        </p:nvPicPr>
        <p:blipFill>
          <a:blip r:embed="rId3"/>
          <a:stretch/>
        </p:blipFill>
        <p:spPr>
          <a:xfrm>
            <a:off x="3605040" y="1845360"/>
            <a:ext cx="5042160" cy="40230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54" name="PlaceHolder 2"/>
          <p:cNvSpPr>
            <a:spLocks noGrp="1"/>
          </p:cNvSpPr>
          <p:nvPr>
            <p:ph type="subTitle"/>
          </p:nvPr>
        </p:nvSpPr>
        <p:spPr>
          <a:xfrm>
            <a:off x="1097280" y="1845720"/>
            <a:ext cx="10058040" cy="4023000"/>
          </a:xfrm>
          <a:prstGeom prst="rect">
            <a:avLst/>
          </a:prstGeom>
        </p:spPr>
        <p:txBody>
          <a:bodyPr lIns="0" rIns="0" tIns="0" bIns="0" anchor="ctr"/>
          <a:p>
            <a:pPr algn="ctr"/>
            <a:endParaRPr b="0" lang="es-A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56" name="PlaceHolder 2"/>
          <p:cNvSpPr>
            <a:spLocks noGrp="1"/>
          </p:cNvSpPr>
          <p:nvPr>
            <p:ph type="body"/>
          </p:nvPr>
        </p:nvSpPr>
        <p:spPr>
          <a:xfrm>
            <a:off x="1097280" y="1845720"/>
            <a:ext cx="100580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58" name="PlaceHolder 2"/>
          <p:cNvSpPr>
            <a:spLocks noGrp="1"/>
          </p:cNvSpPr>
          <p:nvPr>
            <p:ph type="body"/>
          </p:nvPr>
        </p:nvSpPr>
        <p:spPr>
          <a:xfrm>
            <a:off x="109728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59" name="PlaceHolder 3"/>
          <p:cNvSpPr>
            <a:spLocks noGrp="1"/>
          </p:cNvSpPr>
          <p:nvPr>
            <p:ph type="body"/>
          </p:nvPr>
        </p:nvSpPr>
        <p:spPr>
          <a:xfrm>
            <a:off x="625140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1097280" y="286560"/>
            <a:ext cx="10058040" cy="6724800"/>
          </a:xfrm>
          <a:prstGeom prst="rect">
            <a:avLst/>
          </a:prstGeom>
        </p:spPr>
        <p:txBody>
          <a:bodyPr lIns="0" rIns="0" tIns="0" bIns="0" anchor="ctr"/>
          <a:p>
            <a:pPr algn="ctr"/>
            <a:endParaRPr b="0" lang="es-A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63" name="PlaceHolder 2"/>
          <p:cNvSpPr>
            <a:spLocks noGrp="1"/>
          </p:cNvSpPr>
          <p:nvPr>
            <p:ph type="body"/>
          </p:nvPr>
        </p:nvSpPr>
        <p:spPr>
          <a:xfrm>
            <a:off x="109728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64" name="PlaceHolder 3"/>
          <p:cNvSpPr>
            <a:spLocks noGrp="1"/>
          </p:cNvSpPr>
          <p:nvPr>
            <p:ph type="body"/>
          </p:nvPr>
        </p:nvSpPr>
        <p:spPr>
          <a:xfrm>
            <a:off x="109728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65" name="PlaceHolder 4"/>
          <p:cNvSpPr>
            <a:spLocks noGrp="1"/>
          </p:cNvSpPr>
          <p:nvPr>
            <p:ph type="body"/>
          </p:nvPr>
        </p:nvSpPr>
        <p:spPr>
          <a:xfrm>
            <a:off x="625140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12" name="PlaceHolder 2"/>
          <p:cNvSpPr>
            <a:spLocks noGrp="1"/>
          </p:cNvSpPr>
          <p:nvPr>
            <p:ph type="subTitle"/>
          </p:nvPr>
        </p:nvSpPr>
        <p:spPr>
          <a:xfrm>
            <a:off x="1097280" y="1845720"/>
            <a:ext cx="10058040" cy="4023000"/>
          </a:xfrm>
          <a:prstGeom prst="rect">
            <a:avLst/>
          </a:prstGeom>
        </p:spPr>
        <p:txBody>
          <a:bodyPr lIns="0" rIns="0" tIns="0" bIns="0" anchor="ctr"/>
          <a:p>
            <a:pPr algn="ctr"/>
            <a:endParaRPr b="0" lang="es-A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67" name="PlaceHolder 2"/>
          <p:cNvSpPr>
            <a:spLocks noGrp="1"/>
          </p:cNvSpPr>
          <p:nvPr>
            <p:ph type="body"/>
          </p:nvPr>
        </p:nvSpPr>
        <p:spPr>
          <a:xfrm>
            <a:off x="109728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68" name="PlaceHolder 3"/>
          <p:cNvSpPr>
            <a:spLocks noGrp="1"/>
          </p:cNvSpPr>
          <p:nvPr>
            <p:ph type="body"/>
          </p:nvPr>
        </p:nvSpPr>
        <p:spPr>
          <a:xfrm>
            <a:off x="625140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69" name="PlaceHolder 4"/>
          <p:cNvSpPr>
            <a:spLocks noGrp="1"/>
          </p:cNvSpPr>
          <p:nvPr>
            <p:ph type="body"/>
          </p:nvPr>
        </p:nvSpPr>
        <p:spPr>
          <a:xfrm>
            <a:off x="625140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71" name="PlaceHolder 2"/>
          <p:cNvSpPr>
            <a:spLocks noGrp="1"/>
          </p:cNvSpPr>
          <p:nvPr>
            <p:ph type="body"/>
          </p:nvPr>
        </p:nvSpPr>
        <p:spPr>
          <a:xfrm>
            <a:off x="109728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72" name="PlaceHolder 3"/>
          <p:cNvSpPr>
            <a:spLocks noGrp="1"/>
          </p:cNvSpPr>
          <p:nvPr>
            <p:ph type="body"/>
          </p:nvPr>
        </p:nvSpPr>
        <p:spPr>
          <a:xfrm>
            <a:off x="625140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73" name="PlaceHolder 4"/>
          <p:cNvSpPr>
            <a:spLocks noGrp="1"/>
          </p:cNvSpPr>
          <p:nvPr>
            <p:ph type="body"/>
          </p:nvPr>
        </p:nvSpPr>
        <p:spPr>
          <a:xfrm>
            <a:off x="1097280" y="3947040"/>
            <a:ext cx="100580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75" name="PlaceHolder 2"/>
          <p:cNvSpPr>
            <a:spLocks noGrp="1"/>
          </p:cNvSpPr>
          <p:nvPr>
            <p:ph type="body"/>
          </p:nvPr>
        </p:nvSpPr>
        <p:spPr>
          <a:xfrm>
            <a:off x="1097280" y="1845720"/>
            <a:ext cx="100580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76" name="PlaceHolder 3"/>
          <p:cNvSpPr>
            <a:spLocks noGrp="1"/>
          </p:cNvSpPr>
          <p:nvPr>
            <p:ph type="body"/>
          </p:nvPr>
        </p:nvSpPr>
        <p:spPr>
          <a:xfrm>
            <a:off x="1097280" y="3947040"/>
            <a:ext cx="100580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78" name="PlaceHolder 2"/>
          <p:cNvSpPr>
            <a:spLocks noGrp="1"/>
          </p:cNvSpPr>
          <p:nvPr>
            <p:ph type="body"/>
          </p:nvPr>
        </p:nvSpPr>
        <p:spPr>
          <a:xfrm>
            <a:off x="109728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79" name="PlaceHolder 3"/>
          <p:cNvSpPr>
            <a:spLocks noGrp="1"/>
          </p:cNvSpPr>
          <p:nvPr>
            <p:ph type="body"/>
          </p:nvPr>
        </p:nvSpPr>
        <p:spPr>
          <a:xfrm>
            <a:off x="625140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80" name="PlaceHolder 4"/>
          <p:cNvSpPr>
            <a:spLocks noGrp="1"/>
          </p:cNvSpPr>
          <p:nvPr>
            <p:ph type="body"/>
          </p:nvPr>
        </p:nvSpPr>
        <p:spPr>
          <a:xfrm>
            <a:off x="625140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81" name="PlaceHolder 5"/>
          <p:cNvSpPr>
            <a:spLocks noGrp="1"/>
          </p:cNvSpPr>
          <p:nvPr>
            <p:ph type="body"/>
          </p:nvPr>
        </p:nvSpPr>
        <p:spPr>
          <a:xfrm>
            <a:off x="109728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83" name="PlaceHolder 2"/>
          <p:cNvSpPr>
            <a:spLocks noGrp="1"/>
          </p:cNvSpPr>
          <p:nvPr>
            <p:ph type="body"/>
          </p:nvPr>
        </p:nvSpPr>
        <p:spPr>
          <a:xfrm>
            <a:off x="1097280" y="1845720"/>
            <a:ext cx="100580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84" name="PlaceHolder 3"/>
          <p:cNvSpPr>
            <a:spLocks noGrp="1"/>
          </p:cNvSpPr>
          <p:nvPr>
            <p:ph type="body"/>
          </p:nvPr>
        </p:nvSpPr>
        <p:spPr>
          <a:xfrm>
            <a:off x="1097280" y="1845720"/>
            <a:ext cx="100580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pic>
        <p:nvPicPr>
          <p:cNvPr id="85" name="" descr=""/>
          <p:cNvPicPr/>
          <p:nvPr/>
        </p:nvPicPr>
        <p:blipFill>
          <a:blip r:embed="rId2"/>
          <a:stretch/>
        </p:blipFill>
        <p:spPr>
          <a:xfrm>
            <a:off x="3605040" y="1845360"/>
            <a:ext cx="5042160" cy="4023000"/>
          </a:xfrm>
          <a:prstGeom prst="rect">
            <a:avLst/>
          </a:prstGeom>
          <a:ln>
            <a:noFill/>
          </a:ln>
        </p:spPr>
      </p:pic>
      <p:pic>
        <p:nvPicPr>
          <p:cNvPr id="86" name="" descr=""/>
          <p:cNvPicPr/>
          <p:nvPr/>
        </p:nvPicPr>
        <p:blipFill>
          <a:blip r:embed="rId3"/>
          <a:stretch/>
        </p:blipFill>
        <p:spPr>
          <a:xfrm>
            <a:off x="3605040" y="1845360"/>
            <a:ext cx="5042160" cy="40230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14" name="PlaceHolder 2"/>
          <p:cNvSpPr>
            <a:spLocks noGrp="1"/>
          </p:cNvSpPr>
          <p:nvPr>
            <p:ph type="body"/>
          </p:nvPr>
        </p:nvSpPr>
        <p:spPr>
          <a:xfrm>
            <a:off x="1097280" y="1845720"/>
            <a:ext cx="100580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16" name="PlaceHolder 2"/>
          <p:cNvSpPr>
            <a:spLocks noGrp="1"/>
          </p:cNvSpPr>
          <p:nvPr>
            <p:ph type="body"/>
          </p:nvPr>
        </p:nvSpPr>
        <p:spPr>
          <a:xfrm>
            <a:off x="109728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17" name="PlaceHolder 3"/>
          <p:cNvSpPr>
            <a:spLocks noGrp="1"/>
          </p:cNvSpPr>
          <p:nvPr>
            <p:ph type="body"/>
          </p:nvPr>
        </p:nvSpPr>
        <p:spPr>
          <a:xfrm>
            <a:off x="625140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 name="PlaceHolder 1"/>
          <p:cNvSpPr>
            <a:spLocks noGrp="1"/>
          </p:cNvSpPr>
          <p:nvPr>
            <p:ph type="subTitle"/>
          </p:nvPr>
        </p:nvSpPr>
        <p:spPr>
          <a:xfrm>
            <a:off x="1097280" y="286560"/>
            <a:ext cx="10058040" cy="6724800"/>
          </a:xfrm>
          <a:prstGeom prst="rect">
            <a:avLst/>
          </a:prstGeom>
        </p:spPr>
        <p:txBody>
          <a:bodyPr lIns="0" rIns="0" tIns="0" bIns="0" anchor="ctr"/>
          <a:p>
            <a:pPr algn="ctr"/>
            <a:endParaRPr b="0" lang="es-A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21" name="PlaceHolder 2"/>
          <p:cNvSpPr>
            <a:spLocks noGrp="1"/>
          </p:cNvSpPr>
          <p:nvPr>
            <p:ph type="body"/>
          </p:nvPr>
        </p:nvSpPr>
        <p:spPr>
          <a:xfrm>
            <a:off x="109728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22" name="PlaceHolder 3"/>
          <p:cNvSpPr>
            <a:spLocks noGrp="1"/>
          </p:cNvSpPr>
          <p:nvPr>
            <p:ph type="body"/>
          </p:nvPr>
        </p:nvSpPr>
        <p:spPr>
          <a:xfrm>
            <a:off x="109728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23" name="PlaceHolder 4"/>
          <p:cNvSpPr>
            <a:spLocks noGrp="1"/>
          </p:cNvSpPr>
          <p:nvPr>
            <p:ph type="body"/>
          </p:nvPr>
        </p:nvSpPr>
        <p:spPr>
          <a:xfrm>
            <a:off x="625140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25" name="PlaceHolder 2"/>
          <p:cNvSpPr>
            <a:spLocks noGrp="1"/>
          </p:cNvSpPr>
          <p:nvPr>
            <p:ph type="body"/>
          </p:nvPr>
        </p:nvSpPr>
        <p:spPr>
          <a:xfrm>
            <a:off x="1097280" y="1845720"/>
            <a:ext cx="4908240" cy="40230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26" name="PlaceHolder 3"/>
          <p:cNvSpPr>
            <a:spLocks noGrp="1"/>
          </p:cNvSpPr>
          <p:nvPr>
            <p:ph type="body"/>
          </p:nvPr>
        </p:nvSpPr>
        <p:spPr>
          <a:xfrm>
            <a:off x="625140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27" name="PlaceHolder 4"/>
          <p:cNvSpPr>
            <a:spLocks noGrp="1"/>
          </p:cNvSpPr>
          <p:nvPr>
            <p:ph type="body"/>
          </p:nvPr>
        </p:nvSpPr>
        <p:spPr>
          <a:xfrm>
            <a:off x="6251400" y="394704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097280" y="286560"/>
            <a:ext cx="10058040" cy="1450440"/>
          </a:xfrm>
          <a:prstGeom prst="rect">
            <a:avLst/>
          </a:prstGeom>
        </p:spPr>
        <p:txBody>
          <a:bodyPr lIns="0" rIns="0" tIns="0" bIns="0" anchor="ctr"/>
          <a:p>
            <a:endParaRPr b="0" lang="es-ES" sz="1800" spc="-1" strike="noStrike">
              <a:solidFill>
                <a:srgbClr val="000000"/>
              </a:solidFill>
              <a:uFill>
                <a:solidFill>
                  <a:srgbClr val="ffffff"/>
                </a:solidFill>
              </a:uFill>
              <a:latin typeface="Calibri"/>
            </a:endParaRPr>
          </a:p>
        </p:txBody>
      </p:sp>
      <p:sp>
        <p:nvSpPr>
          <p:cNvPr id="29" name="PlaceHolder 2"/>
          <p:cNvSpPr>
            <a:spLocks noGrp="1"/>
          </p:cNvSpPr>
          <p:nvPr>
            <p:ph type="body"/>
          </p:nvPr>
        </p:nvSpPr>
        <p:spPr>
          <a:xfrm>
            <a:off x="109728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30" name="PlaceHolder 3"/>
          <p:cNvSpPr>
            <a:spLocks noGrp="1"/>
          </p:cNvSpPr>
          <p:nvPr>
            <p:ph type="body"/>
          </p:nvPr>
        </p:nvSpPr>
        <p:spPr>
          <a:xfrm>
            <a:off x="6251400" y="1845720"/>
            <a:ext cx="49082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
        <p:nvSpPr>
          <p:cNvPr id="31" name="PlaceHolder 4"/>
          <p:cNvSpPr>
            <a:spLocks noGrp="1"/>
          </p:cNvSpPr>
          <p:nvPr>
            <p:ph type="body"/>
          </p:nvPr>
        </p:nvSpPr>
        <p:spPr>
          <a:xfrm>
            <a:off x="1097280" y="3947040"/>
            <a:ext cx="10058040" cy="1918800"/>
          </a:xfrm>
          <a:prstGeom prst="rect">
            <a:avLst/>
          </a:prstGeom>
        </p:spPr>
        <p:txBody>
          <a:bodyPr lIns="0" rIns="0" tIns="0" bIns="0"/>
          <a:p>
            <a:endParaRPr b="0" lang="es-ES" sz="2000" spc="-1" strike="noStrike">
              <a:solidFill>
                <a:srgbClr val="404040"/>
              </a:solidFill>
              <a:uFill>
                <a:solidFill>
                  <a:srgbClr val="ffffff"/>
                </a:solidFill>
              </a:u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 name="CustomShape 2" hidden="1"/>
          <p:cNvSpPr/>
          <p:nvPr/>
        </p:nvSpPr>
        <p:spPr>
          <a:xfrm>
            <a:off x="0" y="6334200"/>
            <a:ext cx="12191760" cy="65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2" name="Line 3"/>
          <p:cNvSpPr/>
          <p:nvPr/>
        </p:nvSpPr>
        <p:spPr>
          <a:xfrm>
            <a:off x="1193400" y="1737720"/>
            <a:ext cx="9966960" cy="360"/>
          </a:xfrm>
          <a:prstGeom prst="line">
            <a:avLst/>
          </a:prstGeom>
          <a:ln w="6480">
            <a:solidFill>
              <a:schemeClr val="tx1">
                <a:lumMod val="50000"/>
                <a:lumOff val="50000"/>
              </a:schemeClr>
            </a:solidFill>
            <a:round/>
          </a:ln>
        </p:spPr>
        <p:style>
          <a:lnRef idx="1">
            <a:schemeClr val="accent1"/>
          </a:lnRef>
          <a:fillRef idx="0">
            <a:schemeClr val="accent1"/>
          </a:fillRef>
          <a:effectRef idx="0">
            <a:schemeClr val="accent1"/>
          </a:effectRef>
          <a:fontRef idx="minor"/>
        </p:style>
      </p:sp>
      <p:sp>
        <p:nvSpPr>
          <p:cNvPr id="3" name="CustomShape 4"/>
          <p:cNvSpPr/>
          <p:nvPr/>
        </p:nvSpPr>
        <p:spPr>
          <a:xfrm>
            <a:off x="3240" y="6400800"/>
            <a:ext cx="1218852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4" name="CustomShape 5"/>
          <p:cNvSpPr/>
          <p:nvPr/>
        </p:nvSpPr>
        <p:spPr>
          <a:xfrm>
            <a:off x="0" y="633420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5" name="PlaceHolder 6"/>
          <p:cNvSpPr>
            <a:spLocks noGrp="1"/>
          </p:cNvSpPr>
          <p:nvPr>
            <p:ph type="title"/>
          </p:nvPr>
        </p:nvSpPr>
        <p:spPr>
          <a:xfrm>
            <a:off x="1097280" y="758880"/>
            <a:ext cx="10058040" cy="3565800"/>
          </a:xfrm>
          <a:prstGeom prst="rect">
            <a:avLst/>
          </a:prstGeom>
        </p:spPr>
        <p:txBody>
          <a:bodyPr anchor="b"/>
          <a:p>
            <a:pPr>
              <a:lnSpc>
                <a:spcPct val="85000"/>
              </a:lnSpc>
            </a:pPr>
            <a:r>
              <a:rPr b="0" lang="es-ES" sz="8000" spc="-49" strike="noStrike">
                <a:solidFill>
                  <a:srgbClr val="262626"/>
                </a:solidFill>
                <a:uFill>
                  <a:solidFill>
                    <a:srgbClr val="ffffff"/>
                  </a:solidFill>
                </a:uFill>
                <a:latin typeface="Calibri Light"/>
              </a:rPr>
              <a:t>Haga clic para modificar el estilo de título del patrón</a:t>
            </a:r>
            <a:endParaRPr b="0" lang="es-ES" sz="1800" spc="-1" strike="noStrike">
              <a:solidFill>
                <a:srgbClr val="000000"/>
              </a:solidFill>
              <a:uFill>
                <a:solidFill>
                  <a:srgbClr val="ffffff"/>
                </a:solidFill>
              </a:uFill>
              <a:latin typeface="Calibri"/>
            </a:endParaRPr>
          </a:p>
        </p:txBody>
      </p:sp>
      <p:sp>
        <p:nvSpPr>
          <p:cNvPr id="6" name="PlaceHolder 7"/>
          <p:cNvSpPr>
            <a:spLocks noGrp="1"/>
          </p:cNvSpPr>
          <p:nvPr>
            <p:ph type="dt"/>
          </p:nvPr>
        </p:nvSpPr>
        <p:spPr>
          <a:xfrm>
            <a:off x="1097280" y="6459840"/>
            <a:ext cx="2471760" cy="364680"/>
          </a:xfrm>
          <a:prstGeom prst="rect">
            <a:avLst/>
          </a:prstGeom>
        </p:spPr>
        <p:txBody>
          <a:bodyPr anchor="ctr"/>
          <a:p>
            <a:pPr>
              <a:lnSpc>
                <a:spcPct val="100000"/>
              </a:lnSpc>
            </a:pPr>
            <a:r>
              <a:rPr b="0" lang="es-AR" sz="900" spc="-1" strike="noStrike">
                <a:solidFill>
                  <a:srgbClr val="ffffff"/>
                </a:solidFill>
                <a:uFill>
                  <a:solidFill>
                    <a:srgbClr val="ffffff"/>
                  </a:solidFill>
                </a:uFill>
                <a:latin typeface="Calibri"/>
              </a:rPr>
              <a:t>3/04/19</a:t>
            </a:r>
            <a:endParaRPr b="0" lang="es-AR" sz="1400" spc="-1" strike="noStrike">
              <a:solidFill>
                <a:srgbClr val="000000"/>
              </a:solidFill>
              <a:uFill>
                <a:solidFill>
                  <a:srgbClr val="ffffff"/>
                </a:solidFill>
              </a:uFill>
              <a:latin typeface="Times New Roman"/>
            </a:endParaRPr>
          </a:p>
        </p:txBody>
      </p:sp>
      <p:sp>
        <p:nvSpPr>
          <p:cNvPr id="7" name="PlaceHolder 8"/>
          <p:cNvSpPr>
            <a:spLocks noGrp="1"/>
          </p:cNvSpPr>
          <p:nvPr>
            <p:ph type="ftr"/>
          </p:nvPr>
        </p:nvSpPr>
        <p:spPr>
          <a:xfrm>
            <a:off x="3686040" y="6459840"/>
            <a:ext cx="4822560" cy="364680"/>
          </a:xfrm>
          <a:prstGeom prst="rect">
            <a:avLst/>
          </a:prstGeom>
        </p:spPr>
        <p:txBody>
          <a:bodyPr anchor="ctr"/>
          <a:p>
            <a:endParaRPr b="0" lang="es-AR" sz="2400" spc="-1" strike="noStrike">
              <a:solidFill>
                <a:srgbClr val="000000"/>
              </a:solidFill>
              <a:uFill>
                <a:solidFill>
                  <a:srgbClr val="ffffff"/>
                </a:solidFill>
              </a:uFill>
              <a:latin typeface="Times New Roman"/>
            </a:endParaRPr>
          </a:p>
        </p:txBody>
      </p:sp>
      <p:sp>
        <p:nvSpPr>
          <p:cNvPr id="8" name="PlaceHolder 9"/>
          <p:cNvSpPr>
            <a:spLocks noGrp="1"/>
          </p:cNvSpPr>
          <p:nvPr>
            <p:ph type="sldNum"/>
          </p:nvPr>
        </p:nvSpPr>
        <p:spPr>
          <a:xfrm>
            <a:off x="9900360" y="6459840"/>
            <a:ext cx="1311840" cy="364680"/>
          </a:xfrm>
          <a:prstGeom prst="rect">
            <a:avLst/>
          </a:prstGeom>
        </p:spPr>
        <p:txBody>
          <a:bodyPr anchor="ctr"/>
          <a:p>
            <a:pPr algn="r">
              <a:lnSpc>
                <a:spcPct val="100000"/>
              </a:lnSpc>
            </a:pPr>
            <a:fld id="{E7FE5A85-E107-4377-B347-593403344290}" type="slidenum">
              <a:rPr b="0" lang="es-AR" sz="1050" spc="-1" strike="noStrike">
                <a:solidFill>
                  <a:srgbClr val="ffffff"/>
                </a:solidFill>
                <a:uFill>
                  <a:solidFill>
                    <a:srgbClr val="ffffff"/>
                  </a:solidFill>
                </a:uFill>
                <a:latin typeface="Calibri"/>
              </a:rPr>
              <a:t>&lt;número&gt;</a:t>
            </a:fld>
            <a:endParaRPr b="0" lang="es-AR" sz="1400" spc="-1" strike="noStrike">
              <a:solidFill>
                <a:srgbClr val="000000"/>
              </a:solidFill>
              <a:uFill>
                <a:solidFill>
                  <a:srgbClr val="ffffff"/>
                </a:solidFill>
              </a:uFill>
              <a:latin typeface="Times New Roman"/>
            </a:endParaRPr>
          </a:p>
        </p:txBody>
      </p:sp>
      <p:sp>
        <p:nvSpPr>
          <p:cNvPr id="9" name="Line 10"/>
          <p:cNvSpPr/>
          <p:nvPr/>
        </p:nvSpPr>
        <p:spPr>
          <a:xfrm>
            <a:off x="1207440" y="4343400"/>
            <a:ext cx="9875520" cy="360"/>
          </a:xfrm>
          <a:prstGeom prst="line">
            <a:avLst/>
          </a:prstGeom>
          <a:ln w="6480">
            <a:solidFill>
              <a:schemeClr val="tx1">
                <a:lumMod val="50000"/>
                <a:lumOff val="50000"/>
              </a:schemeClr>
            </a:solidFill>
            <a:round/>
          </a:ln>
        </p:spPr>
        <p:style>
          <a:lnRef idx="1">
            <a:schemeClr val="accent1"/>
          </a:lnRef>
          <a:fillRef idx="0">
            <a:schemeClr val="accent1"/>
          </a:fillRef>
          <a:effectRef idx="0">
            <a:schemeClr val="accent1"/>
          </a:effectRef>
          <a:fontRef idx="minor"/>
        </p:style>
      </p:sp>
      <p:sp>
        <p:nvSpPr>
          <p:cNvPr id="10" name="PlaceHolder 11"/>
          <p:cNvSpPr>
            <a:spLocks noGrp="1"/>
          </p:cNvSpPr>
          <p:nvPr>
            <p:ph type="body"/>
          </p:nvPr>
        </p:nvSpPr>
        <p:spPr>
          <a:xfrm>
            <a:off x="609480" y="1604520"/>
            <a:ext cx="10972440" cy="3976920"/>
          </a:xfrm>
          <a:prstGeom prst="rect">
            <a:avLst/>
          </a:prstGeom>
        </p:spPr>
        <p:txBody>
          <a:bodyPr lIns="0" rIns="0" tIns="0" bIns="0"/>
          <a:p>
            <a:pPr marL="432000" indent="-324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Pulse para editar el formato de esquema del texto</a:t>
            </a:r>
            <a:endParaRPr b="0" lang="es-ES" sz="2000" spc="-1" strike="noStrike">
              <a:solidFill>
                <a:srgbClr val="404040"/>
              </a:solidFill>
              <a:uFill>
                <a:solidFill>
                  <a:srgbClr val="ffffff"/>
                </a:solidFill>
              </a:uFill>
              <a:latin typeface="Calibri"/>
            </a:endParaRPr>
          </a:p>
          <a:p>
            <a:pPr lvl="1" marL="864000" indent="-324000">
              <a:buClr>
                <a:srgbClr val="000000"/>
              </a:buClr>
              <a:buSzPct val="75000"/>
              <a:buFont typeface="Symbol" charset="2"/>
              <a:buChar char=""/>
            </a:pPr>
            <a:r>
              <a:rPr b="0" lang="es-ES" sz="1400" spc="-1" strike="noStrike">
                <a:solidFill>
                  <a:srgbClr val="404040"/>
                </a:solidFill>
                <a:uFill>
                  <a:solidFill>
                    <a:srgbClr val="ffffff"/>
                  </a:solidFill>
                </a:uFill>
                <a:latin typeface="Calibri"/>
              </a:rPr>
              <a:t>Segundo nivel del esquema</a:t>
            </a:r>
            <a:endParaRPr b="0" lang="es-ES" sz="1400" spc="-1" strike="noStrike">
              <a:solidFill>
                <a:srgbClr val="404040"/>
              </a:solidFill>
              <a:uFill>
                <a:solidFill>
                  <a:srgbClr val="ffffff"/>
                </a:solidFill>
              </a:uFill>
              <a:latin typeface="Calibri"/>
            </a:endParaRPr>
          </a:p>
          <a:p>
            <a:pPr lvl="2" marL="1296000" indent="-288000">
              <a:buClr>
                <a:srgbClr val="000000"/>
              </a:buClr>
              <a:buSzPct val="45000"/>
              <a:buFont typeface="Wingdings" charset="2"/>
              <a:buChar char=""/>
            </a:pPr>
            <a:r>
              <a:rPr b="0" lang="es-ES" sz="1400" spc="-1" strike="noStrike">
                <a:solidFill>
                  <a:srgbClr val="404040"/>
                </a:solidFill>
                <a:uFill>
                  <a:solidFill>
                    <a:srgbClr val="ffffff"/>
                  </a:solidFill>
                </a:uFill>
                <a:latin typeface="Calibri"/>
              </a:rPr>
              <a:t>Tercer nivel del esquema</a:t>
            </a:r>
            <a:endParaRPr b="0" lang="es-ES" sz="1400" spc="-1" strike="noStrike">
              <a:solidFill>
                <a:srgbClr val="404040"/>
              </a:solidFill>
              <a:uFill>
                <a:solidFill>
                  <a:srgbClr val="ffffff"/>
                </a:solidFill>
              </a:uFill>
              <a:latin typeface="Calibri"/>
            </a:endParaRPr>
          </a:p>
          <a:p>
            <a:pPr lvl="3" marL="1728000" indent="-216000">
              <a:buClr>
                <a:srgbClr val="000000"/>
              </a:buClr>
              <a:buSzPct val="75000"/>
              <a:buFont typeface="Symbol" charset="2"/>
              <a:buChar char=""/>
            </a:pPr>
            <a:r>
              <a:rPr b="0" lang="es-ES" sz="1400" spc="-1" strike="noStrike">
                <a:solidFill>
                  <a:srgbClr val="404040"/>
                </a:solidFill>
                <a:uFill>
                  <a:solidFill>
                    <a:srgbClr val="ffffff"/>
                  </a:solidFill>
                </a:uFill>
                <a:latin typeface="Calibri"/>
              </a:rPr>
              <a:t>Cuarto nivel del esquema</a:t>
            </a:r>
            <a:endParaRPr b="0" lang="es-ES" sz="1400" spc="-1" strike="noStrike">
              <a:solidFill>
                <a:srgbClr val="404040"/>
              </a:solidFill>
              <a:uFill>
                <a:solidFill>
                  <a:srgbClr val="ffffff"/>
                </a:solidFill>
              </a:uFill>
              <a:latin typeface="Calibri"/>
            </a:endParaRPr>
          </a:p>
          <a:p>
            <a:pPr lvl="4" marL="2160000" indent="-216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Quinto nivel del esquema</a:t>
            </a:r>
            <a:endParaRPr b="0" lang="es-ES" sz="2000" spc="-1" strike="noStrike">
              <a:solidFill>
                <a:srgbClr val="404040"/>
              </a:solidFill>
              <a:uFill>
                <a:solidFill>
                  <a:srgbClr val="ffffff"/>
                </a:solidFill>
              </a:uFill>
              <a:latin typeface="Calibri"/>
            </a:endParaRPr>
          </a:p>
          <a:p>
            <a:pPr lvl="5" marL="2592000" indent="-216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Sexto nivel del esquema</a:t>
            </a:r>
            <a:endParaRPr b="0" lang="es-ES" sz="2000" spc="-1" strike="noStrike">
              <a:solidFill>
                <a:srgbClr val="404040"/>
              </a:solidFill>
              <a:uFill>
                <a:solidFill>
                  <a:srgbClr val="ffffff"/>
                </a:solidFill>
              </a:uFill>
              <a:latin typeface="Calibri"/>
            </a:endParaRPr>
          </a:p>
          <a:p>
            <a:pPr lvl="6" marL="3024000" indent="-216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Séptimo nivel del esquema</a:t>
            </a:r>
            <a:endParaRPr b="0" lang="es-ES" sz="2000" spc="-1" strike="noStrike">
              <a:solidFill>
                <a:srgbClr val="404040"/>
              </a:solidFill>
              <a:uFill>
                <a:solidFill>
                  <a:srgbClr val="ffffff"/>
                </a:solidFill>
              </a:u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CustomShape 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46" name="CustomShape 2"/>
          <p:cNvSpPr/>
          <p:nvPr/>
        </p:nvSpPr>
        <p:spPr>
          <a:xfrm>
            <a:off x="0" y="6334200"/>
            <a:ext cx="12191760" cy="65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7" name="Line 3"/>
          <p:cNvSpPr/>
          <p:nvPr/>
        </p:nvSpPr>
        <p:spPr>
          <a:xfrm>
            <a:off x="1193400" y="1737720"/>
            <a:ext cx="9966960" cy="360"/>
          </a:xfrm>
          <a:prstGeom prst="line">
            <a:avLst/>
          </a:prstGeom>
          <a:ln w="6480">
            <a:solidFill>
              <a:schemeClr val="tx1">
                <a:lumMod val="50000"/>
                <a:lumOff val="50000"/>
              </a:schemeClr>
            </a:solidFill>
            <a:round/>
          </a:ln>
        </p:spPr>
        <p:style>
          <a:lnRef idx="1">
            <a:schemeClr val="accent1"/>
          </a:lnRef>
          <a:fillRef idx="0">
            <a:schemeClr val="accent1"/>
          </a:fillRef>
          <a:effectRef idx="0">
            <a:schemeClr val="accent1"/>
          </a:effectRef>
          <a:fontRef idx="minor"/>
        </p:style>
      </p:sp>
      <p:sp>
        <p:nvSpPr>
          <p:cNvPr id="48" name="PlaceHolder 4"/>
          <p:cNvSpPr>
            <a:spLocks noGrp="1"/>
          </p:cNvSpPr>
          <p:nvPr>
            <p:ph type="title"/>
          </p:nvPr>
        </p:nvSpPr>
        <p:spPr>
          <a:xfrm>
            <a:off x="1097280" y="286560"/>
            <a:ext cx="10058040" cy="1450440"/>
          </a:xfrm>
          <a:prstGeom prst="rect">
            <a:avLst/>
          </a:prstGeom>
        </p:spPr>
        <p:txBody>
          <a:bodyPr anchor="b"/>
          <a:p>
            <a:pPr>
              <a:lnSpc>
                <a:spcPct val="100000"/>
              </a:lnSpc>
            </a:pPr>
            <a:r>
              <a:rPr b="0" lang="es-ES" sz="4800" spc="-49" strike="noStrike">
                <a:solidFill>
                  <a:srgbClr val="404040"/>
                </a:solidFill>
                <a:uFill>
                  <a:solidFill>
                    <a:srgbClr val="ffffff"/>
                  </a:solidFill>
                </a:uFill>
                <a:latin typeface="Calibri Light"/>
              </a:rPr>
              <a:t>Haga clic para modificar el estilo de título del patrón</a:t>
            </a:r>
            <a:endParaRPr b="0" lang="es-ES" sz="1800" spc="-1" strike="noStrike">
              <a:solidFill>
                <a:srgbClr val="000000"/>
              </a:solidFill>
              <a:uFill>
                <a:solidFill>
                  <a:srgbClr val="ffffff"/>
                </a:solidFill>
              </a:uFill>
              <a:latin typeface="Calibri"/>
            </a:endParaRPr>
          </a:p>
        </p:txBody>
      </p:sp>
      <p:sp>
        <p:nvSpPr>
          <p:cNvPr id="49" name="PlaceHolder 5"/>
          <p:cNvSpPr>
            <a:spLocks noGrp="1"/>
          </p:cNvSpPr>
          <p:nvPr>
            <p:ph type="body"/>
          </p:nvPr>
        </p:nvSpPr>
        <p:spPr>
          <a:xfrm>
            <a:off x="1097280" y="1845720"/>
            <a:ext cx="10058040" cy="4023000"/>
          </a:xfrm>
          <a:prstGeom prst="rect">
            <a:avLst/>
          </a:prstGeom>
        </p:spPr>
        <p:txBody>
          <a:bodyPr lIns="0" rIns="0"/>
          <a:p>
            <a:pPr marL="432000" indent="-324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Pulse para editar el formato de esquema del texto</a:t>
            </a:r>
            <a:endParaRPr b="0" lang="es-ES" sz="2000" spc="-1" strike="noStrike">
              <a:solidFill>
                <a:srgbClr val="404040"/>
              </a:solidFill>
              <a:uFill>
                <a:solidFill>
                  <a:srgbClr val="ffffff"/>
                </a:solidFill>
              </a:uFill>
              <a:latin typeface="Calibri"/>
            </a:endParaRPr>
          </a:p>
          <a:p>
            <a:pPr lvl="1" marL="864000" indent="-324000">
              <a:buClr>
                <a:srgbClr val="000000"/>
              </a:buClr>
              <a:buSzPct val="75000"/>
              <a:buFont typeface="Symbol" charset="2"/>
              <a:buChar char=""/>
            </a:pPr>
            <a:r>
              <a:rPr b="0" lang="es-ES" sz="2000" spc="-1" strike="noStrike">
                <a:solidFill>
                  <a:srgbClr val="404040"/>
                </a:solidFill>
                <a:uFill>
                  <a:solidFill>
                    <a:srgbClr val="ffffff"/>
                  </a:solidFill>
                </a:uFill>
                <a:latin typeface="Calibri"/>
              </a:rPr>
              <a:t>Segundo nivel del esquema</a:t>
            </a:r>
            <a:endParaRPr b="0" lang="es-ES" sz="2000" spc="-1" strike="noStrike">
              <a:solidFill>
                <a:srgbClr val="404040"/>
              </a:solidFill>
              <a:uFill>
                <a:solidFill>
                  <a:srgbClr val="ffffff"/>
                </a:solidFill>
              </a:uFill>
              <a:latin typeface="Calibri"/>
            </a:endParaRPr>
          </a:p>
          <a:p>
            <a:pPr lvl="2" marL="1296000" indent="-288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Tercer nivel del esquema</a:t>
            </a:r>
            <a:endParaRPr b="0" lang="es-ES" sz="2000" spc="-1" strike="noStrike">
              <a:solidFill>
                <a:srgbClr val="404040"/>
              </a:solidFill>
              <a:uFill>
                <a:solidFill>
                  <a:srgbClr val="ffffff"/>
                </a:solidFill>
              </a:uFill>
              <a:latin typeface="Calibri"/>
            </a:endParaRPr>
          </a:p>
          <a:p>
            <a:pPr lvl="3" marL="1728000" indent="-216000">
              <a:buClr>
                <a:srgbClr val="000000"/>
              </a:buClr>
              <a:buSzPct val="75000"/>
              <a:buFont typeface="Symbol" charset="2"/>
              <a:buChar char=""/>
            </a:pPr>
            <a:r>
              <a:rPr b="0" lang="es-ES" sz="2000" spc="-1" strike="noStrike">
                <a:solidFill>
                  <a:srgbClr val="404040"/>
                </a:solidFill>
                <a:uFill>
                  <a:solidFill>
                    <a:srgbClr val="ffffff"/>
                  </a:solidFill>
                </a:uFill>
                <a:latin typeface="Calibri"/>
              </a:rPr>
              <a:t>Cuarto nivel del esquema</a:t>
            </a:r>
            <a:endParaRPr b="0" lang="es-ES" sz="2000" spc="-1" strike="noStrike">
              <a:solidFill>
                <a:srgbClr val="404040"/>
              </a:solidFill>
              <a:uFill>
                <a:solidFill>
                  <a:srgbClr val="ffffff"/>
                </a:solidFill>
              </a:uFill>
              <a:latin typeface="Calibri"/>
            </a:endParaRPr>
          </a:p>
          <a:p>
            <a:pPr lvl="4" marL="2160000" indent="-216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Quinto nivel del esquema</a:t>
            </a:r>
            <a:endParaRPr b="0" lang="es-ES" sz="2000" spc="-1" strike="noStrike">
              <a:solidFill>
                <a:srgbClr val="404040"/>
              </a:solidFill>
              <a:uFill>
                <a:solidFill>
                  <a:srgbClr val="ffffff"/>
                </a:solidFill>
              </a:uFill>
              <a:latin typeface="Calibri"/>
            </a:endParaRPr>
          </a:p>
          <a:p>
            <a:pPr lvl="5" marL="2592000" indent="-216000">
              <a:buClr>
                <a:srgbClr val="000000"/>
              </a:buClr>
              <a:buSzPct val="45000"/>
              <a:buFont typeface="Wingdings" charset="2"/>
              <a:buChar char=""/>
            </a:pPr>
            <a:r>
              <a:rPr b="0" lang="es-ES" sz="2000" spc="-1" strike="noStrike">
                <a:solidFill>
                  <a:srgbClr val="404040"/>
                </a:solidFill>
                <a:uFill>
                  <a:solidFill>
                    <a:srgbClr val="ffffff"/>
                  </a:solidFill>
                </a:uFill>
                <a:latin typeface="Calibri"/>
              </a:rPr>
              <a:t>Sexto nivel del esquema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b="0" lang="es-ES" sz="2000" spc="-1" strike="noStrike">
                <a:solidFill>
                  <a:srgbClr val="404040"/>
                </a:solidFill>
                <a:uFill>
                  <a:solidFill>
                    <a:srgbClr val="ffffff"/>
                  </a:solidFill>
                </a:uFill>
                <a:latin typeface="Calibri"/>
              </a:rPr>
              <a:t>Séptimo nivel del esquemaHaga clic para modificar el estilo de texto del patrón</a:t>
            </a:r>
            <a:endParaRPr b="0" lang="es-ES" sz="2000" spc="-1" strike="noStrike">
              <a:solidFill>
                <a:srgbClr val="404040"/>
              </a:solidFill>
              <a:uFill>
                <a:solidFill>
                  <a:srgbClr val="ffffff"/>
                </a:solidFill>
              </a:uFill>
              <a:latin typeface="Calibri"/>
            </a:endParaRPr>
          </a:p>
          <a:p>
            <a:pPr lvl="1" marL="384120" indent="-182520">
              <a:lnSpc>
                <a:spcPct val="100000"/>
              </a:lnSpc>
              <a:buClr>
                <a:srgbClr val="e48312"/>
              </a:buClr>
              <a:buFont typeface="Calibri"/>
              <a:buChar char="◦"/>
            </a:pPr>
            <a:r>
              <a:rPr b="0" lang="es-ES" sz="1800" spc="-1" strike="noStrike">
                <a:solidFill>
                  <a:srgbClr val="404040"/>
                </a:solidFill>
                <a:uFill>
                  <a:solidFill>
                    <a:srgbClr val="ffffff"/>
                  </a:solidFill>
                </a:uFill>
                <a:latin typeface="Calibri"/>
              </a:rPr>
              <a:t>Segundo nivel</a:t>
            </a:r>
            <a:endParaRPr b="0" lang="es-ES" sz="2000" spc="-1" strike="noStrike">
              <a:solidFill>
                <a:srgbClr val="404040"/>
              </a:solidFill>
              <a:uFill>
                <a:solidFill>
                  <a:srgbClr val="ffffff"/>
                </a:solidFill>
              </a:uFill>
              <a:latin typeface="Calibri"/>
            </a:endParaRPr>
          </a:p>
          <a:p>
            <a:pPr lvl="2" marL="567000" indent="-182520">
              <a:lnSpc>
                <a:spcPct val="100000"/>
              </a:lnSpc>
              <a:buClr>
                <a:srgbClr val="e48312"/>
              </a:buClr>
              <a:buFont typeface="Calibri"/>
              <a:buChar char="◦"/>
            </a:pPr>
            <a:r>
              <a:rPr b="0" lang="es-ES" sz="1400" spc="-1" strike="noStrike">
                <a:solidFill>
                  <a:srgbClr val="404040"/>
                </a:solidFill>
                <a:uFill>
                  <a:solidFill>
                    <a:srgbClr val="ffffff"/>
                  </a:solidFill>
                </a:uFill>
                <a:latin typeface="Calibri"/>
              </a:rPr>
              <a:t>Tercer nivel</a:t>
            </a:r>
            <a:endParaRPr b="0" lang="es-ES" sz="2000" spc="-1" strike="noStrike">
              <a:solidFill>
                <a:srgbClr val="404040"/>
              </a:solidFill>
              <a:uFill>
                <a:solidFill>
                  <a:srgbClr val="ffffff"/>
                </a:solidFill>
              </a:uFill>
              <a:latin typeface="Calibri"/>
            </a:endParaRPr>
          </a:p>
          <a:p>
            <a:pPr lvl="3" marL="749880" indent="-182520">
              <a:lnSpc>
                <a:spcPct val="100000"/>
              </a:lnSpc>
              <a:buClr>
                <a:srgbClr val="e48312"/>
              </a:buClr>
              <a:buFont typeface="Calibri"/>
              <a:buChar char="◦"/>
            </a:pPr>
            <a:r>
              <a:rPr b="0" lang="es-ES" sz="1400" spc="-1" strike="noStrike">
                <a:solidFill>
                  <a:srgbClr val="404040"/>
                </a:solidFill>
                <a:uFill>
                  <a:solidFill>
                    <a:srgbClr val="ffffff"/>
                  </a:solidFill>
                </a:uFill>
                <a:latin typeface="Calibri"/>
              </a:rPr>
              <a:t>Cuarto nivel</a:t>
            </a:r>
            <a:endParaRPr b="0" lang="es-ES" sz="2000" spc="-1" strike="noStrike">
              <a:solidFill>
                <a:srgbClr val="404040"/>
              </a:solidFill>
              <a:uFill>
                <a:solidFill>
                  <a:srgbClr val="ffffff"/>
                </a:solidFill>
              </a:uFill>
              <a:latin typeface="Calibri"/>
            </a:endParaRPr>
          </a:p>
          <a:p>
            <a:pPr lvl="4" marL="932760" indent="-182520">
              <a:lnSpc>
                <a:spcPct val="100000"/>
              </a:lnSpc>
              <a:buClr>
                <a:srgbClr val="e48312"/>
              </a:buClr>
              <a:buFont typeface="Calibri"/>
              <a:buChar char="◦"/>
            </a:pPr>
            <a:r>
              <a:rPr b="0" lang="es-ES" sz="1400" spc="-1" strike="noStrike">
                <a:solidFill>
                  <a:srgbClr val="404040"/>
                </a:solidFill>
                <a:uFill>
                  <a:solidFill>
                    <a:srgbClr val="ffffff"/>
                  </a:solidFill>
                </a:uFill>
                <a:latin typeface="Calibri"/>
              </a:rPr>
              <a:t>Quinto nivel</a:t>
            </a:r>
            <a:endParaRPr b="0" lang="es-ES" sz="2000" spc="-1" strike="noStrike">
              <a:solidFill>
                <a:srgbClr val="404040"/>
              </a:solidFill>
              <a:uFill>
                <a:solidFill>
                  <a:srgbClr val="ffffff"/>
                </a:solidFill>
              </a:uFill>
              <a:latin typeface="Calibri"/>
            </a:endParaRPr>
          </a:p>
        </p:txBody>
      </p:sp>
      <p:sp>
        <p:nvSpPr>
          <p:cNvPr id="50" name="PlaceHolder 6"/>
          <p:cNvSpPr>
            <a:spLocks noGrp="1"/>
          </p:cNvSpPr>
          <p:nvPr>
            <p:ph type="dt"/>
          </p:nvPr>
        </p:nvSpPr>
        <p:spPr>
          <a:xfrm>
            <a:off x="1097280" y="6459840"/>
            <a:ext cx="2471760" cy="364680"/>
          </a:xfrm>
          <a:prstGeom prst="rect">
            <a:avLst/>
          </a:prstGeom>
        </p:spPr>
        <p:txBody>
          <a:bodyPr anchor="ctr"/>
          <a:p>
            <a:pPr>
              <a:lnSpc>
                <a:spcPct val="100000"/>
              </a:lnSpc>
            </a:pPr>
            <a:r>
              <a:rPr b="0" lang="es-AR" sz="900" spc="-1" strike="noStrike">
                <a:solidFill>
                  <a:srgbClr val="ffffff"/>
                </a:solidFill>
                <a:uFill>
                  <a:solidFill>
                    <a:srgbClr val="ffffff"/>
                  </a:solidFill>
                </a:uFill>
                <a:latin typeface="Calibri"/>
              </a:rPr>
              <a:t>3/04/19</a:t>
            </a:r>
            <a:endParaRPr b="0" lang="es-AR" sz="1400" spc="-1" strike="noStrike">
              <a:solidFill>
                <a:srgbClr val="000000"/>
              </a:solidFill>
              <a:uFill>
                <a:solidFill>
                  <a:srgbClr val="ffffff"/>
                </a:solidFill>
              </a:uFill>
              <a:latin typeface="Times New Roman"/>
            </a:endParaRPr>
          </a:p>
        </p:txBody>
      </p:sp>
      <p:sp>
        <p:nvSpPr>
          <p:cNvPr id="51" name="PlaceHolder 7"/>
          <p:cNvSpPr>
            <a:spLocks noGrp="1"/>
          </p:cNvSpPr>
          <p:nvPr>
            <p:ph type="ftr"/>
          </p:nvPr>
        </p:nvSpPr>
        <p:spPr>
          <a:xfrm>
            <a:off x="3686040" y="6459840"/>
            <a:ext cx="4822560" cy="364680"/>
          </a:xfrm>
          <a:prstGeom prst="rect">
            <a:avLst/>
          </a:prstGeom>
        </p:spPr>
        <p:txBody>
          <a:bodyPr anchor="ctr"/>
          <a:p>
            <a:endParaRPr b="0" lang="es-AR" sz="2400" spc="-1" strike="noStrike">
              <a:solidFill>
                <a:srgbClr val="000000"/>
              </a:solidFill>
              <a:uFill>
                <a:solidFill>
                  <a:srgbClr val="ffffff"/>
                </a:solidFill>
              </a:uFill>
              <a:latin typeface="Times New Roman"/>
            </a:endParaRPr>
          </a:p>
        </p:txBody>
      </p:sp>
      <p:sp>
        <p:nvSpPr>
          <p:cNvPr id="52" name="PlaceHolder 8"/>
          <p:cNvSpPr>
            <a:spLocks noGrp="1"/>
          </p:cNvSpPr>
          <p:nvPr>
            <p:ph type="sldNum"/>
          </p:nvPr>
        </p:nvSpPr>
        <p:spPr>
          <a:xfrm>
            <a:off x="9900360" y="6459840"/>
            <a:ext cx="1311840" cy="364680"/>
          </a:xfrm>
          <a:prstGeom prst="rect">
            <a:avLst/>
          </a:prstGeom>
        </p:spPr>
        <p:txBody>
          <a:bodyPr anchor="ctr"/>
          <a:p>
            <a:pPr algn="r">
              <a:lnSpc>
                <a:spcPct val="100000"/>
              </a:lnSpc>
            </a:pPr>
            <a:fld id="{9A49C567-DCF9-4527-AC96-B04B3E850345}" type="slidenum">
              <a:rPr b="0" lang="es-AR" sz="1050" spc="-1" strike="noStrike">
                <a:solidFill>
                  <a:srgbClr val="ffffff"/>
                </a:solidFill>
                <a:uFill>
                  <a:solidFill>
                    <a:srgbClr val="ffffff"/>
                  </a:solidFill>
                </a:uFill>
                <a:latin typeface="Calibri"/>
              </a:rPr>
              <a:t>&lt;número&gt;</a:t>
            </a:fld>
            <a:endParaRPr b="0" lang="es-A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1100160" y="978840"/>
            <a:ext cx="10058040" cy="2032200"/>
          </a:xfrm>
          <a:prstGeom prst="rect">
            <a:avLst/>
          </a:prstGeom>
          <a:noFill/>
          <a:ln>
            <a:noFill/>
          </a:ln>
        </p:spPr>
        <p:txBody>
          <a:bodyPr anchor="b"/>
          <a:p>
            <a:pPr>
              <a:lnSpc>
                <a:spcPct val="85000"/>
              </a:lnSpc>
            </a:pPr>
            <a:r>
              <a:rPr b="0" lang="es-ES" sz="8000" spc="-49" strike="noStrike">
                <a:solidFill>
                  <a:srgbClr val="262626"/>
                </a:solidFill>
                <a:uFill>
                  <a:solidFill>
                    <a:srgbClr val="ffffff"/>
                  </a:solidFill>
                </a:uFill>
                <a:latin typeface="Bernard MT Condensed"/>
              </a:rPr>
              <a:t>Exacerbación de la EPOC</a:t>
            </a:r>
            <a:endParaRPr b="0" lang="es-ES" sz="1800" spc="-1" strike="noStrike">
              <a:solidFill>
                <a:srgbClr val="000000"/>
              </a:solidFill>
              <a:uFill>
                <a:solidFill>
                  <a:srgbClr val="ffffff"/>
                </a:solidFill>
              </a:uFill>
              <a:latin typeface="Calibri"/>
            </a:endParaRPr>
          </a:p>
        </p:txBody>
      </p:sp>
      <p:sp>
        <p:nvSpPr>
          <p:cNvPr id="88" name="TextShape 2"/>
          <p:cNvSpPr txBox="1"/>
          <p:nvPr/>
        </p:nvSpPr>
        <p:spPr>
          <a:xfrm>
            <a:off x="1100160" y="4919400"/>
            <a:ext cx="10058040" cy="1142640"/>
          </a:xfrm>
          <a:prstGeom prst="rect">
            <a:avLst/>
          </a:prstGeom>
          <a:noFill/>
          <a:ln>
            <a:noFill/>
          </a:ln>
        </p:spPr>
        <p:txBody>
          <a:bodyPr/>
          <a:p>
            <a:pPr algn="ctr">
              <a:lnSpc>
                <a:spcPct val="100000"/>
              </a:lnSpc>
            </a:pPr>
            <a:r>
              <a:rPr b="0" lang="es-AR" sz="2400" spc="199" strike="noStrike" cap="all">
                <a:solidFill>
                  <a:srgbClr val="637052"/>
                </a:solidFill>
                <a:uFill>
                  <a:solidFill>
                    <a:srgbClr val="ffffff"/>
                  </a:solidFill>
                </a:uFill>
                <a:latin typeface="Bernard MT Condensed"/>
              </a:rPr>
              <a:t>Prof. dr. juan ricardo cortes</a:t>
            </a:r>
            <a:endParaRPr b="0" lang="es-AR" sz="3200" spc="-1" strike="noStrike">
              <a:solidFill>
                <a:srgbClr val="000000"/>
              </a:solidFill>
              <a:uFill>
                <a:solidFill>
                  <a:srgbClr val="ffffff"/>
                </a:solidFill>
              </a:uFill>
              <a:latin typeface="Arial"/>
            </a:endParaRPr>
          </a:p>
          <a:p>
            <a:pPr algn="ctr">
              <a:lnSpc>
                <a:spcPct val="100000"/>
              </a:lnSpc>
            </a:pPr>
            <a:r>
              <a:rPr b="0" lang="es-AR" sz="2400" spc="199" strike="noStrike" cap="all">
                <a:solidFill>
                  <a:srgbClr val="637052"/>
                </a:solidFill>
                <a:uFill>
                  <a:solidFill>
                    <a:srgbClr val="ffffff"/>
                  </a:solidFill>
                </a:uFill>
                <a:latin typeface="Bernard MT Condensed"/>
              </a:rPr>
              <a:t>2019</a:t>
            </a:r>
            <a:endParaRPr b="0" lang="es-AR" sz="3200" spc="-1" strike="noStrike">
              <a:solidFill>
                <a:srgbClr val="000000"/>
              </a:solidFill>
              <a:uFill>
                <a:solidFill>
                  <a:srgbClr val="ffffff"/>
                </a:solidFill>
              </a:uFill>
              <a:latin typeface="Arial"/>
            </a:endParaRPr>
          </a:p>
          <a:p>
            <a:pPr algn="ctr">
              <a:lnSpc>
                <a:spcPct val="100000"/>
              </a:lnSpc>
            </a:pPr>
            <a:endParaRPr b="0" lang="es-AR" sz="32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CRITERIOS DE INTERNACIÓN</a:t>
            </a:r>
            <a:endParaRPr b="0" lang="es-ES" sz="1800" spc="-1" strike="noStrike">
              <a:solidFill>
                <a:srgbClr val="000000"/>
              </a:solidFill>
              <a:uFill>
                <a:solidFill>
                  <a:srgbClr val="ffffff"/>
                </a:solidFill>
              </a:uFill>
              <a:latin typeface="Calibri"/>
            </a:endParaRPr>
          </a:p>
        </p:txBody>
      </p:sp>
      <p:sp>
        <p:nvSpPr>
          <p:cNvPr id="113" name="TextShape 2"/>
          <p:cNvSpPr txBox="1"/>
          <p:nvPr/>
        </p:nvSpPr>
        <p:spPr>
          <a:xfrm>
            <a:off x="1097280" y="1845720"/>
            <a:ext cx="10471680" cy="4505760"/>
          </a:xfrm>
          <a:prstGeom prst="rect">
            <a:avLst/>
          </a:prstGeom>
          <a:noFill/>
          <a:ln>
            <a:noFill/>
          </a:ln>
        </p:spPr>
        <p:txBody>
          <a:bodyPr lIns="0" rIns="0"/>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Respuesta inadecuada al tratamiento ambulatorio.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Marcado aumento en la intensidad de los síntomas con respecto de la línea de base.</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Gravedad de la EPOC subyacente.</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Inicio de síntomas (por ejemplo cianosis periférica o edema).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Hipercapnia con acidosis respiratoria.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Hipoxemia severa.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Inestabilidad hemodinámica / respiración paradojal.</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Estado de conciencia alterado.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Disnea grave que no mejora con el tratamiento optimo.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Edad avanzada.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Apoyo domiciliario insuficiente / incapacidad de autocuidado.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Historia de exacerbaciones frecuentes.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000000"/>
                </a:solidFill>
                <a:uFill>
                  <a:solidFill>
                    <a:srgbClr val="ffffff"/>
                  </a:solidFill>
                </a:uFill>
                <a:latin typeface="Calibri"/>
              </a:rPr>
              <a:t> </a:t>
            </a:r>
            <a:r>
              <a:rPr b="0" lang="es-ES" sz="2000" spc="-1" strike="noStrike">
                <a:solidFill>
                  <a:srgbClr val="000000"/>
                </a:solidFill>
                <a:uFill>
                  <a:solidFill>
                    <a:srgbClr val="ffffff"/>
                  </a:solidFill>
                </a:uFill>
                <a:latin typeface="Calibri"/>
              </a:rPr>
              <a:t>Comorbilidades graves como neumonía, arritmias cardíacas, insuficiencia cardíaca, diabetes mellitus, insuficiencia renal o insuficiencia hepática.</a:t>
            </a: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p:txBody>
      </p:sp>
      <p:sp>
        <p:nvSpPr>
          <p:cNvPr id="114" name="CustomShape 3"/>
          <p:cNvSpPr/>
          <p:nvPr/>
        </p:nvSpPr>
        <p:spPr>
          <a:xfrm>
            <a:off x="1058760" y="3116520"/>
            <a:ext cx="2972160" cy="26208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115" name="CustomShape 4"/>
          <p:cNvSpPr/>
          <p:nvPr/>
        </p:nvSpPr>
        <p:spPr>
          <a:xfrm>
            <a:off x="1061640" y="3786480"/>
            <a:ext cx="3947760" cy="24192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116" name="CustomShape 5"/>
          <p:cNvSpPr/>
          <p:nvPr/>
        </p:nvSpPr>
        <p:spPr>
          <a:xfrm>
            <a:off x="1061640" y="4113000"/>
            <a:ext cx="2462760" cy="23364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117" name="CustomShape 6"/>
          <p:cNvSpPr/>
          <p:nvPr/>
        </p:nvSpPr>
        <p:spPr>
          <a:xfrm>
            <a:off x="1061640" y="4430880"/>
            <a:ext cx="4132800" cy="26964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118" name="CustomShape 7"/>
          <p:cNvSpPr/>
          <p:nvPr/>
        </p:nvSpPr>
        <p:spPr>
          <a:xfrm>
            <a:off x="6903000" y="3263400"/>
            <a:ext cx="2716920" cy="132120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b="0" lang="es-AR" sz="1800" spc="-1" strike="noStrike">
                <a:solidFill>
                  <a:srgbClr val="ffffff"/>
                </a:solidFill>
                <a:uFill>
                  <a:solidFill>
                    <a:srgbClr val="ffffff"/>
                  </a:solidFill>
                </a:uFill>
                <a:latin typeface="Calibri"/>
              </a:rPr>
              <a:t>Considerar ingreso a UCI</a:t>
            </a:r>
            <a:endParaRPr b="0" lang="es-AR" sz="1800" spc="-1" strike="noStrike">
              <a:solidFill>
                <a:srgbClr val="000000"/>
              </a:solidFill>
              <a:uFill>
                <a:solidFill>
                  <a:srgbClr val="ffffff"/>
                </a:solidFill>
              </a:uFill>
              <a:latin typeface="Arial"/>
            </a:endParaRPr>
          </a:p>
        </p:txBody>
      </p:sp>
      <p:sp>
        <p:nvSpPr>
          <p:cNvPr id="119" name="CustomShape 8"/>
          <p:cNvSpPr/>
          <p:nvPr/>
        </p:nvSpPr>
        <p:spPr>
          <a:xfrm>
            <a:off x="5615280" y="3786480"/>
            <a:ext cx="978480" cy="44316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p:timing>
    <p:tnLst>
      <p:par>
        <p:cTn id="20" dur="indefinite" restart="never" nodeType="tmRoot">
          <p:childTnLst>
            <p:seq>
              <p:cTn id="21" dur="indefinite" nodeType="mainSeq">
                <p:childTnLst>
                  <p:par>
                    <p:cTn id="22" fill="hold">
                      <p:stCondLst>
                        <p:cond delay="indefinite"/>
                      </p:stCondLst>
                      <p:childTnLst>
                        <p:par>
                          <p:cTn id="23" fill="hold">
                            <p:stCondLst>
                              <p:cond delay="0"/>
                            </p:stCondLst>
                            <p:childTnLst>
                              <p:par>
                                <p:cTn id="24" nodeType="clickEffect" fill="hold" presetClass="entr" presetID="1">
                                  <p:stCondLst>
                                    <p:cond delay="0"/>
                                  </p:stCondLst>
                                  <p:childTnLst>
                                    <p:set>
                                      <p:cBhvr>
                                        <p:cTn id="25" dur="1" fill="hold">
                                          <p:stCondLst>
                                            <p:cond delay="0"/>
                                          </p:stCondLst>
                                        </p:cTn>
                                        <p:tgtEl>
                                          <p:spTgt spid="11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nodeType="clickEffect" fill="hold" presetClass="entr" presetID="1">
                                  <p:stCondLst>
                                    <p:cond delay="0"/>
                                  </p:stCondLst>
                                  <p:childTnLst>
                                    <p:set>
                                      <p:cBhvr>
                                        <p:cTn id="29" dur="1" fill="hold">
                                          <p:stCondLst>
                                            <p:cond delay="0"/>
                                          </p:stCondLst>
                                        </p:cTn>
                                        <p:tgtEl>
                                          <p:spTgt spid="11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nodeType="clickEffect" fill="hold" presetClass="entr" presetID="1">
                                  <p:stCondLst>
                                    <p:cond delay="0"/>
                                  </p:stCondLst>
                                  <p:childTnLst>
                                    <p:set>
                                      <p:cBhvr>
                                        <p:cTn id="33" dur="1" fill="hold">
                                          <p:stCondLst>
                                            <p:cond delay="0"/>
                                          </p:stCondLst>
                                        </p:cTn>
                                        <p:tgtEl>
                                          <p:spTgt spid="11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nodeType="clickEffect" fill="hold" presetClass="entr" presetID="1">
                                  <p:stCondLst>
                                    <p:cond delay="0"/>
                                  </p:stCondLst>
                                  <p:childTnLst>
                                    <p:set>
                                      <p:cBhvr>
                                        <p:cTn id="37" dur="1" fill="hold">
                                          <p:stCondLst>
                                            <p:cond delay="0"/>
                                          </p:stCondLst>
                                        </p:cTn>
                                        <p:tgtEl>
                                          <p:spTgt spid="1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nodeType="clickEffect" fill="hold" presetClass="entr" presetID="1">
                                  <p:stCondLst>
                                    <p:cond delay="0"/>
                                  </p:stCondLst>
                                  <p:childTnLst>
                                    <p:set>
                                      <p:cBhvr>
                                        <p:cTn id="41" dur="1" fill="hold">
                                          <p:stCondLst>
                                            <p:cond delay="0"/>
                                          </p:stCondLst>
                                        </p:cTn>
                                        <p:tgtEl>
                                          <p:spTgt spid="11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nodeType="clickEffect" fill="hold" presetClass="entr" presetID="1">
                                  <p:stCondLst>
                                    <p:cond delay="0"/>
                                  </p:stCondLst>
                                  <p:childTnLst>
                                    <p:set>
                                      <p:cBhvr>
                                        <p:cTn id="45"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TRATAMIENTO</a:t>
            </a:r>
            <a:endParaRPr b="0" lang="es-ES" sz="1800" spc="-1" strike="noStrike">
              <a:solidFill>
                <a:srgbClr val="000000"/>
              </a:solidFill>
              <a:uFill>
                <a:solidFill>
                  <a:srgbClr val="ffffff"/>
                </a:solidFill>
              </a:uFill>
              <a:latin typeface="Calibri"/>
            </a:endParaRPr>
          </a:p>
        </p:txBody>
      </p:sp>
      <p:sp>
        <p:nvSpPr>
          <p:cNvPr id="121" name="TextShape 2"/>
          <p:cNvSpPr txBox="1"/>
          <p:nvPr/>
        </p:nvSpPr>
        <p:spPr>
          <a:xfrm>
            <a:off x="1097280" y="2150640"/>
            <a:ext cx="10058040" cy="4023000"/>
          </a:xfrm>
          <a:prstGeom prst="rect">
            <a:avLst/>
          </a:prstGeom>
          <a:noFill/>
          <a:ln>
            <a:noFill/>
          </a:ln>
        </p:spPr>
        <p:txBody>
          <a:bodyPr lIns="0" rIns="0"/>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1" lang="es-ES" sz="2000" spc="-1" strike="noStrike">
                <a:solidFill>
                  <a:srgbClr val="404040"/>
                </a:solidFill>
                <a:uFill>
                  <a:solidFill>
                    <a:srgbClr val="ffffff"/>
                  </a:solidFill>
                </a:uFill>
                <a:latin typeface="Calibri"/>
              </a:rPr>
              <a:t>Objetivos: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Minimizar el impacto.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Prevenir el desarrollo de una nueva exacerbación.</a:t>
            </a:r>
            <a:endParaRPr b="0" lang="es-ES" sz="2000" spc="-1" strike="noStrike">
              <a:solidFill>
                <a:srgbClr val="404040"/>
              </a:solidFill>
              <a:uFill>
                <a:solidFill>
                  <a:srgbClr val="ffffff"/>
                </a:solidFill>
              </a:uFill>
              <a:latin typeface="Calibri"/>
            </a:endParaRPr>
          </a:p>
          <a:p>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1" lang="es-ES" sz="2000" spc="-1" strike="noStrike">
                <a:solidFill>
                  <a:srgbClr val="404040"/>
                </a:solidFill>
                <a:uFill>
                  <a:solidFill>
                    <a:srgbClr val="ffffff"/>
                  </a:solidFill>
                </a:uFill>
                <a:latin typeface="Calibri"/>
              </a:rPr>
              <a:t>Lugar de tratamiento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Domiciliario.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Hospitalario.</a:t>
            </a:r>
            <a:endParaRPr b="0" lang="es-ES" sz="2000" spc="-1" strike="noStrike">
              <a:solidFill>
                <a:srgbClr val="404040"/>
              </a:solidFill>
              <a:uFill>
                <a:solidFill>
                  <a:srgbClr val="ffffff"/>
                </a:solidFill>
              </a:uFill>
              <a:latin typeface="Calibri"/>
            </a:endParaRPr>
          </a:p>
          <a:p>
            <a:pPr>
              <a:lnSpc>
                <a:spcPct val="100000"/>
              </a:lnSpc>
            </a:pPr>
            <a:endParaRPr b="0" lang="es-ES" sz="2000" spc="-1" strike="noStrike">
              <a:solidFill>
                <a:srgbClr val="404040"/>
              </a:solidFill>
              <a:uFill>
                <a:solidFill>
                  <a:srgbClr val="ffffff"/>
                </a:solidFill>
              </a:uFill>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TRATAMIENTO DOMICILIARIO</a:t>
            </a:r>
            <a:endParaRPr b="0" lang="es-ES" sz="1800" spc="-1" strike="noStrike">
              <a:solidFill>
                <a:srgbClr val="000000"/>
              </a:solidFill>
              <a:uFill>
                <a:solidFill>
                  <a:srgbClr val="ffffff"/>
                </a:solidFill>
              </a:uFill>
              <a:latin typeface="Calibri"/>
            </a:endParaRPr>
          </a:p>
        </p:txBody>
      </p:sp>
      <p:sp>
        <p:nvSpPr>
          <p:cNvPr id="123" name="TextShape 2"/>
          <p:cNvSpPr txBox="1"/>
          <p:nvPr/>
        </p:nvSpPr>
        <p:spPr>
          <a:xfrm>
            <a:off x="1310760" y="2302920"/>
            <a:ext cx="10058040" cy="4023000"/>
          </a:xfrm>
          <a:prstGeom prst="rect">
            <a:avLst/>
          </a:prstGeom>
          <a:noFill/>
          <a:ln>
            <a:noFill/>
          </a:ln>
        </p:spPr>
        <p:txBody>
          <a:bodyPr lIns="0" rIns="0"/>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PILARES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Broncodilatadores y anticolinérgicos.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Corticoides.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Antibióticos.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Tratamiento adyuvante.</a:t>
            </a:r>
            <a:endParaRPr b="0" lang="es-ES" sz="2000" spc="-1" strike="noStrike">
              <a:solidFill>
                <a:srgbClr val="404040"/>
              </a:solidFill>
              <a:uFill>
                <a:solidFill>
                  <a:srgbClr val="ffffff"/>
                </a:solidFill>
              </a:uFill>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   </a:t>
            </a:r>
            <a:r>
              <a:rPr b="0" lang="es-ES" sz="4800" spc="-49" strike="noStrike">
                <a:solidFill>
                  <a:srgbClr val="404040"/>
                </a:solidFill>
                <a:uFill>
                  <a:solidFill>
                    <a:srgbClr val="ffffff"/>
                  </a:solidFill>
                </a:uFill>
                <a:latin typeface="Calibri Light"/>
              </a:rPr>
              <a:t>Broncodilatadores </a:t>
            </a:r>
            <a:endParaRPr b="0" lang="es-ES" sz="1800" spc="-1" strike="noStrike">
              <a:solidFill>
                <a:srgbClr val="000000"/>
              </a:solidFill>
              <a:uFill>
                <a:solidFill>
                  <a:srgbClr val="ffffff"/>
                </a:solidFill>
              </a:uFill>
              <a:latin typeface="Calibri"/>
            </a:endParaRPr>
          </a:p>
        </p:txBody>
      </p:sp>
      <p:pic>
        <p:nvPicPr>
          <p:cNvPr id="125" name="Marcador de contenido 5" descr=""/>
          <p:cNvPicPr/>
          <p:nvPr/>
        </p:nvPicPr>
        <p:blipFill>
          <a:blip r:embed="rId1"/>
          <a:stretch/>
        </p:blipFill>
        <p:spPr>
          <a:xfrm>
            <a:off x="1699200" y="1992600"/>
            <a:ext cx="8549280" cy="4075920"/>
          </a:xfrm>
          <a:prstGeom prst="rect">
            <a:avLst/>
          </a:prstGeom>
          <a:ln w="25560">
            <a:solidFill>
              <a:schemeClr val="bg2">
                <a:lumMod val="50000"/>
              </a:schemeClr>
            </a:solidFill>
            <a:round/>
          </a:ln>
        </p:spPr>
      </p:pic>
      <p:sp>
        <p:nvSpPr>
          <p:cNvPr id="126" name="CustomShape 2"/>
          <p:cNvSpPr/>
          <p:nvPr/>
        </p:nvSpPr>
        <p:spPr>
          <a:xfrm>
            <a:off x="8168760" y="317160"/>
            <a:ext cx="3367800" cy="1813320"/>
          </a:xfrm>
          <a:prstGeom prst="wedgeRoundRectCallout">
            <a:avLst>
              <a:gd name="adj1" fmla="val -20833"/>
              <a:gd name="adj2" fmla="val 62500"/>
              <a:gd name="adj3"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b="0" lang="es-AR" sz="1800" spc="-1" strike="noStrike">
                <a:solidFill>
                  <a:srgbClr val="ffffff"/>
                </a:solidFill>
                <a:uFill>
                  <a:solidFill>
                    <a:srgbClr val="ffffff"/>
                  </a:solidFill>
                </a:uFill>
                <a:latin typeface="Calibri"/>
              </a:rPr>
              <a:t>NBZ mejor que aerosol por dificultad en el uso en una exacerbación.</a:t>
            </a:r>
            <a:endParaRPr b="0" lang="es-AR" sz="1800" spc="-1" strike="noStrike">
              <a:solidFill>
                <a:srgbClr val="000000"/>
              </a:solidFill>
              <a:uFill>
                <a:solidFill>
                  <a:srgbClr val="ffffff"/>
                </a:solidFill>
              </a:uFill>
              <a:latin typeface="Arial"/>
            </a:endParaRPr>
          </a:p>
          <a:p>
            <a:pPr algn="ctr">
              <a:lnSpc>
                <a:spcPct val="100000"/>
              </a:lnSpc>
            </a:pPr>
            <a:r>
              <a:rPr b="0" lang="es-AR" sz="1800" spc="-1" strike="noStrike">
                <a:solidFill>
                  <a:srgbClr val="ffffff"/>
                </a:solidFill>
                <a:uFill>
                  <a:solidFill>
                    <a:srgbClr val="ffffff"/>
                  </a:solidFill>
                </a:uFill>
                <a:latin typeface="Calibri"/>
              </a:rPr>
              <a:t>Utilizar AIRE y no oxígeno para NBZ. Se puede suplementar O2.</a:t>
            </a:r>
            <a:endParaRPr b="0" lang="es-AR" sz="1800" spc="-1" strike="noStrike">
              <a:solidFill>
                <a:srgbClr val="000000"/>
              </a:solidFill>
              <a:uFill>
                <a:solidFill>
                  <a:srgbClr val="ffffff"/>
                </a:solidFill>
              </a:uFill>
              <a:latin typeface="Arial"/>
            </a:endParaRPr>
          </a:p>
        </p:txBody>
      </p:sp>
    </p:spTree>
  </p:cSld>
  <p:timing>
    <p:tnLst>
      <p:par>
        <p:cTn id="46" dur="indefinite" restart="never" nodeType="tmRoot">
          <p:childTnLst>
            <p:seq>
              <p:cTn id="47" dur="indefinite" nodeType="mainSeq">
                <p:childTnLst>
                  <p:par>
                    <p:cTn id="48" fill="hold">
                      <p:stCondLst>
                        <p:cond delay="indefinite"/>
                      </p:stCondLst>
                      <p:childTnLst>
                        <p:par>
                          <p:cTn id="49" fill="hold">
                            <p:stCondLst>
                              <p:cond delay="0"/>
                            </p:stCondLst>
                            <p:childTnLst>
                              <p:par>
                                <p:cTn id="50" nodeType="clickEffect" fill="hold" presetClass="entr" presetID="1">
                                  <p:stCondLst>
                                    <p:cond delay="0"/>
                                  </p:stCondLst>
                                  <p:childTnLst>
                                    <p:set>
                                      <p:cBhvr>
                                        <p:cTn id="51"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   </a:t>
            </a:r>
            <a:r>
              <a:rPr b="0" lang="es-ES" sz="4800" spc="-49" strike="noStrike">
                <a:solidFill>
                  <a:srgbClr val="404040"/>
                </a:solidFill>
                <a:uFill>
                  <a:solidFill>
                    <a:srgbClr val="ffffff"/>
                  </a:solidFill>
                </a:uFill>
                <a:latin typeface="Calibri Light"/>
              </a:rPr>
              <a:t>Anticolinérgicos</a:t>
            </a:r>
            <a:endParaRPr b="0" lang="es-ES" sz="1800" spc="-1" strike="noStrike">
              <a:solidFill>
                <a:srgbClr val="000000"/>
              </a:solidFill>
              <a:uFill>
                <a:solidFill>
                  <a:srgbClr val="ffffff"/>
                </a:solidFill>
              </a:uFill>
              <a:latin typeface="Calibri"/>
            </a:endParaRPr>
          </a:p>
        </p:txBody>
      </p:sp>
      <p:pic>
        <p:nvPicPr>
          <p:cNvPr id="128" name="Marcador de contenido 3" descr=""/>
          <p:cNvPicPr/>
          <p:nvPr/>
        </p:nvPicPr>
        <p:blipFill>
          <a:blip r:embed="rId1"/>
          <a:stretch/>
        </p:blipFill>
        <p:spPr>
          <a:xfrm>
            <a:off x="1097280" y="2163960"/>
            <a:ext cx="10589040" cy="3245760"/>
          </a:xfrm>
          <a:prstGeom prst="rect">
            <a:avLst/>
          </a:prstGeom>
          <a:ln>
            <a:noFill/>
          </a:ln>
        </p:spPr>
      </p:pic>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Corticoides</a:t>
            </a:r>
            <a:endParaRPr b="0" lang="es-ES" sz="1800" spc="-1" strike="noStrike">
              <a:solidFill>
                <a:srgbClr val="000000"/>
              </a:solidFill>
              <a:uFill>
                <a:solidFill>
                  <a:srgbClr val="ffffff"/>
                </a:solidFill>
              </a:uFill>
              <a:latin typeface="Calibri"/>
            </a:endParaRPr>
          </a:p>
        </p:txBody>
      </p:sp>
      <p:sp>
        <p:nvSpPr>
          <p:cNvPr id="130" name="TextShape 2"/>
          <p:cNvSpPr txBox="1"/>
          <p:nvPr/>
        </p:nvSpPr>
        <p:spPr>
          <a:xfrm>
            <a:off x="1097280" y="2104920"/>
            <a:ext cx="10058040" cy="4023000"/>
          </a:xfrm>
          <a:prstGeom prst="rect">
            <a:avLst/>
          </a:prstGeom>
          <a:noFill/>
          <a:ln>
            <a:noFill/>
          </a:ln>
        </p:spPr>
        <p:txBody>
          <a:bodyPr lIns="0" rIns="0"/>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SISTÉMICOS: Prednisona 40 mg por día durante cinco días (o equivalente)- Otros: 24-40 mg metilprednisona por 7 días.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Calibri"/>
              <a:buChar char=" "/>
            </a:pPr>
            <a:r>
              <a:rPr b="0" lang="es-ES" sz="2000" spc="-1" strike="noStrike">
                <a:solidFill>
                  <a:srgbClr val="404040"/>
                </a:solidFill>
                <a:uFill>
                  <a:solidFill>
                    <a:srgbClr val="ffffff"/>
                  </a:solidFill>
                </a:uFill>
                <a:latin typeface="Calibri"/>
              </a:rPr>
              <a:t>* Algunos pacientes pueden beneficiarse de una dosis más alta o un curso más largo dependiendo de la gravedad de la exacerbación y la respuesta a usos anteriores.</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INHALADOS.</a:t>
            </a:r>
            <a:endParaRPr b="0" lang="es-ES" sz="2000" spc="-1" strike="noStrike">
              <a:solidFill>
                <a:srgbClr val="404040"/>
              </a:solidFill>
              <a:uFill>
                <a:solidFill>
                  <a:srgbClr val="ffffff"/>
                </a:solidFill>
              </a:uFill>
              <a:latin typeface="Calibri"/>
            </a:endParaRPr>
          </a:p>
          <a:p>
            <a:pPr algn="just">
              <a:lnSpc>
                <a:spcPct val="100000"/>
              </a:lnSpc>
            </a:pPr>
            <a:r>
              <a:rPr b="0" lang="es-ES" sz="2000" spc="-1" strike="noStrike">
                <a:solidFill>
                  <a:srgbClr val="404040"/>
                </a:solidFill>
                <a:uFill>
                  <a:solidFill>
                    <a:srgbClr val="ffffff"/>
                  </a:solidFill>
                </a:uFill>
                <a:latin typeface="Calibri"/>
              </a:rPr>
              <a:t>La eficacia en el curso de una exacerbación de la EPOC no se ha estudiado en ensayos aleatorios. Por lo tanto, no deben ser usados ​​como un sustituto para la terapia glucocorticoide sistémico en las exacerbaciones de EPOC.</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p:txBody>
      </p:sp>
      <p:pic>
        <p:nvPicPr>
          <p:cNvPr id="131" name="Imagen 4" descr=""/>
          <p:cNvPicPr/>
          <p:nvPr/>
        </p:nvPicPr>
        <p:blipFill>
          <a:blip r:embed="rId1"/>
          <a:stretch/>
        </p:blipFill>
        <p:spPr>
          <a:xfrm>
            <a:off x="1097280" y="3101400"/>
            <a:ext cx="10388160" cy="2767320"/>
          </a:xfrm>
          <a:prstGeom prst="rect">
            <a:avLst/>
          </a:prstGeom>
          <a:ln w="25560">
            <a:solidFill>
              <a:schemeClr val="bg2">
                <a:lumMod val="50000"/>
              </a:schemeClr>
            </a:solidFill>
            <a:round/>
          </a:ln>
        </p:spPr>
      </p:pic>
    </p:spTree>
  </p:cSld>
  <p:timing>
    <p:tnLst>
      <p:par>
        <p:cTn id="52" dur="indefinite" restart="never" nodeType="tmRoot">
          <p:childTnLst>
            <p:seq>
              <p:cTn id="53" dur="indefinite" nodeType="mainSeq">
                <p:childTnLst>
                  <p:par>
                    <p:cTn id="54" fill="hold">
                      <p:stCondLst>
                        <p:cond delay="indefinite"/>
                      </p:stCondLst>
                      <p:childTnLst>
                        <p:par>
                          <p:cTn id="55" fill="hold">
                            <p:stCondLst>
                              <p:cond delay="0"/>
                            </p:stCondLst>
                            <p:childTnLst>
                              <p:par>
                                <p:cTn id="56" nodeType="clickEffect" fill="hold" presetClass="entr" presetID="1">
                                  <p:stCondLst>
                                    <p:cond delay="0"/>
                                  </p:stCondLst>
                                  <p:childTnLst>
                                    <p:set>
                                      <p:cBhvr>
                                        <p:cTn id="57" dur="1" fill="hold">
                                          <p:stCondLst>
                                            <p:cond delay="0"/>
                                          </p:stCondLst>
                                        </p:cTn>
                                        <p:tgtEl>
                                          <p:spTgt spid="13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Antibióticos</a:t>
            </a:r>
            <a:endParaRPr b="0" lang="es-ES" sz="1800" spc="-1" strike="noStrike">
              <a:solidFill>
                <a:srgbClr val="000000"/>
              </a:solidFill>
              <a:uFill>
                <a:solidFill>
                  <a:srgbClr val="ffffff"/>
                </a:solidFill>
              </a:uFill>
              <a:latin typeface="Calibri"/>
            </a:endParaRPr>
          </a:p>
        </p:txBody>
      </p:sp>
      <p:sp>
        <p:nvSpPr>
          <p:cNvPr id="133" name="TextShape 2"/>
          <p:cNvSpPr txBox="1"/>
          <p:nvPr/>
        </p:nvSpPr>
        <p:spPr>
          <a:xfrm>
            <a:off x="1236240" y="2052720"/>
            <a:ext cx="9720720" cy="4002480"/>
          </a:xfrm>
          <a:prstGeom prst="rect">
            <a:avLst/>
          </a:prstGeom>
          <a:noFill/>
          <a:ln>
            <a:noFill/>
          </a:ln>
        </p:spPr>
        <p:txBody>
          <a:bodyPr lIns="0" rIns="0"/>
          <a:p>
            <a:pPr algn="just">
              <a:lnSpc>
                <a:spcPct val="100000"/>
              </a:lnSpc>
            </a:pPr>
            <a:r>
              <a:rPr b="1" lang="es-ES" sz="2000" spc="-1" strike="noStrike">
                <a:solidFill>
                  <a:srgbClr val="404040"/>
                </a:solidFill>
                <a:uFill>
                  <a:solidFill>
                    <a:srgbClr val="ffffff"/>
                  </a:solidFill>
                </a:uFill>
                <a:latin typeface="Calibri"/>
              </a:rPr>
              <a:t>Indicaciones: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Pacientes ambulatorios con una exacerbación moderada o grave de la EPOC, la cual se define como el que tiene de por lo menos dos de dos de estos síntomas: aumento de la disnea, aumento del volumen de esputo y purulencia del esputo o aumentado.</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No iniciar la terapia con antibióticos en pacientes con exacerbación leve, la cual al igual definimos al tener un sólo síntoma de los tres y que no requieren hospitalización.</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Calibri"/>
              <a:buChar char=" "/>
            </a:pPr>
            <a:r>
              <a:rPr b="1" lang="es-ES" sz="2000" spc="-1" strike="noStrike">
                <a:solidFill>
                  <a:srgbClr val="404040"/>
                </a:solidFill>
                <a:uFill>
                  <a:solidFill>
                    <a:srgbClr val="ffffff"/>
                  </a:solidFill>
                </a:uFill>
                <a:latin typeface="Calibri"/>
              </a:rPr>
              <a:t>Duración:</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Azitromicina: tres días (vida media larga).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Cuando se utiliza uno de los otros agentes: cinco a siete días.</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p:txBody>
      </p:sp>
      <p:pic>
        <p:nvPicPr>
          <p:cNvPr id="134" name="Marcador de contenido 3" descr=""/>
          <p:cNvPicPr/>
          <p:nvPr/>
        </p:nvPicPr>
        <p:blipFill>
          <a:blip r:embed="rId1"/>
          <a:stretch/>
        </p:blipFill>
        <p:spPr>
          <a:xfrm>
            <a:off x="1967400" y="159120"/>
            <a:ext cx="8000280" cy="5896080"/>
          </a:xfrm>
          <a:prstGeom prst="rect">
            <a:avLst/>
          </a:prstGeom>
          <a:ln>
            <a:noFill/>
          </a:ln>
        </p:spPr>
      </p:pic>
    </p:spTree>
  </p:cSld>
  <p:timing>
    <p:tnLst>
      <p:par>
        <p:cTn id="58" dur="indefinite" restart="never" nodeType="tmRoot">
          <p:childTnLst>
            <p:seq>
              <p:cTn id="59" dur="indefinite" nodeType="mainSeq">
                <p:childTnLst>
                  <p:par>
                    <p:cTn id="60" fill="hold">
                      <p:stCondLst>
                        <p:cond delay="indefinite"/>
                      </p:stCondLst>
                      <p:childTnLst>
                        <p:par>
                          <p:cTn id="61" fill="hold">
                            <p:stCondLst>
                              <p:cond delay="0"/>
                            </p:stCondLst>
                            <p:childTnLst>
                              <p:par>
                                <p:cTn id="62" nodeType="clickEffect" fill="hold" presetClass="entr" presetID="1">
                                  <p:stCondLst>
                                    <p:cond delay="0"/>
                                  </p:stCondLst>
                                  <p:childTnLst>
                                    <p:set>
                                      <p:cBhvr>
                                        <p:cTn id="63"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Factores de riesgo para Pseudomona</a:t>
            </a:r>
            <a:endParaRPr b="0" lang="es-ES" sz="1800" spc="-1" strike="noStrike">
              <a:solidFill>
                <a:srgbClr val="000000"/>
              </a:solidFill>
              <a:uFill>
                <a:solidFill>
                  <a:srgbClr val="ffffff"/>
                </a:solidFill>
              </a:uFill>
              <a:latin typeface="Calibri"/>
            </a:endParaRPr>
          </a:p>
        </p:txBody>
      </p:sp>
      <p:sp>
        <p:nvSpPr>
          <p:cNvPr id="136" name="TextShape 2"/>
          <p:cNvSpPr txBox="1"/>
          <p:nvPr/>
        </p:nvSpPr>
        <p:spPr>
          <a:xfrm>
            <a:off x="1143000" y="2135160"/>
            <a:ext cx="10058040" cy="4023000"/>
          </a:xfrm>
          <a:prstGeom prst="rect">
            <a:avLst/>
          </a:prstGeom>
          <a:noFill/>
          <a:ln>
            <a:noFill/>
          </a:ln>
        </p:spPr>
        <p:txBody>
          <a:bodyPr lIns="0" rIns="0"/>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Hospitalización reciente (duración ≥ 2 días durante los últimos 90 días).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Administración frecuente de antibióticos (≥ 4 cursos en el último año).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EPOC grave (VEF 1 &lt;50 por ciento del valor teórico).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Aislamiento de Pseudomonas aeruginosa durante una exacerbación anterior.</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Colonización por pseudomonas.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Utilización de glucocorticoides sistémicos.</a:t>
            </a:r>
            <a:endParaRPr b="0" lang="es-ES" sz="2000" spc="-1" strike="noStrike">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b="0" lang="es-ES" sz="2000" spc="-1" strike="noStrike">
                <a:solidFill>
                  <a:srgbClr val="404040"/>
                </a:solidFill>
                <a:uFill>
                  <a:solidFill>
                    <a:srgbClr val="ffffff"/>
                  </a:solidFill>
                </a:uFill>
                <a:latin typeface="Calibri"/>
              </a:rPr>
              <a:t> </a:t>
            </a: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CUIDADOS ADYUVANTES</a:t>
            </a:r>
            <a:endParaRPr b="0" lang="es-ES" sz="1800" spc="-1" strike="noStrike">
              <a:solidFill>
                <a:srgbClr val="000000"/>
              </a:solidFill>
              <a:uFill>
                <a:solidFill>
                  <a:srgbClr val="ffffff"/>
                </a:solidFill>
              </a:uFill>
              <a:latin typeface="Calibri"/>
            </a:endParaRPr>
          </a:p>
        </p:txBody>
      </p:sp>
      <p:sp>
        <p:nvSpPr>
          <p:cNvPr id="138" name="TextShape 2"/>
          <p:cNvSpPr txBox="1"/>
          <p:nvPr/>
        </p:nvSpPr>
        <p:spPr>
          <a:xfrm>
            <a:off x="1226880" y="2257200"/>
            <a:ext cx="9798840" cy="4023000"/>
          </a:xfrm>
          <a:prstGeom prst="rect">
            <a:avLst/>
          </a:prstGeom>
          <a:noFill/>
          <a:ln>
            <a:noFill/>
          </a:ln>
        </p:spPr>
        <p:txBody>
          <a:bodyPr lIns="0" rIns="0"/>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Dejar de fumar.</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Soporte nutricional.</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Continuación de la terapia de oxígeno suplementario. </a:t>
            </a:r>
            <a:endParaRPr b="0" lang="es-ES" sz="2000" spc="-1" strike="noStrike">
              <a:solidFill>
                <a:srgbClr val="404040"/>
              </a:solidFill>
              <a:uFill>
                <a:solidFill>
                  <a:srgbClr val="ffffff"/>
                </a:solidFill>
              </a:uFill>
              <a:latin typeface="Calibri"/>
            </a:endParaRPr>
          </a:p>
          <a:p>
            <a:pPr>
              <a:lnSpc>
                <a:spcPct val="100000"/>
              </a:lnSpc>
            </a:pPr>
            <a:r>
              <a:rPr b="0" lang="es-ES" sz="2000" spc="-1" strike="noStrike">
                <a:solidFill>
                  <a:srgbClr val="404040"/>
                </a:solidFill>
                <a:uFill>
                  <a:solidFill>
                    <a:srgbClr val="ffffff"/>
                  </a:solidFill>
                </a:uFill>
                <a:latin typeface="Calibri"/>
              </a:rPr>
              <a:t>* Pacientes con una nueva necesidad de oxígeno suplementario por lo general se administran en el hospital, al menos al principio.</a:t>
            </a:r>
            <a:endParaRPr b="0" lang="es-ES" sz="2000" spc="-1" strike="noStrike">
              <a:solidFill>
                <a:srgbClr val="404040"/>
              </a:solidFill>
              <a:uFill>
                <a:solidFill>
                  <a:srgbClr val="ffffff"/>
                </a:solidFill>
              </a:uFill>
              <a:latin typeface="Calibri"/>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TRATAMIENTO HOSPITALARIO</a:t>
            </a:r>
            <a:endParaRPr b="0" lang="es-ES" sz="1800" spc="-1" strike="noStrike">
              <a:solidFill>
                <a:srgbClr val="000000"/>
              </a:solidFill>
              <a:uFill>
                <a:solidFill>
                  <a:srgbClr val="ffffff"/>
                </a:solidFill>
              </a:uFill>
              <a:latin typeface="Calibri"/>
            </a:endParaRPr>
          </a:p>
        </p:txBody>
      </p:sp>
      <p:sp>
        <p:nvSpPr>
          <p:cNvPr id="140" name="TextShape 2"/>
          <p:cNvSpPr txBox="1"/>
          <p:nvPr/>
        </p:nvSpPr>
        <p:spPr>
          <a:xfrm>
            <a:off x="1097280" y="2074320"/>
            <a:ext cx="10058040" cy="4023000"/>
          </a:xfrm>
          <a:prstGeom prst="rect">
            <a:avLst/>
          </a:prstGeom>
          <a:noFill/>
          <a:ln>
            <a:noFill/>
          </a:ln>
        </p:spPr>
        <p:txBody>
          <a:bodyPr lIns="0" rIns="0"/>
          <a:p>
            <a:pPr marL="91440" indent="-91080">
              <a:lnSpc>
                <a:spcPct val="90000"/>
              </a:lnSpc>
              <a:buClr>
                <a:srgbClr val="e48312"/>
              </a:buClr>
              <a:buFont typeface="Calibri"/>
              <a:buChar char=" "/>
            </a:pPr>
            <a:r>
              <a:rPr b="1" lang="es-ES" sz="2000" spc="-1" strike="noStrike">
                <a:solidFill>
                  <a:srgbClr val="404040"/>
                </a:solidFill>
                <a:uFill>
                  <a:solidFill>
                    <a:srgbClr val="ffffff"/>
                  </a:solidFill>
                </a:uFill>
                <a:latin typeface="Calibri"/>
              </a:rPr>
              <a:t>ANTIBIOTICOS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Courier New"/>
              <a:buChar char="o"/>
            </a:pPr>
            <a:r>
              <a:rPr b="0" lang="es-ES" sz="2000" spc="-1" strike="noStrike">
                <a:solidFill>
                  <a:srgbClr val="7ea9ca"/>
                </a:solidFill>
                <a:uFill>
                  <a:solidFill>
                    <a:srgbClr val="ffffff"/>
                  </a:solidFill>
                </a:uFill>
                <a:latin typeface="Calibri"/>
              </a:rPr>
              <a:t> </a:t>
            </a:r>
            <a:r>
              <a:rPr b="0" lang="es-ES" sz="2000" spc="-1" strike="noStrike">
                <a:solidFill>
                  <a:srgbClr val="7ea9ca"/>
                </a:solidFill>
                <a:uFill>
                  <a:solidFill>
                    <a:srgbClr val="ffffff"/>
                  </a:solidFill>
                </a:uFill>
                <a:latin typeface="Calibri"/>
              </a:rPr>
              <a:t>Factores de riesgo para Pseudomonas: </a:t>
            </a:r>
            <a:r>
              <a:rPr b="0" lang="es-ES" sz="2000" spc="-1" strike="noStrike">
                <a:solidFill>
                  <a:srgbClr val="404040"/>
                </a:solidFill>
                <a:uFill>
                  <a:solidFill>
                    <a:srgbClr val="ffffff"/>
                  </a:solidFill>
                </a:uFill>
                <a:latin typeface="Calibri"/>
              </a:rPr>
              <a:t>cefepime, ceftazidima, piperacilina-tazobactam y levofloxacina.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Courier New"/>
              <a:buChar char="o"/>
            </a:pPr>
            <a:r>
              <a:rPr b="0" lang="es-ES" sz="2000" spc="-1" strike="noStrike">
                <a:solidFill>
                  <a:srgbClr val="7ea9ca"/>
                </a:solidFill>
                <a:uFill>
                  <a:solidFill>
                    <a:srgbClr val="ffffff"/>
                  </a:solidFill>
                </a:uFill>
                <a:latin typeface="Calibri"/>
              </a:rPr>
              <a:t> </a:t>
            </a:r>
            <a:r>
              <a:rPr b="0" lang="es-ES" sz="2000" spc="-1" strike="noStrike">
                <a:solidFill>
                  <a:srgbClr val="7ea9ca"/>
                </a:solidFill>
                <a:uFill>
                  <a:solidFill>
                    <a:srgbClr val="ffffff"/>
                  </a:solidFill>
                </a:uFill>
                <a:latin typeface="Calibri"/>
              </a:rPr>
              <a:t>Sin factores de riesgo para Pseudomonas: </a:t>
            </a:r>
            <a:r>
              <a:rPr b="0" lang="es-ES" sz="2000" spc="-1" strike="noStrike">
                <a:solidFill>
                  <a:srgbClr val="404040"/>
                </a:solidFill>
                <a:uFill>
                  <a:solidFill>
                    <a:srgbClr val="ffffff"/>
                  </a:solidFill>
                </a:uFill>
                <a:latin typeface="Calibri"/>
              </a:rPr>
              <a:t>cefalosporina de tercera generación (ceftriaxona o cefotaxima) o fluoroquinolona respiratoria (levofloxacina, moxifloxacina).</a:t>
            </a:r>
            <a:endParaRPr b="0" lang="es-ES" sz="2000" spc="-1" strike="noStrike">
              <a:solidFill>
                <a:srgbClr val="404040"/>
              </a:solidFill>
              <a:uFill>
                <a:solidFill>
                  <a:srgbClr val="ffffff"/>
                </a:solidFill>
              </a:uFill>
              <a:latin typeface="Calibri"/>
            </a:endParaRPr>
          </a:p>
          <a:p>
            <a:pPr>
              <a:lnSpc>
                <a:spcPct val="100000"/>
              </a:lnSpc>
            </a:pPr>
            <a:endParaRPr b="0" lang="es-ES" sz="2000" spc="-1" strike="noStrike">
              <a:solidFill>
                <a:srgbClr val="404040"/>
              </a:solidFill>
              <a:uFill>
                <a:solidFill>
                  <a:srgbClr val="ffffff"/>
                </a:solidFill>
              </a:uFill>
              <a:latin typeface="Calibri"/>
            </a:endParaRPr>
          </a:p>
          <a:p>
            <a:pPr>
              <a:lnSpc>
                <a:spcPct val="100000"/>
              </a:lnSpc>
            </a:pPr>
            <a:r>
              <a:rPr b="1" lang="es-ES" sz="2000" spc="-1" strike="noStrike">
                <a:solidFill>
                  <a:srgbClr val="404040"/>
                </a:solidFill>
                <a:uFill>
                  <a:solidFill>
                    <a:srgbClr val="ffffff"/>
                  </a:solidFill>
                </a:uFill>
                <a:latin typeface="Calibri"/>
              </a:rPr>
              <a:t>OXÍGENO SUPLEMENTARIO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Saturación de oxígeno: 88 a 92 % o PaO 2 de aproximadamente 60 a 70 mmHg.</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1"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Ideal: máscara venturi </a:t>
            </a:r>
            <a:r>
              <a:rPr b="0" lang="es-ES" sz="2000" spc="-1" strike="noStrike">
                <a:solidFill>
                  <a:srgbClr val="404040"/>
                </a:solidFill>
                <a:uFill>
                  <a:solidFill>
                    <a:srgbClr val="ffffff"/>
                  </a:solidFill>
                </a:uFill>
                <a:latin typeface="Wingdings"/>
              </a:rPr>
              <a:t></a:t>
            </a:r>
            <a:r>
              <a:rPr b="0" lang="es-ES" sz="2000" spc="-1" strike="noStrike">
                <a:solidFill>
                  <a:srgbClr val="404040"/>
                </a:solidFill>
                <a:uFill>
                  <a:solidFill>
                    <a:srgbClr val="ffffff"/>
                  </a:solidFill>
                </a:uFill>
                <a:latin typeface="Calibri"/>
              </a:rPr>
              <a:t> fracción inspirada de oxigeno precisa.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Máscara nasal: mas cómoda para comer.</a:t>
            </a:r>
            <a:endParaRPr b="0" lang="es-ES" sz="2000" spc="-1" strike="noStrike">
              <a:solidFill>
                <a:srgbClr val="404040"/>
              </a:solidFill>
              <a:uFill>
                <a:solidFill>
                  <a:srgbClr val="ffffff"/>
                </a:solidFill>
              </a:uFill>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DEFINICIÓN</a:t>
            </a:r>
            <a:endParaRPr b="0" lang="es-ES" sz="1800" spc="-1" strike="noStrike">
              <a:solidFill>
                <a:srgbClr val="000000"/>
              </a:solidFill>
              <a:uFill>
                <a:solidFill>
                  <a:srgbClr val="ffffff"/>
                </a:solidFill>
              </a:uFill>
              <a:latin typeface="Calibri"/>
            </a:endParaRPr>
          </a:p>
        </p:txBody>
      </p:sp>
      <p:sp>
        <p:nvSpPr>
          <p:cNvPr id="90" name="TextShape 2"/>
          <p:cNvSpPr txBox="1"/>
          <p:nvPr/>
        </p:nvSpPr>
        <p:spPr>
          <a:xfrm>
            <a:off x="1097280" y="2043720"/>
            <a:ext cx="10058040" cy="4023000"/>
          </a:xfrm>
          <a:prstGeom prst="rect">
            <a:avLst/>
          </a:prstGeom>
          <a:noFill/>
          <a:ln>
            <a:noFill/>
          </a:ln>
        </p:spPr>
        <p:txBody>
          <a:bodyPr lIns="0" rIns="0"/>
          <a:p>
            <a:pPr algn="just">
              <a:lnSpc>
                <a:spcPct val="100000"/>
              </a:lnSpc>
            </a:pPr>
            <a:r>
              <a:rPr b="0" lang="es-ES" sz="2000" spc="-1" strike="noStrike">
                <a:solidFill>
                  <a:srgbClr val="404040"/>
                </a:solidFill>
                <a:uFill>
                  <a:solidFill>
                    <a:srgbClr val="ffffff"/>
                  </a:solidFill>
                </a:uFill>
                <a:latin typeface="Calibri"/>
              </a:rPr>
              <a:t>Evento agudo caracterizado por un empeoramiento de los síntomas respiratorios, que está más allá de las </a:t>
            </a:r>
            <a:r>
              <a:rPr b="1" lang="es-ES" sz="2000" spc="-1" strike="noStrike">
                <a:solidFill>
                  <a:srgbClr val="404040"/>
                </a:solidFill>
                <a:uFill>
                  <a:solidFill>
                    <a:srgbClr val="ffffff"/>
                  </a:solidFill>
                </a:uFill>
                <a:latin typeface="Calibri"/>
              </a:rPr>
              <a:t>variaciones normales del día a día y conduce a un cambio en la medicación</a:t>
            </a:r>
            <a:r>
              <a:rPr b="0" lang="es-ES" sz="2000" spc="-1" strike="noStrike">
                <a:solidFill>
                  <a:srgbClr val="404040"/>
                </a:solidFill>
                <a:uFill>
                  <a:solidFill>
                    <a:srgbClr val="ffffff"/>
                  </a:solidFill>
                </a:uFill>
                <a:latin typeface="Calibri"/>
              </a:rPr>
              <a:t>.</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a:p>
            <a:pPr algn="just">
              <a:lnSpc>
                <a:spcPct val="100000"/>
              </a:lnSpc>
            </a:pPr>
            <a:r>
              <a:rPr b="0" lang="es-ES" sz="2000" spc="-1" strike="noStrike">
                <a:solidFill>
                  <a:srgbClr val="404040"/>
                </a:solidFill>
                <a:uFill>
                  <a:solidFill>
                    <a:srgbClr val="ffffff"/>
                  </a:solidFill>
                </a:uFill>
                <a:latin typeface="Calibri"/>
              </a:rPr>
              <a:t>Esto incluye generalmente un cambio agudo en uno o más de los siguientes </a:t>
            </a:r>
            <a:r>
              <a:rPr b="1" lang="es-ES" sz="2000" spc="-1" strike="noStrike">
                <a:solidFill>
                  <a:srgbClr val="404040"/>
                </a:solidFill>
                <a:uFill>
                  <a:solidFill>
                    <a:srgbClr val="ffffff"/>
                  </a:solidFill>
                </a:uFill>
                <a:latin typeface="Calibri"/>
              </a:rPr>
              <a:t>síntomas cardinales</a:t>
            </a:r>
            <a:r>
              <a:rPr b="0" lang="es-ES" sz="2000" spc="-1" strike="noStrike">
                <a:solidFill>
                  <a:srgbClr val="404040"/>
                </a:solidFill>
                <a:uFill>
                  <a:solidFill>
                    <a:srgbClr val="ffffff"/>
                  </a:solidFill>
                </a:uFill>
                <a:latin typeface="Calibri"/>
              </a:rPr>
              <a:t>:</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Aumento de la gravedad y frecuencia de la tos.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Aumento en la producción de esputo, ya sea en el volumen o cambios de carácter.</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Aumento de la disnea.</a:t>
            </a:r>
            <a:endParaRPr b="0" lang="es-ES" sz="2000" spc="-1" strike="noStrike">
              <a:solidFill>
                <a:srgbClr val="404040"/>
              </a:solidFill>
              <a:uFill>
                <a:solidFill>
                  <a:srgbClr val="ffffff"/>
                </a:solidFill>
              </a:uFill>
              <a:latin typeface="Calibri"/>
            </a:endParaRPr>
          </a:p>
          <a:p>
            <a:pPr>
              <a:lnSpc>
                <a:spcPct val="100000"/>
              </a:lnSpc>
            </a:pPr>
            <a:endParaRPr b="0" lang="es-ES" sz="2000" spc="-1" strike="noStrike">
              <a:solidFill>
                <a:srgbClr val="404040"/>
              </a:solidFill>
              <a:uFill>
                <a:solidFill>
                  <a:srgbClr val="ffffff"/>
                </a:solidFill>
              </a:uFill>
              <a:latin typeface="Calibri"/>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TRATAMIENTO HOSPITALARIO</a:t>
            </a:r>
            <a:endParaRPr b="0" lang="es-ES" sz="1800" spc="-1" strike="noStrike">
              <a:solidFill>
                <a:srgbClr val="000000"/>
              </a:solidFill>
              <a:uFill>
                <a:solidFill>
                  <a:srgbClr val="ffffff"/>
                </a:solidFill>
              </a:uFill>
              <a:latin typeface="Calibri"/>
            </a:endParaRPr>
          </a:p>
        </p:txBody>
      </p:sp>
      <p:pic>
        <p:nvPicPr>
          <p:cNvPr id="142" name="Picture 3" descr=""/>
          <p:cNvPicPr/>
          <p:nvPr/>
        </p:nvPicPr>
        <p:blipFill>
          <a:blip r:embed="rId1"/>
          <a:stretch/>
        </p:blipFill>
        <p:spPr>
          <a:xfrm>
            <a:off x="2364480" y="1785600"/>
            <a:ext cx="7358400" cy="4478400"/>
          </a:xfrm>
          <a:prstGeom prst="rect">
            <a:avLst/>
          </a:prstGeom>
          <a:ln>
            <a:solidFill>
              <a:srgbClr val="00b050"/>
            </a:solidFill>
          </a:ln>
        </p:spPr>
      </p:pic>
    </p:spTree>
  </p:cSld>
  <p:timing>
    <p:tnLst>
      <p:par>
        <p:cTn id="64" dur="indefinite" restart="never" nodeType="tmRoot">
          <p:childTnLst>
            <p:seq>
              <p:cTn id="65" dur="indefinite" nodeType="mainSeq">
                <p:childTnLst>
                  <p:par>
                    <p:cTn id="66" fill="hold">
                      <p:stCondLst>
                        <p:cond delay="indefinite"/>
                      </p:stCondLst>
                      <p:childTnLst>
                        <p:par>
                          <p:cTn id="67" fill="hold">
                            <p:stCondLst>
                              <p:cond delay="0"/>
                            </p:stCondLst>
                            <p:childTnLst>
                              <p:par>
                                <p:cTn id="68" nodeType="clickEffect" fill="hold" presetClass="entr" presetID="1">
                                  <p:stCondLst>
                                    <p:cond delay="0"/>
                                  </p:stCondLst>
                                  <p:childTnLst>
                                    <p:set>
                                      <p:cBhvr>
                                        <p:cTn id="69"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TRATAMIENTO HOSPITALARIO</a:t>
            </a:r>
            <a:endParaRPr b="0" lang="es-ES" sz="1800" spc="-1" strike="noStrike">
              <a:solidFill>
                <a:srgbClr val="000000"/>
              </a:solidFill>
              <a:uFill>
                <a:solidFill>
                  <a:srgbClr val="ffffff"/>
                </a:solidFill>
              </a:uFill>
              <a:latin typeface="Calibri"/>
            </a:endParaRPr>
          </a:p>
        </p:txBody>
      </p:sp>
      <p:pic>
        <p:nvPicPr>
          <p:cNvPr id="144" name="Picture 3" descr=""/>
          <p:cNvPicPr/>
          <p:nvPr/>
        </p:nvPicPr>
        <p:blipFill>
          <a:blip r:embed="rId1"/>
          <a:stretch/>
        </p:blipFill>
        <p:spPr>
          <a:xfrm>
            <a:off x="1001160" y="2484000"/>
            <a:ext cx="10250640" cy="2875320"/>
          </a:xfrm>
          <a:prstGeom prst="rect">
            <a:avLst/>
          </a:prstGeom>
          <a:ln>
            <a:solidFill>
              <a:srgbClr val="00b050"/>
            </a:solidFill>
          </a:ln>
        </p:spPr>
      </p:pic>
    </p:spTree>
  </p:cSld>
  <p:timing>
    <p:tnLst>
      <p:par>
        <p:cTn id="70" dur="indefinite" restart="never" nodeType="tmRoot">
          <p:childTnLst>
            <p:seq>
              <p:cTn id="71" dur="indefinite" nodeType="mainSeq">
                <p:childTnLst>
                  <p:par>
                    <p:cTn id="72" fill="hold">
                      <p:stCondLst>
                        <p:cond delay="indefinite"/>
                      </p:stCondLst>
                      <p:childTnLst>
                        <p:par>
                          <p:cTn id="73" fill="hold">
                            <p:stCondLst>
                              <p:cond delay="0"/>
                            </p:stCondLst>
                            <p:childTnLst>
                              <p:par>
                                <p:cTn id="74" nodeType="clickEffect" fill="hold" presetClass="entr" presetID="1">
                                  <p:stCondLst>
                                    <p:cond delay="0"/>
                                  </p:stCondLst>
                                  <p:childTnLst>
                                    <p:set>
                                      <p:cBhvr>
                                        <p:cTn id="75" dur="1" fill="hold">
                                          <p:stCondLst>
                                            <p:cond delay="0"/>
                                          </p:stCondLst>
                                        </p:cTn>
                                        <p:tgtEl>
                                          <p:spTgt spid="14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5" name="Picture 2" descr=""/>
          <p:cNvPicPr/>
          <p:nvPr/>
        </p:nvPicPr>
        <p:blipFill>
          <a:blip r:embed="rId1"/>
          <a:stretch/>
        </p:blipFill>
        <p:spPr>
          <a:xfrm>
            <a:off x="2178360" y="-228600"/>
            <a:ext cx="7681680" cy="6725880"/>
          </a:xfrm>
          <a:prstGeom prst="rect">
            <a:avLst/>
          </a:prstGeom>
          <a:ln>
            <a:noFill/>
          </a:ln>
        </p:spPr>
      </p:pic>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1097280" y="286560"/>
            <a:ext cx="10058040" cy="120708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PREVENCIÓN</a:t>
            </a:r>
            <a:endParaRPr b="0" lang="es-ES" sz="1800" spc="-1" strike="noStrike">
              <a:solidFill>
                <a:srgbClr val="000000"/>
              </a:solidFill>
              <a:uFill>
                <a:solidFill>
                  <a:srgbClr val="ffffff"/>
                </a:solidFill>
              </a:uFill>
              <a:latin typeface="Calibri"/>
            </a:endParaRPr>
          </a:p>
        </p:txBody>
      </p:sp>
      <p:pic>
        <p:nvPicPr>
          <p:cNvPr id="147" name="Marcador de contenido 3" descr=""/>
          <p:cNvPicPr/>
          <p:nvPr/>
        </p:nvPicPr>
        <p:blipFill>
          <a:blip r:embed="rId1"/>
          <a:stretch/>
        </p:blipFill>
        <p:spPr>
          <a:xfrm>
            <a:off x="859680" y="1737360"/>
            <a:ext cx="10533240" cy="4467960"/>
          </a:xfrm>
          <a:prstGeom prst="rect">
            <a:avLst/>
          </a:prstGeom>
          <a:ln w="25560">
            <a:solidFill>
              <a:schemeClr val="tx1"/>
            </a:solidFill>
            <a:round/>
          </a:ln>
        </p:spPr>
      </p:pic>
      <p:sp>
        <p:nvSpPr>
          <p:cNvPr id="148" name="CustomShape 2"/>
          <p:cNvSpPr/>
          <p:nvPr/>
        </p:nvSpPr>
        <p:spPr>
          <a:xfrm>
            <a:off x="2047680" y="5125680"/>
            <a:ext cx="9303480" cy="95256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b="0" lang="es-AR" sz="1800" spc="-1" strike="noStrike">
                <a:solidFill>
                  <a:srgbClr val="ffffff"/>
                </a:solidFill>
                <a:uFill>
                  <a:solidFill>
                    <a:srgbClr val="ffffff"/>
                  </a:solidFill>
                </a:uFill>
                <a:latin typeface="Calibri"/>
              </a:rPr>
              <a:t>El Comité Asesor de Estados Unidos sobre Prácticas de Inmunización también recomienda una sola dosis de la vacuna neumocócica conjugada 13-valente (Prevenar 13) para todos los pacientes ≥ 65 años de edad.</a:t>
            </a:r>
            <a:endParaRPr b="0" lang="es-AR" sz="1800" spc="-1" strike="noStrike">
              <a:solidFill>
                <a:srgbClr val="000000"/>
              </a:solidFill>
              <a:uFill>
                <a:solidFill>
                  <a:srgbClr val="ffffff"/>
                </a:solidFill>
              </a:uFill>
              <a:latin typeface="Arial"/>
            </a:endParaRPr>
          </a:p>
        </p:txBody>
      </p:sp>
    </p:spTree>
  </p:cSld>
  <p:timing>
    <p:tnLst>
      <p:par>
        <p:cTn id="76" dur="indefinite" restart="never" nodeType="tmRoot">
          <p:childTnLst>
            <p:seq>
              <p:cTn id="77" dur="indefinite" nodeType="mainSeq">
                <p:childTnLst>
                  <p:par>
                    <p:cTn id="78" fill="hold">
                      <p:stCondLst>
                        <p:cond delay="indefinite"/>
                      </p:stCondLst>
                      <p:childTnLst>
                        <p:par>
                          <p:cTn id="79" fill="hold">
                            <p:stCondLst>
                              <p:cond delay="0"/>
                            </p:stCondLst>
                            <p:childTnLst>
                              <p:par>
                                <p:cTn id="80" nodeType="clickEffect" fill="hold" presetClass="entr" presetID="1">
                                  <p:stCondLst>
                                    <p:cond delay="0"/>
                                  </p:stCondLst>
                                  <p:childTnLst>
                                    <p:set>
                                      <p:cBhvr>
                                        <p:cTn id="81" dur="1" fill="hold">
                                          <p:stCondLst>
                                            <p:cond delay="0"/>
                                          </p:stCondLst>
                                        </p:cTn>
                                        <p:tgtEl>
                                          <p:spTgt spid="148"/>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PREVENCIÓN</a:t>
            </a:r>
            <a:endParaRPr b="0" lang="es-ES" sz="1800" spc="-1" strike="noStrike">
              <a:solidFill>
                <a:srgbClr val="000000"/>
              </a:solidFill>
              <a:uFill>
                <a:solidFill>
                  <a:srgbClr val="ffffff"/>
                </a:solidFill>
              </a:uFill>
              <a:latin typeface="Calibri"/>
            </a:endParaRPr>
          </a:p>
        </p:txBody>
      </p:sp>
      <p:sp>
        <p:nvSpPr>
          <p:cNvPr id="150" name="TextShape 2"/>
          <p:cNvSpPr txBox="1"/>
          <p:nvPr/>
        </p:nvSpPr>
        <p:spPr>
          <a:xfrm>
            <a:off x="1097280" y="2011680"/>
            <a:ext cx="10058040" cy="4218840"/>
          </a:xfrm>
          <a:prstGeom prst="rect">
            <a:avLst/>
          </a:prstGeom>
          <a:noFill/>
          <a:ln>
            <a:noFill/>
          </a:ln>
        </p:spPr>
        <p:txBody>
          <a:bodyPr lIns="0" rIns="0"/>
          <a:p>
            <a:pPr marL="91440" indent="-91080" algn="just">
              <a:lnSpc>
                <a:spcPct val="100000"/>
              </a:lnSpc>
              <a:buClr>
                <a:srgbClr val="e48312"/>
              </a:buClr>
              <a:buFont typeface="Calibri"/>
              <a:buChar char=" "/>
            </a:pPr>
            <a:r>
              <a:rPr b="1" lang="es-ES" sz="2000" spc="-1" strike="noStrike">
                <a:solidFill>
                  <a:srgbClr val="404040"/>
                </a:solidFill>
                <a:uFill>
                  <a:solidFill>
                    <a:srgbClr val="ffffff"/>
                  </a:solidFill>
                </a:uFill>
                <a:latin typeface="Calibri"/>
              </a:rPr>
              <a:t>ANTIBIÓTICO PROFILAXIS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Los beneficios deben ser sopesados frente a las preocupaciones sobre la promoción de resistencia a los antibióticos y los posibles efectos adversos.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Para la mayoría de los pacientes con EPOC, no sugerimos que la administración de profilaxis antibiótica. </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Sólo los pacientes cuidadosamente seleccionados</a:t>
            </a:r>
            <a:r>
              <a:rPr b="1" lang="es-ES" sz="2000" spc="-1" strike="noStrike">
                <a:solidFill>
                  <a:srgbClr val="404040"/>
                </a:solidFill>
                <a:uFill>
                  <a:solidFill>
                    <a:srgbClr val="ffffff"/>
                  </a:solidFill>
                </a:uFill>
                <a:latin typeface="Calibri"/>
              </a:rPr>
              <a:t>:  siguen teniendo las exacerbaciones frecuentes, a pesar de la terapia óptima </a:t>
            </a:r>
            <a:r>
              <a:rPr b="0" lang="es-ES" sz="2000" spc="-1" strike="noStrike">
                <a:solidFill>
                  <a:srgbClr val="404040"/>
                </a:solidFill>
                <a:uFill>
                  <a:solidFill>
                    <a:srgbClr val="ffffff"/>
                  </a:solidFill>
                </a:uFill>
                <a:latin typeface="Calibri"/>
              </a:rPr>
              <a:t>para su EPOC con broncodilatadores y antiinflamatorios.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Sugieren</a:t>
            </a:r>
            <a:r>
              <a:rPr b="1" lang="es-ES" sz="2000" spc="-1" strike="noStrike">
                <a:solidFill>
                  <a:srgbClr val="404040"/>
                </a:solidFill>
                <a:uFill>
                  <a:solidFill>
                    <a:srgbClr val="ffffff"/>
                  </a:solidFill>
                </a:uFill>
                <a:latin typeface="Calibri"/>
              </a:rPr>
              <a:t>: azitromicina 250 mg </a:t>
            </a:r>
            <a:r>
              <a:rPr b="0" lang="es-ES" sz="2000" spc="-1" strike="noStrike">
                <a:solidFill>
                  <a:srgbClr val="404040"/>
                </a:solidFill>
                <a:uFill>
                  <a:solidFill>
                    <a:srgbClr val="ffffff"/>
                  </a:solidFill>
                </a:uFill>
                <a:latin typeface="Calibri"/>
              </a:rPr>
              <a:t>por vía oral diariamente o en una dosis menor de 250 mg tres veces por semana. Moxifloxacino ha demostrado eficacia pero se reserva para el tratamiento de infecciones pulmonares graves para reducir el riesgo de seleccionar las bacterias resistentes a fluoroquinolonas y causar infección por C. difficile.</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Exacerbaciones bacterianas en pacientes sospechosos de la profilaxis con antibióticos deben ser tratados con antibióticos que son de una clase diferente que el agente profiláctico.</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Si el régimen tiene éxito en la reducción de las exacerbaciones, debe considerarse interrumpir el tratamiento después de 48 a 52 semanas. </a:t>
            </a:r>
            <a:endParaRPr b="0" lang="es-ES" sz="2000" spc="-1" strike="noStrike">
              <a:solidFill>
                <a:srgbClr val="404040"/>
              </a:solidFill>
              <a:uFill>
                <a:solidFill>
                  <a:srgbClr val="ffffff"/>
                </a:solidFill>
              </a:uFill>
              <a:latin typeface="Calibri"/>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EPOC</a:t>
            </a:r>
            <a:endParaRPr b="0" lang="es-ES" sz="1800" spc="-1" strike="noStrike">
              <a:solidFill>
                <a:srgbClr val="000000"/>
              </a:solidFill>
              <a:uFill>
                <a:solidFill>
                  <a:srgbClr val="ffffff"/>
                </a:solidFill>
              </a:uFill>
              <a:latin typeface="Calibri"/>
            </a:endParaRPr>
          </a:p>
        </p:txBody>
      </p:sp>
      <p:pic>
        <p:nvPicPr>
          <p:cNvPr id="152" name="Marcador de contenido 5" descr=""/>
          <p:cNvPicPr/>
          <p:nvPr/>
        </p:nvPicPr>
        <p:blipFill>
          <a:blip r:embed="rId1"/>
          <a:stretch/>
        </p:blipFill>
        <p:spPr>
          <a:xfrm>
            <a:off x="313920" y="1992240"/>
            <a:ext cx="11624760" cy="3664800"/>
          </a:xfrm>
          <a:prstGeom prst="rect">
            <a:avLst/>
          </a:prstGeom>
          <a:ln>
            <a:noFill/>
          </a:ln>
        </p:spPr>
      </p:pic>
    </p:spTree>
  </p:cSld>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EPOC</a:t>
            </a:r>
            <a:endParaRPr b="0" lang="es-ES" sz="1800" spc="-1" strike="noStrike">
              <a:solidFill>
                <a:srgbClr val="000000"/>
              </a:solidFill>
              <a:uFill>
                <a:solidFill>
                  <a:srgbClr val="ffffff"/>
                </a:solidFill>
              </a:uFill>
              <a:latin typeface="Calibri"/>
            </a:endParaRPr>
          </a:p>
        </p:txBody>
      </p:sp>
      <p:pic>
        <p:nvPicPr>
          <p:cNvPr id="154" name="Marcador de contenido 3" descr=""/>
          <p:cNvPicPr/>
          <p:nvPr/>
        </p:nvPicPr>
        <p:blipFill>
          <a:blip r:embed="rId1"/>
          <a:stretch/>
        </p:blipFill>
        <p:spPr>
          <a:xfrm>
            <a:off x="182880" y="2236320"/>
            <a:ext cx="12008880" cy="3241440"/>
          </a:xfrm>
          <a:prstGeom prst="rect">
            <a:avLst/>
          </a:prstGeom>
          <a:ln>
            <a:noFill/>
          </a:ln>
        </p:spPr>
      </p:pic>
    </p:spTree>
  </p:cSld>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5" name="Marcador de contenido 3" descr=""/>
          <p:cNvPicPr/>
          <p:nvPr/>
        </p:nvPicPr>
        <p:blipFill>
          <a:blip r:embed="rId1"/>
          <a:stretch/>
        </p:blipFill>
        <p:spPr>
          <a:xfrm>
            <a:off x="235080" y="1818000"/>
            <a:ext cx="11629800" cy="4412520"/>
          </a:xfrm>
          <a:prstGeom prst="rect">
            <a:avLst/>
          </a:prstGeom>
          <a:ln>
            <a:noFill/>
          </a:ln>
        </p:spPr>
      </p:pic>
      <p:sp>
        <p:nvSpPr>
          <p:cNvPr id="156"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EPOC</a:t>
            </a:r>
            <a:endParaRPr b="0" lang="es-ES" sz="1800" spc="-1" strike="noStrike">
              <a:solidFill>
                <a:srgbClr val="000000"/>
              </a:solidFill>
              <a:uFill>
                <a:solidFill>
                  <a:srgbClr val="ffffff"/>
                </a:solidFill>
              </a:uFill>
              <a:latin typeface="Calibri"/>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7" name="Marcador de contenido 3" descr=""/>
          <p:cNvPicPr/>
          <p:nvPr/>
        </p:nvPicPr>
        <p:blipFill>
          <a:blip r:embed="rId1"/>
          <a:stretch/>
        </p:blipFill>
        <p:spPr>
          <a:xfrm>
            <a:off x="252720" y="1951560"/>
            <a:ext cx="11746800" cy="4253040"/>
          </a:xfrm>
          <a:prstGeom prst="rect">
            <a:avLst/>
          </a:prstGeom>
          <a:ln>
            <a:noFill/>
          </a:ln>
        </p:spPr>
      </p:pic>
      <p:sp>
        <p:nvSpPr>
          <p:cNvPr id="158"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EPOC</a:t>
            </a:r>
            <a:endParaRPr b="0" lang="es-ES" sz="1800" spc="-1" strike="noStrike">
              <a:solidFill>
                <a:srgbClr val="000000"/>
              </a:solidFill>
              <a:uFill>
                <a:solidFill>
                  <a:srgbClr val="ffffff"/>
                </a:solidFill>
              </a:uFill>
              <a:latin typeface="Calibri"/>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Bibliografía</a:t>
            </a:r>
            <a:endParaRPr b="0" lang="es-ES" sz="1800" spc="-1" strike="noStrike">
              <a:solidFill>
                <a:srgbClr val="000000"/>
              </a:solidFill>
              <a:uFill>
                <a:solidFill>
                  <a:srgbClr val="ffffff"/>
                </a:solidFill>
              </a:uFill>
              <a:latin typeface="Calibri"/>
            </a:endParaRPr>
          </a:p>
        </p:txBody>
      </p:sp>
      <p:sp>
        <p:nvSpPr>
          <p:cNvPr id="160" name="TextShape 2"/>
          <p:cNvSpPr txBox="1"/>
          <p:nvPr/>
        </p:nvSpPr>
        <p:spPr>
          <a:xfrm>
            <a:off x="1097280" y="2120040"/>
            <a:ext cx="10058040" cy="4023000"/>
          </a:xfrm>
          <a:prstGeom prst="rect">
            <a:avLst/>
          </a:prstGeom>
          <a:noFill/>
          <a:ln>
            <a:noFill/>
          </a:ln>
        </p:spPr>
        <p:txBody>
          <a:bodyPr lIns="0" rIns="0"/>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James K Stoller. Management of exacerbations of chronic obstructive pulmonary disease. 2016.</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John G Bartlett, Sanjay Sethi. Management of infection in acute exacerbations of chronic obstructive pulmonary disease. Up to date. 2016.</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Sociedad Argentina de Neumonología.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Guía GOLD COPD 2015.</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Guía ALAT 2011.</a:t>
            </a: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FACTORES DE RIESGO</a:t>
            </a:r>
            <a:endParaRPr b="0" lang="es-ES" sz="1800" spc="-1" strike="noStrike">
              <a:solidFill>
                <a:srgbClr val="000000"/>
              </a:solidFill>
              <a:uFill>
                <a:solidFill>
                  <a:srgbClr val="ffffff"/>
                </a:solidFill>
              </a:uFill>
              <a:latin typeface="Calibri"/>
            </a:endParaRPr>
          </a:p>
        </p:txBody>
      </p:sp>
      <p:sp>
        <p:nvSpPr>
          <p:cNvPr id="92" name="TextShape 2"/>
          <p:cNvSpPr txBox="1"/>
          <p:nvPr/>
        </p:nvSpPr>
        <p:spPr>
          <a:xfrm>
            <a:off x="1097280" y="1990080"/>
            <a:ext cx="10058040" cy="4023000"/>
          </a:xfrm>
          <a:prstGeom prst="rect">
            <a:avLst/>
          </a:prstGeom>
          <a:noFill/>
          <a:ln>
            <a:noFill/>
          </a:ln>
        </p:spPr>
        <p:txBody>
          <a:bodyPr lIns="0" rIns="0"/>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Edad avanzada.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Tos productiva /hipersecreción mucosa crónica.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Gravedad de la EPOC.</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Historia de terapia con antibióticos.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Hospitalizaciones relacionadas con la EPOC en el año anterior.</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Recuento de eosinófilos en sange periférica &gt; 0,34 × 10 9 cél/litro.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Terapia con teofilina.</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Comorbilidades (enfermedad cardíaca isquémica, ICC, DM, HTP). </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ERGE.</a:t>
            </a:r>
            <a:endParaRPr b="0" lang="es-ES" sz="2000" spc="-1" strike="noStrike">
              <a:solidFill>
                <a:srgbClr val="404040"/>
              </a:solidFill>
              <a:uFill>
                <a:solidFill>
                  <a:srgbClr val="ffffff"/>
                </a:solidFill>
              </a:uFill>
              <a:latin typeface="Calibri"/>
            </a:endParaRPr>
          </a:p>
          <a:p>
            <a:pPr>
              <a:lnSpc>
                <a:spcPct val="100000"/>
              </a:lnSpc>
            </a:pPr>
            <a:endParaRPr b="0" lang="es-ES" sz="2000" spc="-1" strike="noStrike">
              <a:solidFill>
                <a:srgbClr val="404040"/>
              </a:solidFill>
              <a:uFill>
                <a:solidFill>
                  <a:srgbClr val="ffffff"/>
                </a:solidFill>
              </a:uFill>
              <a:latin typeface="Calibri"/>
            </a:endParaRPr>
          </a:p>
          <a:p>
            <a:pPr>
              <a:lnSpc>
                <a:spcPct val="100000"/>
              </a:lnSpc>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 La disminución del FEV 1 se asocia con un aumento del riesgo de exacerbación de la EPOC, a pesar de limitación del flujo aéreo por sí sola no proporciona una buena evaluación del riesgo de exacerbación.</a:t>
            </a: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p:txBody>
      </p:sp>
      <p:sp>
        <p:nvSpPr>
          <p:cNvPr id="93" name="CustomShape 3"/>
          <p:cNvSpPr/>
          <p:nvPr/>
        </p:nvSpPr>
        <p:spPr>
          <a:xfrm>
            <a:off x="5460120" y="2641320"/>
            <a:ext cx="651600" cy="24516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94" name="CustomShape 4"/>
          <p:cNvSpPr/>
          <p:nvPr/>
        </p:nvSpPr>
        <p:spPr>
          <a:xfrm>
            <a:off x="6260400" y="2260080"/>
            <a:ext cx="1839960" cy="93996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sp>
      <p:sp>
        <p:nvSpPr>
          <p:cNvPr id="95" name="CustomShape 5"/>
          <p:cNvSpPr/>
          <p:nvPr/>
        </p:nvSpPr>
        <p:spPr>
          <a:xfrm>
            <a:off x="6274080" y="2262960"/>
            <a:ext cx="1828440" cy="1186920"/>
          </a:xfrm>
          <a:prstGeom prst="rect">
            <a:avLst/>
          </a:prstGeom>
          <a:noFill/>
          <a:ln>
            <a:noFill/>
          </a:ln>
        </p:spPr>
        <p:style>
          <a:lnRef idx="0"/>
          <a:fillRef idx="0"/>
          <a:effectRef idx="0"/>
          <a:fontRef idx="minor"/>
        </p:style>
        <p:txBody>
          <a:bodyPr lIns="90000" rIns="90000" tIns="45000" bIns="45000"/>
          <a:p>
            <a:pPr algn="ctr">
              <a:lnSpc>
                <a:spcPct val="100000"/>
              </a:lnSpc>
            </a:pPr>
            <a:r>
              <a:rPr b="0" lang="es-AR" sz="1800" spc="-1" strike="noStrike">
                <a:solidFill>
                  <a:srgbClr val="000000"/>
                </a:solidFill>
                <a:uFill>
                  <a:solidFill>
                    <a:srgbClr val="ffffff"/>
                  </a:solidFill>
                </a:uFill>
                <a:latin typeface="Calibri"/>
              </a:rPr>
              <a:t>VEF post broncodilatador</a:t>
            </a:r>
            <a:endParaRPr b="0" lang="es-AR" sz="1800" spc="-1" strike="noStrike">
              <a:solidFill>
                <a:srgbClr val="000000"/>
              </a:solidFill>
              <a:uFill>
                <a:solidFill>
                  <a:srgbClr val="ffffff"/>
                </a:solidFill>
              </a:uFill>
              <a:latin typeface="Arial"/>
            </a:endParaRPr>
          </a:p>
          <a:p>
            <a:pPr algn="ctr">
              <a:lnSpc>
                <a:spcPct val="100000"/>
              </a:lnSpc>
            </a:pPr>
            <a:r>
              <a:rPr b="0" lang="es-AR" sz="1800" spc="-1" strike="noStrike">
                <a:solidFill>
                  <a:srgbClr val="000000"/>
                </a:solidFill>
                <a:uFill>
                  <a:solidFill>
                    <a:srgbClr val="ffffff"/>
                  </a:solidFill>
                </a:uFill>
                <a:latin typeface="Calibri"/>
              </a:rPr>
              <a:t>Escala GOLD</a:t>
            </a:r>
            <a:endParaRPr b="0" lang="es-AR" sz="1800" spc="-1" strike="noStrike">
              <a:solidFill>
                <a:srgbClr val="000000"/>
              </a:solidFill>
              <a:uFill>
                <a:solidFill>
                  <a:srgbClr val="ffffff"/>
                </a:solidFill>
              </a:uFill>
              <a:latin typeface="Arial"/>
            </a:endParaRPr>
          </a:p>
        </p:txBody>
      </p:sp>
      <p:sp>
        <p:nvSpPr>
          <p:cNvPr id="96" name="CustomShape 6"/>
          <p:cNvSpPr/>
          <p:nvPr/>
        </p:nvSpPr>
        <p:spPr>
          <a:xfrm>
            <a:off x="7543080" y="3344400"/>
            <a:ext cx="945000" cy="27000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97" name="CustomShape 7"/>
          <p:cNvSpPr/>
          <p:nvPr/>
        </p:nvSpPr>
        <p:spPr>
          <a:xfrm>
            <a:off x="8695080" y="2794680"/>
            <a:ext cx="2779560" cy="119196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marL="285840" indent="-285480">
              <a:lnSpc>
                <a:spcPct val="100000"/>
              </a:lnSpc>
              <a:buClr>
                <a:srgbClr val="000000"/>
              </a:buClr>
              <a:buFont typeface="Arial"/>
              <a:buChar char="•"/>
            </a:pPr>
            <a:r>
              <a:rPr b="0" lang="es-AR" sz="1800" spc="-1" strike="noStrike">
                <a:solidFill>
                  <a:srgbClr val="000000"/>
                </a:solidFill>
                <a:uFill>
                  <a:solidFill>
                    <a:srgbClr val="ffffff"/>
                  </a:solidFill>
                </a:uFill>
                <a:latin typeface="Calibri"/>
              </a:rPr>
              <a:t>BR: 0 -1 exacerbación sin internación.</a:t>
            </a:r>
            <a:endParaRPr b="0" lang="es-AR" sz="1800" spc="-1" strike="noStrike">
              <a:solidFill>
                <a:srgbClr val="000000"/>
              </a:solidFill>
              <a:uFill>
                <a:solidFill>
                  <a:srgbClr val="ffffff"/>
                </a:solidFill>
              </a:uFill>
              <a:latin typeface="Arial"/>
            </a:endParaRPr>
          </a:p>
          <a:p>
            <a:pPr marL="285840" indent="-285480">
              <a:lnSpc>
                <a:spcPct val="100000"/>
              </a:lnSpc>
              <a:buClr>
                <a:srgbClr val="000000"/>
              </a:buClr>
              <a:buFont typeface="Arial"/>
              <a:buChar char="•"/>
            </a:pPr>
            <a:r>
              <a:rPr b="0" lang="es-AR" sz="1800" spc="-1" strike="noStrike">
                <a:solidFill>
                  <a:srgbClr val="000000"/>
                </a:solidFill>
                <a:uFill>
                  <a:solidFill>
                    <a:srgbClr val="ffffff"/>
                  </a:solidFill>
                </a:uFill>
                <a:latin typeface="Calibri"/>
              </a:rPr>
              <a:t>AR: &gt; o  igual a 2 con 1 o más internaciones.</a:t>
            </a:r>
            <a:endParaRPr b="0" lang="es-AR" sz="1800" spc="-1" strike="noStrike">
              <a:solidFill>
                <a:srgbClr val="000000"/>
              </a:solidFill>
              <a:uFill>
                <a:solidFill>
                  <a:srgbClr val="ffffff"/>
                </a:solidFill>
              </a:uFill>
              <a:latin typeface="Arial"/>
            </a:endParaRPr>
          </a:p>
        </p:txBody>
      </p:sp>
      <p:pic>
        <p:nvPicPr>
          <p:cNvPr id="98" name="Imagen 9" descr=""/>
          <p:cNvPicPr/>
          <p:nvPr/>
        </p:nvPicPr>
        <p:blipFill>
          <a:blip r:embed="rId1"/>
          <a:stretch/>
        </p:blipFill>
        <p:spPr>
          <a:xfrm>
            <a:off x="6750000" y="1670400"/>
            <a:ext cx="4729320" cy="4264920"/>
          </a:xfrm>
          <a:prstGeom prst="rect">
            <a:avLst/>
          </a:prstGeom>
          <a:ln>
            <a:noFill/>
          </a:ln>
        </p:spPr>
      </p:pic>
    </p:spTree>
  </p:cSld>
  <p:timing>
    <p:tnLst>
      <p:par>
        <p:cTn id="5" dur="indefinite" restart="never" nodeType="tmRoot">
          <p:childTnLst>
            <p:seq>
              <p:cTn id="6" dur="indefinite" nodeType="mainSeq">
                <p:childTnLst>
                  <p:par>
                    <p:cTn id="7" fill="hold">
                      <p:stCondLst>
                        <p:cond delay="indefinite"/>
                      </p:stCondLst>
                      <p:childTnLst>
                        <p:par>
                          <p:cTn id="8" fill="hold">
                            <p:stCondLst>
                              <p:cond delay="0"/>
                            </p:stCondLst>
                            <p:childTnLst>
                              <p:par>
                                <p:cTn id="9" nodeType="clickEffect" fill="hold" presetClass="entr" presetID="10">
                                  <p:stCondLst>
                                    <p:cond delay="0"/>
                                  </p:stCondLst>
                                  <p:childTnLst>
                                    <p:set>
                                      <p:cBhvr>
                                        <p:cTn id="10" dur="1" fill="hold">
                                          <p:stCondLst>
                                            <p:cond delay="0"/>
                                          </p:stCondLst>
                                        </p:cTn>
                                        <p:tgtEl>
                                          <p:spTgt spid="98"/>
                                        </p:tgtEl>
                                        <p:attrNameLst>
                                          <p:attrName>style.visibility</p:attrName>
                                        </p:attrNameLst>
                                      </p:cBhvr>
                                      <p:to>
                                        <p:strVal val="visible"/>
                                      </p:to>
                                    </p:set>
                                    <p:animEffect filter="fade" transition="in">
                                      <p:cBhvr additive="repl">
                                        <p:cTn id="11" dur="2000"/>
                                        <p:tgtEl>
                                          <p:spTgt spid="9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1" name="Imagen 3" descr=""/>
          <p:cNvPicPr/>
          <p:nvPr/>
        </p:nvPicPr>
        <p:blipFill>
          <a:blip r:embed="rId1"/>
          <a:stretch/>
        </p:blipFill>
        <p:spPr>
          <a:xfrm>
            <a:off x="2889360" y="0"/>
            <a:ext cx="7072560" cy="6290280"/>
          </a:xfrm>
          <a:prstGeom prst="rect">
            <a:avLst/>
          </a:prstGeom>
          <a:ln>
            <a:noFill/>
          </a:ln>
        </p:spPr>
      </p:pic>
      <p:sp>
        <p:nvSpPr>
          <p:cNvPr id="162" name="CustomShape 1"/>
          <p:cNvSpPr/>
          <p:nvPr/>
        </p:nvSpPr>
        <p:spPr>
          <a:xfrm>
            <a:off x="9491760" y="1442520"/>
            <a:ext cx="1764000" cy="579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63" name="CustomShape 2"/>
          <p:cNvSpPr/>
          <p:nvPr/>
        </p:nvSpPr>
        <p:spPr>
          <a:xfrm>
            <a:off x="1125000" y="1442520"/>
            <a:ext cx="1764000" cy="579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FACTORES DESENCADENANTES</a:t>
            </a:r>
            <a:endParaRPr b="0" lang="es-ES" sz="1800" spc="-1" strike="noStrike">
              <a:solidFill>
                <a:srgbClr val="000000"/>
              </a:solidFill>
              <a:uFill>
                <a:solidFill>
                  <a:srgbClr val="ffffff"/>
                </a:solidFill>
              </a:uFill>
              <a:latin typeface="Calibri"/>
            </a:endParaRPr>
          </a:p>
        </p:txBody>
      </p:sp>
      <p:sp>
        <p:nvSpPr>
          <p:cNvPr id="100" name="TextShape 2"/>
          <p:cNvSpPr txBox="1"/>
          <p:nvPr/>
        </p:nvSpPr>
        <p:spPr>
          <a:xfrm>
            <a:off x="1097280" y="1845720"/>
            <a:ext cx="10058040" cy="4432680"/>
          </a:xfrm>
          <a:prstGeom prst="rect">
            <a:avLst/>
          </a:prstGeom>
          <a:noFill/>
          <a:ln>
            <a:noFill/>
          </a:ln>
        </p:spPr>
        <p:txBody>
          <a:bodyPr lIns="0" rIns="0"/>
          <a:p>
            <a:pPr marL="91440" indent="-91080">
              <a:lnSpc>
                <a:spcPct val="90000"/>
              </a:lnSpc>
              <a:buClr>
                <a:srgbClr val="e48312"/>
              </a:buClr>
              <a:buFont typeface="Calibri"/>
              <a:buChar char=" "/>
            </a:pPr>
            <a:r>
              <a:rPr b="0" lang="es-ES" sz="2000" spc="-1" strike="noStrike">
                <a:solidFill>
                  <a:srgbClr val="404040"/>
                </a:solidFill>
                <a:uFill>
                  <a:solidFill>
                    <a:srgbClr val="ffffff"/>
                  </a:solidFill>
                </a:uFill>
                <a:latin typeface="Calibri"/>
              </a:rPr>
              <a:t>70% </a:t>
            </a:r>
            <a:r>
              <a:rPr b="0" lang="es-ES" sz="2000" spc="-1" strike="noStrike">
                <a:solidFill>
                  <a:srgbClr val="404040"/>
                </a:solidFill>
                <a:uFill>
                  <a:solidFill>
                    <a:srgbClr val="ffffff"/>
                  </a:solidFill>
                </a:uFill>
                <a:latin typeface="Wingdings"/>
              </a:rPr>
              <a:t></a:t>
            </a:r>
            <a:r>
              <a:rPr b="0" lang="es-ES" sz="2000" spc="-1" strike="noStrike">
                <a:solidFill>
                  <a:srgbClr val="404040"/>
                </a:solidFill>
                <a:uFill>
                  <a:solidFill>
                    <a:srgbClr val="ffffff"/>
                  </a:solidFill>
                </a:uFill>
                <a:latin typeface="Calibri"/>
              </a:rPr>
              <a:t> INFECCIONES.</a:t>
            </a: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90000"/>
              </a:lnSpc>
            </a:pPr>
            <a:endParaRPr b="0" lang="es-ES" sz="2000" spc="-1" strike="noStrike">
              <a:solidFill>
                <a:srgbClr val="404040"/>
              </a:solidFill>
              <a:uFill>
                <a:solidFill>
                  <a:srgbClr val="ffffff"/>
                </a:solidFill>
              </a:uFill>
              <a:latin typeface="Calibri"/>
            </a:endParaRPr>
          </a:p>
          <a:p>
            <a:pPr>
              <a:lnSpc>
                <a:spcPct val="100000"/>
              </a:lnSpc>
            </a:pPr>
            <a:endParaRPr b="0" lang="es-ES" sz="2000" spc="-1" strike="noStrike">
              <a:solidFill>
                <a:srgbClr val="404040"/>
              </a:solidFill>
              <a:uFill>
                <a:solidFill>
                  <a:srgbClr val="ffffff"/>
                </a:solidFill>
              </a:uFill>
              <a:latin typeface="Calibri"/>
            </a:endParaRPr>
          </a:p>
          <a:p>
            <a:pPr>
              <a:lnSpc>
                <a:spcPct val="100000"/>
              </a:lnSpc>
            </a:pPr>
            <a:endParaRPr b="0" lang="es-ES" sz="2000" spc="-1" strike="noStrike">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b="0" lang="es-ES" sz="2000" spc="-1" strike="noStrike">
                <a:solidFill>
                  <a:srgbClr val="404040"/>
                </a:solidFill>
                <a:uFill>
                  <a:solidFill>
                    <a:srgbClr val="ffffff"/>
                  </a:solidFill>
                </a:uFill>
                <a:latin typeface="Calibri"/>
              </a:rPr>
              <a:t>30% </a:t>
            </a:r>
            <a:r>
              <a:rPr b="0" lang="es-ES" sz="2000" spc="-1" strike="noStrike">
                <a:solidFill>
                  <a:srgbClr val="404040"/>
                </a:solidFill>
                <a:uFill>
                  <a:solidFill>
                    <a:srgbClr val="ffffff"/>
                  </a:solidFill>
                </a:uFill>
                <a:latin typeface="Wingdings"/>
              </a:rPr>
              <a:t></a:t>
            </a:r>
            <a:r>
              <a:rPr b="0" lang="es-ES" sz="2000" spc="-1" strike="noStrike">
                <a:solidFill>
                  <a:srgbClr val="404040"/>
                </a:solidFill>
                <a:uFill>
                  <a:solidFill>
                    <a:srgbClr val="ffffff"/>
                  </a:solidFill>
                </a:uFill>
                <a:latin typeface="Calibri"/>
              </a:rPr>
              <a:t> Contaminación ambiental, TEPA, ICC, broncoaspiraciones, exposición a bajas temperaturas, mala adherencia al tratamiento, desconocidas, etc.</a:t>
            </a:r>
            <a:endParaRPr b="0" lang="es-ES" sz="2000" spc="-1" strike="noStrike">
              <a:solidFill>
                <a:srgbClr val="404040"/>
              </a:solidFill>
              <a:uFill>
                <a:solidFill>
                  <a:srgbClr val="ffffff"/>
                </a:solidFill>
              </a:uFill>
              <a:latin typeface="Calibri"/>
            </a:endParaRPr>
          </a:p>
        </p:txBody>
      </p:sp>
      <p:pic>
        <p:nvPicPr>
          <p:cNvPr id="101" name="Imagen 3" descr=""/>
          <p:cNvPicPr/>
          <p:nvPr/>
        </p:nvPicPr>
        <p:blipFill>
          <a:blip r:embed="rId1"/>
          <a:stretch/>
        </p:blipFill>
        <p:spPr>
          <a:xfrm>
            <a:off x="3719160" y="1978560"/>
            <a:ext cx="4355640" cy="3259800"/>
          </a:xfrm>
          <a:prstGeom prst="rect">
            <a:avLst/>
          </a:prstGeom>
          <a:ln w="25560">
            <a:solidFill>
              <a:schemeClr val="accent6">
                <a:lumMod val="75000"/>
              </a:schemeClr>
            </a:solidFill>
            <a:round/>
          </a:ln>
        </p:spPr>
      </p:pic>
    </p:spTree>
  </p:cSld>
  <p:timing>
    <p:tnLst>
      <p:par>
        <p:cTn id="12" dur="indefinite" restart="never" nodeType="tmRoot">
          <p:childTnLst>
            <p:seq>
              <p:cTn id="13"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CLÍNICA</a:t>
            </a:r>
            <a:endParaRPr b="0" lang="es-ES" sz="1800" spc="-1" strike="noStrike">
              <a:solidFill>
                <a:srgbClr val="000000"/>
              </a:solidFill>
              <a:uFill>
                <a:solidFill>
                  <a:srgbClr val="ffffff"/>
                </a:solidFill>
              </a:uFill>
              <a:latin typeface="Calibri"/>
            </a:endParaRPr>
          </a:p>
        </p:txBody>
      </p:sp>
      <p:sp>
        <p:nvSpPr>
          <p:cNvPr id="103" name="TextShape 2"/>
          <p:cNvSpPr txBox="1"/>
          <p:nvPr/>
        </p:nvSpPr>
        <p:spPr>
          <a:xfrm>
            <a:off x="1097280" y="1982880"/>
            <a:ext cx="10058040" cy="4371840"/>
          </a:xfrm>
          <a:prstGeom prst="rect">
            <a:avLst/>
          </a:prstGeom>
          <a:noFill/>
          <a:ln>
            <a:noFill/>
          </a:ln>
        </p:spPr>
        <p:txBody>
          <a:bodyPr lIns="0" rIns="0"/>
          <a:p>
            <a:pPr marL="91440" indent="-91080" algn="just">
              <a:lnSpc>
                <a:spcPct val="100000"/>
              </a:lnSpc>
              <a:buClr>
                <a:srgbClr val="e48312"/>
              </a:buClr>
              <a:buFont typeface="Wingdings" charset="2"/>
              <a:buChar char=""/>
            </a:pPr>
            <a:r>
              <a:rPr b="1" lang="es-ES" sz="2000" spc="-1" strike="noStrike">
                <a:solidFill>
                  <a:srgbClr val="404040"/>
                </a:solidFill>
                <a:uFill>
                  <a:solidFill>
                    <a:srgbClr val="ffffff"/>
                  </a:solidFill>
                </a:uFill>
                <a:latin typeface="Calibri"/>
              </a:rPr>
              <a:t>  </a:t>
            </a:r>
            <a:r>
              <a:rPr b="1" lang="es-ES" sz="2000" spc="-1" strike="noStrike">
                <a:solidFill>
                  <a:srgbClr val="404040"/>
                </a:solidFill>
                <a:uFill>
                  <a:solidFill>
                    <a:srgbClr val="ffffff"/>
                  </a:solidFill>
                </a:uFill>
                <a:latin typeface="Calibri"/>
              </a:rPr>
              <a:t>Historia clínica: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Tiempo de inicio.</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Comparación con la línea base.</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Gravedad del compromiso respiratorio.</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Delimitación de las características del esputo (el ejemplo, la cantidad, la purulencia, sangre).</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Diagnósticos diferenciales: síntomas constitucionales (fiebre, escalofríos, sudores nocturnos), dolor en el pecho, edema periférico, FRCV o TEPA, síntomas respiratorios altos que sugieren de una infección viral, etc.</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Historia pasada de las exacerbaciones: determinarse el número de exacerbaciones previas, cursos de glucocorticoides sistémicos y las exacerbaciones que requieren hospitalización o asistencia respiratoria.</a:t>
            </a:r>
            <a:endParaRPr b="0" lang="es-ES" sz="2000" spc="-1" strike="noStrike">
              <a:solidFill>
                <a:srgbClr val="404040"/>
              </a:solidFill>
              <a:uFill>
                <a:solidFill>
                  <a:srgbClr val="ffffff"/>
                </a:solidFill>
              </a:uFill>
              <a:latin typeface="Calibri"/>
            </a:endParaRPr>
          </a:p>
        </p:txBody>
      </p:sp>
    </p:spTree>
  </p:cSld>
  <p:timing>
    <p:tnLst>
      <p:par>
        <p:cTn id="14" dur="indefinite" restart="never" nodeType="tmRoot">
          <p:childTnLst>
            <p:seq>
              <p:cTn id="15"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CLÍNICA</a:t>
            </a:r>
            <a:endParaRPr b="0" lang="es-ES" sz="1800" spc="-1" strike="noStrike">
              <a:solidFill>
                <a:srgbClr val="000000"/>
              </a:solidFill>
              <a:uFill>
                <a:solidFill>
                  <a:srgbClr val="ffffff"/>
                </a:solidFill>
              </a:uFill>
              <a:latin typeface="Calibri"/>
            </a:endParaRPr>
          </a:p>
        </p:txBody>
      </p:sp>
      <p:sp>
        <p:nvSpPr>
          <p:cNvPr id="105" name="TextShape 2"/>
          <p:cNvSpPr txBox="1"/>
          <p:nvPr/>
        </p:nvSpPr>
        <p:spPr>
          <a:xfrm>
            <a:off x="1123560" y="2070000"/>
            <a:ext cx="10058040" cy="4023000"/>
          </a:xfrm>
          <a:prstGeom prst="rect">
            <a:avLst/>
          </a:prstGeom>
          <a:noFill/>
          <a:ln>
            <a:noFill/>
          </a:ln>
        </p:spPr>
        <p:txBody>
          <a:bodyPr lIns="0" rIns="0"/>
          <a:p>
            <a:pPr marL="91440" indent="-91080" algn="just">
              <a:lnSpc>
                <a:spcPct val="100000"/>
              </a:lnSpc>
              <a:buClr>
                <a:srgbClr val="e48312"/>
              </a:buClr>
              <a:buFont typeface="Wingdings" charset="2"/>
              <a:buChar char=""/>
            </a:pPr>
            <a:r>
              <a:rPr b="1" lang="es-ES" sz="2000" spc="-1" strike="noStrike">
                <a:solidFill>
                  <a:srgbClr val="404040"/>
                </a:solidFill>
                <a:uFill>
                  <a:solidFill>
                    <a:srgbClr val="ffffff"/>
                  </a:solidFill>
                </a:uFill>
                <a:latin typeface="Calibri"/>
              </a:rPr>
              <a:t> </a:t>
            </a:r>
            <a:r>
              <a:rPr b="1" lang="es-ES" sz="2000" spc="-1" strike="noStrike">
                <a:solidFill>
                  <a:srgbClr val="404040"/>
                </a:solidFill>
                <a:uFill>
                  <a:solidFill>
                    <a:srgbClr val="ffffff"/>
                  </a:solidFill>
                </a:uFill>
                <a:latin typeface="Calibri"/>
              </a:rPr>
              <a:t>Examen físico:</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Taquipnea.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Dificultad de hablar por el esfuerzo de las vías respiratorias.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Uso de los músculos accesorios de la respiración.</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Respiración paradójica.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Sibilancias.</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Disminución del estado mental y asterixis </a:t>
            </a:r>
            <a:r>
              <a:rPr b="0" lang="es-ES" sz="2000" spc="-1" strike="noStrike">
                <a:solidFill>
                  <a:srgbClr val="404040"/>
                </a:solidFill>
                <a:uFill>
                  <a:solidFill>
                    <a:srgbClr val="ffffff"/>
                  </a:solidFill>
                </a:uFill>
                <a:latin typeface="Wingdings"/>
              </a:rPr>
              <a:t></a:t>
            </a:r>
            <a:r>
              <a:rPr b="0" lang="es-ES" sz="2000" spc="-1" strike="noStrike">
                <a:solidFill>
                  <a:srgbClr val="404040"/>
                </a:solidFill>
                <a:uFill>
                  <a:solidFill>
                    <a:srgbClr val="ffffff"/>
                  </a:solidFill>
                </a:uFill>
                <a:latin typeface="Calibri"/>
              </a:rPr>
              <a:t> hipercapnia o hipoxia.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Hallazgos físicos de comorbilidad o diagnóstico alternativo </a:t>
            </a:r>
            <a:r>
              <a:rPr b="0" lang="es-ES" sz="2000" spc="-1" strike="noStrike">
                <a:solidFill>
                  <a:srgbClr val="404040"/>
                </a:solidFill>
                <a:uFill>
                  <a:solidFill>
                    <a:srgbClr val="ffffff"/>
                  </a:solidFill>
                </a:uFill>
                <a:latin typeface="Wingdings"/>
              </a:rPr>
              <a:t></a:t>
            </a:r>
            <a:r>
              <a:rPr b="0" lang="es-ES" sz="2000" spc="-1" strike="noStrike">
                <a:solidFill>
                  <a:srgbClr val="404040"/>
                </a:solidFill>
                <a:uFill>
                  <a:solidFill>
                    <a:srgbClr val="ffffff"/>
                  </a:solidFill>
                </a:uFill>
                <a:latin typeface="Calibri"/>
              </a:rPr>
              <a:t> fiebre, hipotensión, crepitaciones finas bibasales y edema periférico.</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p:txBody>
      </p:sp>
    </p:spTree>
  </p:cSld>
  <p:timing>
    <p:tnLst>
      <p:par>
        <p:cTn id="16" dur="indefinite" restart="never" nodeType="tmRoot">
          <p:childTnLst>
            <p:seq>
              <p:cTn id="17"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DIAGNÓSTICO </a:t>
            </a:r>
            <a:r>
              <a:rPr b="0" lang="es-ES" sz="4800" spc="-49" strike="noStrike">
                <a:solidFill>
                  <a:srgbClr val="404040"/>
                </a:solidFill>
                <a:uFill>
                  <a:solidFill>
                    <a:srgbClr val="ffffff"/>
                  </a:solidFill>
                </a:uFill>
                <a:latin typeface="Wingdings"/>
              </a:rPr>
              <a:t></a:t>
            </a:r>
            <a:r>
              <a:rPr b="0" lang="es-ES" sz="4800" spc="-49" strike="noStrike">
                <a:solidFill>
                  <a:srgbClr val="404040"/>
                </a:solidFill>
                <a:uFill>
                  <a:solidFill>
                    <a:srgbClr val="ffffff"/>
                  </a:solidFill>
                </a:uFill>
                <a:latin typeface="Calibri Light"/>
              </a:rPr>
              <a:t> CLÍNICO</a:t>
            </a:r>
            <a:endParaRPr b="0" lang="es-ES" sz="1800" spc="-1" strike="noStrike">
              <a:solidFill>
                <a:srgbClr val="000000"/>
              </a:solidFill>
              <a:uFill>
                <a:solidFill>
                  <a:srgbClr val="ffffff"/>
                </a:solidFill>
              </a:uFill>
              <a:latin typeface="Calibri"/>
            </a:endParaRPr>
          </a:p>
        </p:txBody>
      </p:sp>
      <p:sp>
        <p:nvSpPr>
          <p:cNvPr id="107" name="TextShape 2"/>
          <p:cNvSpPr txBox="1"/>
          <p:nvPr/>
        </p:nvSpPr>
        <p:spPr>
          <a:xfrm>
            <a:off x="1097280" y="1845720"/>
            <a:ext cx="10058040" cy="4023000"/>
          </a:xfrm>
          <a:prstGeom prst="rect">
            <a:avLst/>
          </a:prstGeom>
          <a:noFill/>
          <a:ln>
            <a:noFill/>
          </a:ln>
        </p:spPr>
        <p:txBody>
          <a:bodyPr lIns="0" rIns="0"/>
          <a:p>
            <a:pPr>
              <a:lnSpc>
                <a:spcPct val="100000"/>
              </a:lnSpc>
            </a:pPr>
            <a:endParaRPr b="0" lang="es-ES" sz="2000" spc="-1" strike="noStrike">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b="0" lang="es-ES" sz="2000" spc="-1" strike="noStrike">
                <a:solidFill>
                  <a:srgbClr val="404040"/>
                </a:solidFill>
                <a:uFill>
                  <a:solidFill>
                    <a:srgbClr val="ffffff"/>
                  </a:solidFill>
                </a:uFill>
                <a:latin typeface="Calibri"/>
              </a:rPr>
              <a:t>OBJETIVOS ESTUDIOS COMPLEMENTARIOS: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Confirmación del diagnóstico.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Identificar la causa (el que sea posible).</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Evaluar la gravedad.</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Arial"/>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Determinar comorbilidades que estén contribuyendo.</a:t>
            </a:r>
            <a:endParaRPr b="0" lang="es-ES" sz="2000" spc="-1" strike="noStrike">
              <a:solidFill>
                <a:srgbClr val="404040"/>
              </a:solidFill>
              <a:uFill>
                <a:solidFill>
                  <a:srgbClr val="ffffff"/>
                </a:solidFill>
              </a:uFill>
              <a:latin typeface="Calibri"/>
            </a:endParaRPr>
          </a:p>
        </p:txBody>
      </p:sp>
    </p:spTree>
  </p:cSld>
  <p:timing>
    <p:tnLst>
      <p:par>
        <p:cTn id="18" dur="indefinite" restart="never" nodeType="tmRoot">
          <p:childTnLst>
            <p:seq>
              <p:cTn id="19"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ESTUDIOS COMPLEMENARIOS</a:t>
            </a:r>
            <a:endParaRPr b="0" lang="es-ES" sz="1800" spc="-1" strike="noStrike">
              <a:solidFill>
                <a:srgbClr val="000000"/>
              </a:solidFill>
              <a:uFill>
                <a:solidFill>
                  <a:srgbClr val="ffffff"/>
                </a:solidFill>
              </a:uFill>
              <a:latin typeface="Calibri"/>
            </a:endParaRPr>
          </a:p>
        </p:txBody>
      </p:sp>
      <p:sp>
        <p:nvSpPr>
          <p:cNvPr id="109" name="TextShape 2"/>
          <p:cNvSpPr txBox="1"/>
          <p:nvPr/>
        </p:nvSpPr>
        <p:spPr>
          <a:xfrm>
            <a:off x="1097280" y="2257200"/>
            <a:ext cx="10058040" cy="4023000"/>
          </a:xfrm>
          <a:prstGeom prst="rect">
            <a:avLst/>
          </a:prstGeom>
          <a:noFill/>
          <a:ln>
            <a:noFill/>
          </a:ln>
        </p:spPr>
        <p:txBody>
          <a:bodyPr lIns="0" rIns="0"/>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Oximetría de pulso.</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Laboratorio: rutina, gases arteriales. Otros: dímero D, enzimas cardíacas, BNP.</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Rx tórax.</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ECG.</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Muestra de esputo para bacteriología: gram y cultivo en caso de no responder al tratamiento inicial con antibióticos.</a:t>
            </a:r>
            <a:endParaRPr b="0" lang="es-ES" sz="2000" spc="-1" strike="noStrike">
              <a:solidFill>
                <a:srgbClr val="404040"/>
              </a:solidFill>
              <a:uFill>
                <a:solidFill>
                  <a:srgbClr val="ffffff"/>
                </a:solidFill>
              </a:uFill>
              <a:latin typeface="Calibri"/>
            </a:endParaRPr>
          </a:p>
          <a:p>
            <a:pPr marL="91440" indent="-91080">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Estudios específicos para detección de virus (hospitalizados, clínica sugestiva de gripe).</a:t>
            </a:r>
            <a:endParaRPr b="0" lang="es-ES" sz="2000" spc="-1" strike="noStrike">
              <a:solidFill>
                <a:srgbClr val="404040"/>
              </a:solidFill>
              <a:uFill>
                <a:solidFill>
                  <a:srgbClr val="ffffff"/>
                </a:solidFill>
              </a:uFill>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1097280" y="286560"/>
            <a:ext cx="10058040" cy="1450440"/>
          </a:xfrm>
          <a:prstGeom prst="rect">
            <a:avLst/>
          </a:prstGeom>
          <a:noFill/>
          <a:ln>
            <a:noFill/>
          </a:ln>
        </p:spPr>
        <p:txBody>
          <a:bodyPr anchor="b"/>
          <a:p>
            <a:pPr>
              <a:lnSpc>
                <a:spcPct val="100000"/>
              </a:lnSpc>
            </a:pPr>
            <a:r>
              <a:rPr b="0" lang="es-ES" sz="4800" spc="-49" strike="noStrike">
                <a:solidFill>
                  <a:srgbClr val="404040"/>
                </a:solidFill>
                <a:uFill>
                  <a:solidFill>
                    <a:srgbClr val="ffffff"/>
                  </a:solidFill>
                </a:uFill>
                <a:latin typeface="Calibri Light"/>
              </a:rPr>
              <a:t>DIAGNÓSTICOS DIFERENCIALES</a:t>
            </a:r>
            <a:endParaRPr b="0" lang="es-ES" sz="1800" spc="-1" strike="noStrike">
              <a:solidFill>
                <a:srgbClr val="000000"/>
              </a:solidFill>
              <a:uFill>
                <a:solidFill>
                  <a:srgbClr val="ffffff"/>
                </a:solidFill>
              </a:uFill>
              <a:latin typeface="Calibri"/>
            </a:endParaRPr>
          </a:p>
        </p:txBody>
      </p:sp>
      <p:sp>
        <p:nvSpPr>
          <p:cNvPr id="111" name="TextShape 2"/>
          <p:cNvSpPr txBox="1"/>
          <p:nvPr/>
        </p:nvSpPr>
        <p:spPr>
          <a:xfrm>
            <a:off x="1143000" y="2211480"/>
            <a:ext cx="10058040" cy="4023000"/>
          </a:xfrm>
          <a:prstGeom prst="rect">
            <a:avLst/>
          </a:prstGeom>
          <a:noFill/>
          <a:ln>
            <a:noFill/>
          </a:ln>
        </p:spPr>
        <p:txBody>
          <a:bodyPr lIns="0" rIns="0"/>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Insuficiencia cardíaca.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Tromboembolismo pulmonar.</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Neumonía.</a:t>
            </a:r>
            <a:endParaRPr b="0" lang="es-ES" sz="2000" spc="-1" strike="noStrike">
              <a:solidFill>
                <a:srgbClr val="404040"/>
              </a:solidFill>
              <a:uFill>
                <a:solidFill>
                  <a:srgbClr val="ffffff"/>
                </a:solidFill>
              </a:uFill>
              <a:latin typeface="Calibri"/>
            </a:endParaRPr>
          </a:p>
          <a:p>
            <a:pPr marL="91440" indent="-91080" algn="just">
              <a:lnSpc>
                <a:spcPct val="100000"/>
              </a:lnSpc>
              <a:buClr>
                <a:srgbClr val="e48312"/>
              </a:buClr>
              <a:buFont typeface="Wingdings" charset="2"/>
              <a:buChar char=""/>
            </a:pPr>
            <a:r>
              <a:rPr b="0" lang="es-ES" sz="2000" spc="-1" strike="noStrike">
                <a:solidFill>
                  <a:srgbClr val="404040"/>
                </a:solidFill>
                <a:uFill>
                  <a:solidFill>
                    <a:srgbClr val="ffffff"/>
                  </a:solidFill>
                </a:uFill>
                <a:latin typeface="Calibri"/>
              </a:rPr>
              <a:t> </a:t>
            </a:r>
            <a:r>
              <a:rPr b="0" lang="es-ES" sz="2000" spc="-1" strike="noStrike">
                <a:solidFill>
                  <a:srgbClr val="404040"/>
                </a:solidFill>
                <a:uFill>
                  <a:solidFill>
                    <a:srgbClr val="ffffff"/>
                  </a:solidFill>
                </a:uFill>
                <a:latin typeface="Calibri"/>
              </a:rPr>
              <a:t>Neumotórax.</a:t>
            </a:r>
            <a:endParaRPr b="0" lang="es-ES" sz="2000" spc="-1" strike="noStrike">
              <a:solidFill>
                <a:srgbClr val="404040"/>
              </a:solidFill>
              <a:uFill>
                <a:solidFill>
                  <a:srgbClr val="ffffff"/>
                </a:solidFill>
              </a:uFill>
              <a:latin typeface="Calibri"/>
            </a:endParaRPr>
          </a:p>
          <a:p>
            <a:pPr algn="just">
              <a:lnSpc>
                <a:spcPct val="100000"/>
              </a:lnSpc>
            </a:pPr>
            <a:endParaRPr b="0" lang="es-ES" sz="2000" spc="-1" strike="noStrike">
              <a:solidFill>
                <a:srgbClr val="404040"/>
              </a:solidFill>
              <a:uFill>
                <a:solidFill>
                  <a:srgbClr val="ffffff"/>
                </a:solidFill>
              </a:uFill>
              <a:latin typeface="Calibri"/>
            </a:endParaRPr>
          </a:p>
          <a:p>
            <a:pPr algn="just">
              <a:lnSpc>
                <a:spcPct val="100000"/>
              </a:lnSpc>
            </a:pPr>
            <a:r>
              <a:rPr b="0" lang="es-ES" sz="2000" spc="-1" strike="noStrike">
                <a:solidFill>
                  <a:srgbClr val="404040"/>
                </a:solidFill>
                <a:uFill>
                  <a:solidFill>
                    <a:srgbClr val="ffffff"/>
                  </a:solidFill>
                </a:uFill>
                <a:latin typeface="Calibri"/>
              </a:rPr>
              <a:t>La importancia de considerar estos diagnósticos alternativos se ilustra en un estudio de autopsias de 43 pacientes con EPOC que murieron dentro de las 24 horas de ingreso por agudización de la EPOC. Las principales causas de muerte fueron: insuficiencia cardíaca 37%, neumonía 28%, TEPA 21% y EPOC 14%.</a:t>
            </a:r>
            <a:endParaRPr b="0" lang="es-ES" sz="2000" spc="-1" strike="noStrike">
              <a:solidFill>
                <a:srgbClr val="404040"/>
              </a:solidFill>
              <a:uFill>
                <a:solidFill>
                  <a:srgbClr val="ffffff"/>
                </a:solidFill>
              </a:uFill>
              <a:latin typeface="Calibri"/>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Retrospect</Template>
  <TotalTime>670</TotalTime>
  <Application>LibreOffice/5.1.6.2$Linux_x86 LibreOffice_project/10m0$Build-2</Application>
  <Words>1512</Words>
  <Paragraphs>170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2016-10-25T21:43:58Z</dcterms:created>
  <dc:creator>Bellone</dc:creator>
  <dc:description/>
  <dc:language>es-AR</dc:language>
  <cp:lastModifiedBy/>
  <dcterms:modified xsi:type="dcterms:W3CDTF">2019-04-03T09:26:01Z</dcterms:modified>
  <cp:revision>39</cp:revision>
  <dc:subject/>
  <dc:title>Presentación de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Personalizado</vt:lpwstr>
  </property>
  <property fmtid="{D5CDD505-2E9C-101B-9397-08002B2CF9AE}" pid="9" name="ScaleCrop">
    <vt:bool>0</vt:bool>
  </property>
  <property fmtid="{D5CDD505-2E9C-101B-9397-08002B2CF9AE}" pid="10" name="ShareDoc">
    <vt:bool>0</vt:bool>
  </property>
  <property fmtid="{D5CDD505-2E9C-101B-9397-08002B2CF9AE}" pid="11" name="Slides">
    <vt:i4>30</vt:i4>
  </property>
</Properties>
</file>