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7"/>
  </p:notesMasterIdLst>
  <p:sldIdLst>
    <p:sldId id="256" r:id="rId2"/>
    <p:sldId id="257" r:id="rId3"/>
    <p:sldId id="279" r:id="rId4"/>
    <p:sldId id="258" r:id="rId5"/>
    <p:sldId id="259" r:id="rId6"/>
    <p:sldId id="262" r:id="rId7"/>
    <p:sldId id="264" r:id="rId8"/>
    <p:sldId id="263" r:id="rId9"/>
    <p:sldId id="265" r:id="rId10"/>
    <p:sldId id="266" r:id="rId11"/>
    <p:sldId id="268" r:id="rId12"/>
    <p:sldId id="260" r:id="rId13"/>
    <p:sldId id="261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80" r:id="rId24"/>
    <p:sldId id="300" r:id="rId25"/>
    <p:sldId id="301" r:id="rId26"/>
    <p:sldId id="302" r:id="rId27"/>
    <p:sldId id="281" r:id="rId28"/>
    <p:sldId id="283" r:id="rId29"/>
    <p:sldId id="304" r:id="rId30"/>
    <p:sldId id="292" r:id="rId31"/>
    <p:sldId id="293" r:id="rId32"/>
    <p:sldId id="294" r:id="rId33"/>
    <p:sldId id="287" r:id="rId34"/>
    <p:sldId id="284" r:id="rId35"/>
    <p:sldId id="289" r:id="rId36"/>
    <p:sldId id="307" r:id="rId37"/>
    <p:sldId id="285" r:id="rId38"/>
    <p:sldId id="303" r:id="rId39"/>
    <p:sldId id="291" r:id="rId40"/>
    <p:sldId id="286" r:id="rId41"/>
    <p:sldId id="305" r:id="rId42"/>
    <p:sldId id="282" r:id="rId43"/>
    <p:sldId id="295" r:id="rId44"/>
    <p:sldId id="344" r:id="rId45"/>
    <p:sldId id="296" r:id="rId46"/>
    <p:sldId id="345" r:id="rId47"/>
    <p:sldId id="297" r:id="rId48"/>
    <p:sldId id="346" r:id="rId49"/>
    <p:sldId id="306" r:id="rId50"/>
    <p:sldId id="299" r:id="rId51"/>
    <p:sldId id="347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24" r:id="rId60"/>
    <p:sldId id="316" r:id="rId61"/>
    <p:sldId id="317" r:id="rId62"/>
    <p:sldId id="318" r:id="rId63"/>
    <p:sldId id="320" r:id="rId64"/>
    <p:sldId id="319" r:id="rId65"/>
    <p:sldId id="322" r:id="rId66"/>
    <p:sldId id="348" r:id="rId67"/>
    <p:sldId id="349" r:id="rId68"/>
    <p:sldId id="350" r:id="rId69"/>
    <p:sldId id="351" r:id="rId70"/>
    <p:sldId id="323" r:id="rId71"/>
    <p:sldId id="321" r:id="rId72"/>
    <p:sldId id="325" r:id="rId73"/>
    <p:sldId id="327" r:id="rId74"/>
    <p:sldId id="326" r:id="rId75"/>
    <p:sldId id="328" r:id="rId76"/>
    <p:sldId id="329" r:id="rId77"/>
    <p:sldId id="330" r:id="rId78"/>
    <p:sldId id="331" r:id="rId79"/>
    <p:sldId id="332" r:id="rId80"/>
    <p:sldId id="352" r:id="rId81"/>
    <p:sldId id="353" r:id="rId82"/>
    <p:sldId id="341" r:id="rId83"/>
    <p:sldId id="340" r:id="rId84"/>
    <p:sldId id="343" r:id="rId85"/>
    <p:sldId id="342" r:id="rId86"/>
    <p:sldId id="334" r:id="rId87"/>
    <p:sldId id="354" r:id="rId88"/>
    <p:sldId id="355" r:id="rId89"/>
    <p:sldId id="356" r:id="rId90"/>
    <p:sldId id="357" r:id="rId91"/>
    <p:sldId id="362" r:id="rId92"/>
    <p:sldId id="358" r:id="rId93"/>
    <p:sldId id="359" r:id="rId94"/>
    <p:sldId id="387" r:id="rId95"/>
    <p:sldId id="360" r:id="rId96"/>
    <p:sldId id="361" r:id="rId97"/>
    <p:sldId id="335" r:id="rId98"/>
    <p:sldId id="364" r:id="rId99"/>
    <p:sldId id="365" r:id="rId100"/>
    <p:sldId id="367" r:id="rId101"/>
    <p:sldId id="366" r:id="rId102"/>
    <p:sldId id="368" r:id="rId103"/>
    <p:sldId id="336" r:id="rId104"/>
    <p:sldId id="379" r:id="rId105"/>
    <p:sldId id="380" r:id="rId106"/>
    <p:sldId id="382" r:id="rId107"/>
    <p:sldId id="381" r:id="rId108"/>
    <p:sldId id="383" r:id="rId109"/>
    <p:sldId id="337" r:id="rId110"/>
    <p:sldId id="375" r:id="rId111"/>
    <p:sldId id="376" r:id="rId112"/>
    <p:sldId id="378" r:id="rId113"/>
    <p:sldId id="377" r:id="rId114"/>
    <p:sldId id="338" r:id="rId115"/>
    <p:sldId id="370" r:id="rId116"/>
    <p:sldId id="371" r:id="rId117"/>
    <p:sldId id="363" r:id="rId118"/>
    <p:sldId id="339" r:id="rId119"/>
    <p:sldId id="374" r:id="rId120"/>
    <p:sldId id="384" r:id="rId121"/>
    <p:sldId id="373" r:id="rId122"/>
    <p:sldId id="372" r:id="rId123"/>
    <p:sldId id="385" r:id="rId124"/>
    <p:sldId id="386" r:id="rId125"/>
    <p:sldId id="369" r:id="rId1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2D0"/>
    <a:srgbClr val="31507D"/>
    <a:srgbClr val="02CE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9F97F-9469-49F0-AB9E-2217A8526633}" type="datetimeFigureOut">
              <a:rPr lang="es-ES" smtClean="0"/>
              <a:pPr/>
              <a:t>10/03/2019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6C4CF-7AF1-485B-B246-1135819043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65905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6C4CF-7AF1-485B-B246-11358190435C}" type="slidenum">
              <a:rPr lang="es-ES" smtClean="0"/>
              <a:pPr/>
              <a:t>102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8083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ptodate.com.sci-hub.bz/contents/epidemiology-and-clinical-manifestations-of-cushings-syndrome/contributors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Nieman%20LK%5bauth%5d" TargetMode="External"/><Relationship Id="rId13" Type="http://schemas.openxmlformats.org/officeDocument/2006/relationships/hyperlink" Target="http://www.ncbi.nlm.nih.gov/pubmed/?term=Stewart%20PM%5bauth%5d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hyperlink" Target="http://www.ncbi.nlm.nih.gov/pubmed/?term=Savage%20MO%5bauth%5d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ptodate.com.sci-hub.bz/contents/epidemiology-and-clinical-manifestations-of-cushings-syndrome/contributors" TargetMode="External"/><Relationship Id="rId11" Type="http://schemas.openxmlformats.org/officeDocument/2006/relationships/hyperlink" Target="http://www.ncbi.nlm.nih.gov/pubmed/?term=Newell-Price%20J%5bauth%5d" TargetMode="External"/><Relationship Id="rId5" Type="http://schemas.openxmlformats.org/officeDocument/2006/relationships/image" Target="../media/image53.png"/><Relationship Id="rId10" Type="http://schemas.openxmlformats.org/officeDocument/2006/relationships/hyperlink" Target="http://www.ncbi.nlm.nih.gov/pubmed/?term=Findling%20JW%5bauth%5d" TargetMode="External"/><Relationship Id="rId4" Type="http://schemas.openxmlformats.org/officeDocument/2006/relationships/image" Target="../media/image52.png"/><Relationship Id="rId9" Type="http://schemas.openxmlformats.org/officeDocument/2006/relationships/hyperlink" Target="http://www.ncbi.nlm.nih.gov/pubmed/?term=Biller%20BM%5bauth%5d" TargetMode="External"/><Relationship Id="rId14" Type="http://schemas.openxmlformats.org/officeDocument/2006/relationships/hyperlink" Target="http://www.ncbi.nlm.nih.gov/pubmed/?term=Montori%20VM%5bauth%5d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Stewart%20PM%5bauth%5d" TargetMode="External"/><Relationship Id="rId3" Type="http://schemas.openxmlformats.org/officeDocument/2006/relationships/hyperlink" Target="http://www.ncbi.nlm.nih.gov/pubmed/?term=Nieman%20LK%5bauth%5d" TargetMode="External"/><Relationship Id="rId7" Type="http://schemas.openxmlformats.org/officeDocument/2006/relationships/hyperlink" Target="http://www.ncbi.nlm.nih.gov/pubmed/?term=Savage%20MO%5bauth%5d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Newell-Price%20J%5bauth%5d" TargetMode="External"/><Relationship Id="rId5" Type="http://schemas.openxmlformats.org/officeDocument/2006/relationships/hyperlink" Target="http://www.ncbi.nlm.nih.gov/pubmed/?term=Findling%20JW%5bauth%5d" TargetMode="External"/><Relationship Id="rId4" Type="http://schemas.openxmlformats.org/officeDocument/2006/relationships/hyperlink" Target="http://www.ncbi.nlm.nih.gov/pubmed/?term=Biller%20BM%5bauth%5d" TargetMode="External"/><Relationship Id="rId9" Type="http://schemas.openxmlformats.org/officeDocument/2006/relationships/hyperlink" Target="http://www.ncbi.nlm.nih.gov/pubmed/?term=Montori%20VM%5bauth%5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Savage%20MO%5bauth%5d" TargetMode="External"/><Relationship Id="rId3" Type="http://schemas.openxmlformats.org/officeDocument/2006/relationships/image" Target="../media/image65.png"/><Relationship Id="rId7" Type="http://schemas.openxmlformats.org/officeDocument/2006/relationships/hyperlink" Target="http://www.ncbi.nlm.nih.gov/pubmed/?term=Newell-Price%20J%5bauth%5d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Findling%20JW%5bauth%5d" TargetMode="External"/><Relationship Id="rId5" Type="http://schemas.openxmlformats.org/officeDocument/2006/relationships/hyperlink" Target="http://www.ncbi.nlm.nih.gov/pubmed/?term=Biller%20BM%5bauth%5d" TargetMode="External"/><Relationship Id="rId10" Type="http://schemas.openxmlformats.org/officeDocument/2006/relationships/hyperlink" Target="http://www.ncbi.nlm.nih.gov/pubmed/?term=Montori%20VM%5bauth%5d" TargetMode="External"/><Relationship Id="rId4" Type="http://schemas.openxmlformats.org/officeDocument/2006/relationships/hyperlink" Target="http://www.ncbi.nlm.nih.gov/pubmed/?term=Nieman%20LK%5bauth%5d" TargetMode="External"/><Relationship Id="rId9" Type="http://schemas.openxmlformats.org/officeDocument/2006/relationships/hyperlink" Target="http://www.ncbi.nlm.nih.gov/pubmed/?term=Stewart%20PM%5bauth%5d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Stewart%20PM%5bauth%5d" TargetMode="External"/><Relationship Id="rId3" Type="http://schemas.openxmlformats.org/officeDocument/2006/relationships/hyperlink" Target="http://www.ncbi.nlm.nih.gov/pubmed/?term=Nieman%20LK%5bauth%5d" TargetMode="External"/><Relationship Id="rId7" Type="http://schemas.openxmlformats.org/officeDocument/2006/relationships/hyperlink" Target="http://www.ncbi.nlm.nih.gov/pubmed/?term=Savage%20MO%5bauth%5d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Newell-Price%20J%5bauth%5d" TargetMode="External"/><Relationship Id="rId5" Type="http://schemas.openxmlformats.org/officeDocument/2006/relationships/hyperlink" Target="http://www.ncbi.nlm.nih.gov/pubmed/?term=Findling%20JW%5bauth%5d" TargetMode="External"/><Relationship Id="rId4" Type="http://schemas.openxmlformats.org/officeDocument/2006/relationships/hyperlink" Target="http://www.ncbi.nlm.nih.gov/pubmed/?term=Biller%20BM%5bauth%5d" TargetMode="External"/><Relationship Id="rId9" Type="http://schemas.openxmlformats.org/officeDocument/2006/relationships/hyperlink" Target="http://www.ncbi.nlm.nih.gov/pubmed/?term=Montori%20VM%5bauth%5d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0051" y="489397"/>
            <a:ext cx="10058400" cy="3076763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HIPERTENSION</a:t>
            </a:r>
            <a:b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ARTERIAL  SECUNDARIA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58457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dirty="0" err="1" smtClean="0">
                <a:latin typeface="Niagara Solid" panose="04020502070702020202" pitchFamily="82" charset="0"/>
              </a:rPr>
              <a:t>Prof.Dr</a:t>
            </a:r>
            <a:r>
              <a:rPr lang="es-ES" dirty="0" smtClean="0">
                <a:latin typeface="Niagara Solid" panose="04020502070702020202" pitchFamily="82" charset="0"/>
              </a:rPr>
              <a:t>. Juan </a:t>
            </a:r>
            <a:r>
              <a:rPr lang="es-ES" dirty="0" err="1" smtClean="0">
                <a:latin typeface="Niagara Solid" panose="04020502070702020202" pitchFamily="82" charset="0"/>
              </a:rPr>
              <a:t>ricardo</a:t>
            </a:r>
            <a:r>
              <a:rPr lang="es-ES" dirty="0" smtClean="0">
                <a:latin typeface="Niagara Solid" panose="04020502070702020202" pitchFamily="82" charset="0"/>
              </a:rPr>
              <a:t> cortes</a:t>
            </a:r>
            <a:endParaRPr lang="es-ES" dirty="0" smtClean="0">
              <a:latin typeface="Niagara Solid" panose="04020502070702020202" pitchFamily="82" charset="0"/>
            </a:endParaRPr>
          </a:p>
          <a:p>
            <a:pPr algn="ctr"/>
            <a:r>
              <a:rPr lang="es-ES" dirty="0" smtClean="0">
                <a:latin typeface="Niagara Solid" panose="04020502070702020202" pitchFamily="82" charset="0"/>
              </a:rPr>
              <a:t>Jefe de servicio </a:t>
            </a:r>
            <a:r>
              <a:rPr lang="es-ES" dirty="0" err="1" smtClean="0">
                <a:latin typeface="Niagara Solid" panose="04020502070702020202" pitchFamily="82" charset="0"/>
              </a:rPr>
              <a:t>clinica</a:t>
            </a:r>
            <a:r>
              <a:rPr lang="es-ES" dirty="0" smtClean="0">
                <a:latin typeface="Niagara Solid" panose="04020502070702020202" pitchFamily="82" charset="0"/>
              </a:rPr>
              <a:t> medica Hospital Rawson</a:t>
            </a:r>
          </a:p>
          <a:p>
            <a:pPr algn="ctr"/>
            <a:r>
              <a:rPr lang="es-ES" dirty="0" smtClean="0">
                <a:latin typeface="Niagara Solid" panose="04020502070702020202" pitchFamily="82" charset="0"/>
              </a:rPr>
              <a:t>Prof. Titular </a:t>
            </a:r>
            <a:r>
              <a:rPr lang="es-ES" dirty="0" err="1" smtClean="0">
                <a:latin typeface="Niagara Solid" panose="04020502070702020202" pitchFamily="82" charset="0"/>
              </a:rPr>
              <a:t>clinica</a:t>
            </a:r>
            <a:r>
              <a:rPr lang="es-ES" dirty="0" smtClean="0">
                <a:latin typeface="Niagara Solid" panose="04020502070702020202" pitchFamily="82" charset="0"/>
              </a:rPr>
              <a:t> medica I </a:t>
            </a:r>
            <a:r>
              <a:rPr lang="es-ES" dirty="0" err="1" smtClean="0">
                <a:latin typeface="Niagara Solid" panose="04020502070702020202" pitchFamily="82" charset="0"/>
              </a:rPr>
              <a:t>hsr</a:t>
            </a:r>
            <a:endParaRPr lang="es-ES" dirty="0" smtClean="0">
              <a:latin typeface="Niagara Solid" panose="04020502070702020202" pitchFamily="82" charset="0"/>
            </a:endParaRPr>
          </a:p>
          <a:p>
            <a:pPr algn="ctr"/>
            <a:r>
              <a:rPr lang="es-ES" dirty="0" smtClean="0">
                <a:latin typeface="Niagara Solid" panose="04020502070702020202" pitchFamily="82" charset="0"/>
              </a:rPr>
              <a:t> 2019</a:t>
            </a:r>
            <a:endParaRPr lang="es-ES" dirty="0">
              <a:latin typeface="Niagara Solid" panose="040205020707020202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90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39276" cy="4023360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TERAPÉUTICO DEFICIENTE </a:t>
            </a:r>
            <a:r>
              <a:rPr lang="es-E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s-E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casi el 40% de los pacientes no cumple bien el tratamiento.</a:t>
            </a:r>
          </a:p>
          <a:p>
            <a:endParaRPr lang="es-ES" sz="28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s-E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HIPERTENSIÓN DE GUARDAPOLVO BLANCO</a:t>
            </a:r>
            <a:endParaRPr lang="es-ES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r>
              <a:rPr lang="es-ES" sz="2800" dirty="0" smtClean="0">
                <a:solidFill>
                  <a:schemeClr val="tx1"/>
                </a:solidFill>
              </a:rPr>
              <a:t>Causa frecuente de </a:t>
            </a:r>
            <a:r>
              <a:rPr lang="es-ES" sz="2800" dirty="0" err="1" smtClean="0">
                <a:solidFill>
                  <a:schemeClr val="tx1"/>
                </a:solidFill>
              </a:rPr>
              <a:t>pseudohipertensión</a:t>
            </a:r>
            <a:r>
              <a:rPr lang="es-ES" sz="2800" dirty="0" smtClean="0">
                <a:solidFill>
                  <a:schemeClr val="tx1"/>
                </a:solidFill>
              </a:rPr>
              <a:t>, con una prevalencia del 20-30%.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tx1"/>
                </a:solidFill>
              </a:rPr>
              <a:t> MAPA de 24 </a:t>
            </a:r>
            <a:r>
              <a:rPr lang="es-ES" sz="2800" dirty="0" err="1" smtClean="0">
                <a:solidFill>
                  <a:schemeClr val="tx1"/>
                </a:solidFill>
              </a:rPr>
              <a:t>hs</a:t>
            </a:r>
            <a:r>
              <a:rPr lang="es-ES" sz="2800" dirty="0" smtClean="0">
                <a:solidFill>
                  <a:schemeClr val="tx1"/>
                </a:solidFill>
              </a:rPr>
              <a:t> es una herramienta útil para evaluar la posibilidad HS.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04" y="594360"/>
            <a:ext cx="10620152" cy="10729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524" y="1668630"/>
            <a:ext cx="9021596" cy="437756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1463524" y="623240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63645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Hiperparatiroidismo Primario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459865" y="1833563"/>
            <a:ext cx="6130343" cy="4335801"/>
          </a:xfrm>
        </p:spPr>
        <p:txBody>
          <a:bodyPr>
            <a:noAutofit/>
          </a:bodyPr>
          <a:lstStyle/>
          <a:p>
            <a:endParaRPr lang="es-ES" sz="1800" dirty="0">
              <a:solidFill>
                <a:schemeClr val="bg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H</a:t>
            </a:r>
            <a:r>
              <a:rPr lang="es-ES" sz="1800" b="1" dirty="0" smtClean="0">
                <a:solidFill>
                  <a:schemeClr val="tx1"/>
                </a:solidFill>
              </a:rPr>
              <a:t>ipercalcemia </a:t>
            </a:r>
            <a:r>
              <a:rPr lang="es-ES" sz="1800" dirty="0" smtClean="0">
                <a:solidFill>
                  <a:schemeClr val="tx1"/>
                </a:solidFill>
              </a:rPr>
              <a:t>(persistente </a:t>
            </a:r>
            <a:r>
              <a:rPr lang="es-ES" sz="1800" dirty="0">
                <a:solidFill>
                  <a:schemeClr val="tx1"/>
                </a:solidFill>
              </a:rPr>
              <a:t>o </a:t>
            </a:r>
            <a:r>
              <a:rPr lang="es-ES" sz="1800" dirty="0" smtClean="0">
                <a:solidFill>
                  <a:schemeClr val="tx1"/>
                </a:solidFill>
              </a:rPr>
              <a:t>intermitente) </a:t>
            </a:r>
            <a:r>
              <a:rPr lang="es-E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sz="1800" dirty="0" smtClean="0">
                <a:solidFill>
                  <a:schemeClr val="tx1"/>
                </a:solidFill>
              </a:rPr>
              <a:t>confirmar en 2 determinaciones.</a:t>
            </a:r>
          </a:p>
          <a:p>
            <a:r>
              <a:rPr lang="es-ES" sz="1800" b="1" dirty="0" smtClean="0">
                <a:solidFill>
                  <a:schemeClr val="tx1"/>
                </a:solidFill>
              </a:rPr>
              <a:t>PTH</a:t>
            </a:r>
            <a:r>
              <a:rPr lang="es-ES" sz="1800" dirty="0" smtClean="0">
                <a:solidFill>
                  <a:schemeClr val="tx1"/>
                </a:solidFill>
              </a:rPr>
              <a:t> sérica </a:t>
            </a:r>
            <a:r>
              <a:rPr lang="es-ES" sz="1800" dirty="0">
                <a:solidFill>
                  <a:schemeClr val="tx1"/>
                </a:solidFill>
              </a:rPr>
              <a:t>elevada </a:t>
            </a:r>
            <a:r>
              <a:rPr lang="es-ES" sz="1800" dirty="0" smtClean="0">
                <a:solidFill>
                  <a:schemeClr val="tx1"/>
                </a:solidFill>
              </a:rPr>
              <a:t>(75</a:t>
            </a:r>
            <a:r>
              <a:rPr lang="es-ES" sz="1800" dirty="0">
                <a:solidFill>
                  <a:schemeClr val="tx1"/>
                </a:solidFill>
              </a:rPr>
              <a:t>%-80</a:t>
            </a:r>
            <a:r>
              <a:rPr lang="es-ES" sz="1800" dirty="0" smtClean="0">
                <a:solidFill>
                  <a:schemeClr val="tx1"/>
                </a:solidFill>
              </a:rPr>
              <a:t>%).</a:t>
            </a:r>
          </a:p>
          <a:p>
            <a:r>
              <a:rPr lang="es-ES" sz="1800" b="1" dirty="0" smtClean="0">
                <a:solidFill>
                  <a:schemeClr val="tx1"/>
                </a:solidFill>
              </a:rPr>
              <a:t>Fósforo </a:t>
            </a:r>
            <a:r>
              <a:rPr lang="es-E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>
                <a:solidFill>
                  <a:schemeClr val="tx1"/>
                </a:solidFill>
              </a:rPr>
              <a:t>límite inferior a la normalidad, </a:t>
            </a:r>
            <a:r>
              <a:rPr lang="es-ES" sz="1800" dirty="0" smtClean="0">
                <a:solidFill>
                  <a:schemeClr val="tx1"/>
                </a:solidFill>
              </a:rPr>
              <a:t>bajo (25%) – Puede </a:t>
            </a:r>
            <a:r>
              <a:rPr lang="es-ES" sz="1800" dirty="0">
                <a:solidFill>
                  <a:schemeClr val="tx1"/>
                </a:solidFill>
              </a:rPr>
              <a:t>existir hiperuricemia. </a:t>
            </a:r>
            <a:endParaRPr lang="es-ES" sz="1800" dirty="0" smtClean="0">
              <a:solidFill>
                <a:schemeClr val="tx1"/>
              </a:solidFill>
            </a:endParaRPr>
          </a:p>
          <a:p>
            <a:r>
              <a:rPr lang="es-ES" sz="1800" b="1" dirty="0" smtClean="0">
                <a:solidFill>
                  <a:schemeClr val="tx1"/>
                </a:solidFill>
              </a:rPr>
              <a:t>    Marcadores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>
                <a:solidFill>
                  <a:schemeClr val="tx1"/>
                </a:solidFill>
              </a:rPr>
              <a:t>séricos de </a:t>
            </a:r>
            <a:r>
              <a:rPr lang="es-ES" sz="1800" b="1" dirty="0">
                <a:solidFill>
                  <a:schemeClr val="tx1"/>
                </a:solidFill>
              </a:rPr>
              <a:t>formación</a:t>
            </a:r>
            <a:r>
              <a:rPr lang="es-ES" sz="1800" dirty="0">
                <a:solidFill>
                  <a:schemeClr val="tx1"/>
                </a:solidFill>
              </a:rPr>
              <a:t> (FA ósea, </a:t>
            </a:r>
            <a:r>
              <a:rPr lang="es-ES" sz="1800" dirty="0" err="1">
                <a:solidFill>
                  <a:schemeClr val="tx1"/>
                </a:solidFill>
              </a:rPr>
              <a:t>osteocalcina</a:t>
            </a:r>
            <a:r>
              <a:rPr lang="es-ES" sz="1800" dirty="0">
                <a:solidFill>
                  <a:schemeClr val="tx1"/>
                </a:solidFill>
              </a:rPr>
              <a:t>) y de </a:t>
            </a:r>
            <a:r>
              <a:rPr lang="es-ES" sz="1800" b="1" dirty="0" smtClean="0">
                <a:solidFill>
                  <a:schemeClr val="tx1"/>
                </a:solidFill>
              </a:rPr>
              <a:t>resorción </a:t>
            </a:r>
            <a:r>
              <a:rPr lang="es-ES" sz="1800" b="1" dirty="0">
                <a:solidFill>
                  <a:schemeClr val="tx1"/>
                </a:solidFill>
              </a:rPr>
              <a:t>óseas </a:t>
            </a:r>
            <a:r>
              <a:rPr lang="es-ES" sz="1800" dirty="0">
                <a:solidFill>
                  <a:schemeClr val="tx1"/>
                </a:solidFill>
              </a:rPr>
              <a:t>(</a:t>
            </a:r>
            <a:r>
              <a:rPr lang="es-ES" sz="1800" dirty="0" err="1">
                <a:solidFill>
                  <a:schemeClr val="tx1"/>
                </a:solidFill>
              </a:rPr>
              <a:t>telopéptidos</a:t>
            </a:r>
            <a:r>
              <a:rPr lang="es-ES" sz="1800" dirty="0">
                <a:solidFill>
                  <a:schemeClr val="tx1"/>
                </a:solidFill>
              </a:rPr>
              <a:t> C-terminal y N-terminal del colágeno </a:t>
            </a:r>
            <a:r>
              <a:rPr lang="es-ES" sz="1800" dirty="0" smtClean="0">
                <a:solidFill>
                  <a:schemeClr val="tx1"/>
                </a:solidFill>
              </a:rPr>
              <a:t>I</a:t>
            </a:r>
            <a:r>
              <a:rPr lang="es-ES" sz="1800" dirty="0">
                <a:solidFill>
                  <a:schemeClr val="tx1"/>
                </a:solidFill>
              </a:rPr>
              <a:t>)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S" sz="1800" b="1" dirty="0" smtClean="0">
                <a:solidFill>
                  <a:schemeClr val="tx1"/>
                </a:solidFill>
              </a:rPr>
              <a:t>Orina de 24 h </a:t>
            </a:r>
            <a:r>
              <a:rPr lang="es-E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sz="1800" dirty="0" err="1" smtClean="0">
                <a:solidFill>
                  <a:schemeClr val="tx1"/>
                </a:solidFill>
              </a:rPr>
              <a:t>Hipercalciuria</a:t>
            </a:r>
            <a:r>
              <a:rPr lang="es-ES" sz="1800" dirty="0" smtClean="0">
                <a:solidFill>
                  <a:schemeClr val="tx1"/>
                </a:solidFill>
              </a:rPr>
              <a:t> 30%  (</a:t>
            </a:r>
            <a:r>
              <a:rPr lang="es-ES" sz="1800" dirty="0">
                <a:solidFill>
                  <a:schemeClr val="tx1"/>
                </a:solidFill>
              </a:rPr>
              <a:t>&gt;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>
                <a:solidFill>
                  <a:schemeClr val="tx1"/>
                </a:solidFill>
              </a:rPr>
              <a:t>250 mg/24 h M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>
                <a:solidFill>
                  <a:schemeClr val="tx1"/>
                </a:solidFill>
              </a:rPr>
              <a:t>y </a:t>
            </a:r>
            <a:r>
              <a:rPr lang="es-ES" sz="1800" dirty="0" smtClean="0">
                <a:solidFill>
                  <a:schemeClr val="tx1"/>
                </a:solidFill>
              </a:rPr>
              <a:t>&gt; 300 </a:t>
            </a:r>
            <a:r>
              <a:rPr lang="es-ES" sz="1800" dirty="0">
                <a:solidFill>
                  <a:schemeClr val="tx1"/>
                </a:solidFill>
              </a:rPr>
              <a:t>mg/24 h H</a:t>
            </a:r>
            <a:r>
              <a:rPr lang="es-ES" sz="1800" dirty="0" smtClean="0">
                <a:solidFill>
                  <a:schemeClr val="tx1"/>
                </a:solidFill>
              </a:rPr>
              <a:t>) </a:t>
            </a:r>
            <a:r>
              <a:rPr lang="es-E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AR" sz="1800" dirty="0">
                <a:solidFill>
                  <a:schemeClr val="tx1"/>
                </a:solidFill>
              </a:rPr>
              <a:t>Calciuria corregida con </a:t>
            </a:r>
            <a:r>
              <a:rPr lang="es-AR" sz="1800" dirty="0" smtClean="0">
                <a:solidFill>
                  <a:schemeClr val="tx1"/>
                </a:solidFill>
              </a:rPr>
              <a:t>creatinina.</a:t>
            </a:r>
            <a:endParaRPr lang="es-ES" sz="1800" dirty="0" smtClean="0">
              <a:solidFill>
                <a:schemeClr val="tx1"/>
              </a:solidFill>
            </a:endParaRPr>
          </a:p>
          <a:p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b="1" dirty="0">
                <a:solidFill>
                  <a:schemeClr val="tx1"/>
                </a:solidFill>
              </a:rPr>
              <a:t>1,25(OH) 2 </a:t>
            </a:r>
            <a:r>
              <a:rPr lang="es-ES" sz="1800" b="1" dirty="0" smtClean="0">
                <a:solidFill>
                  <a:schemeClr val="tx1"/>
                </a:solidFill>
              </a:rPr>
              <a:t>D3  </a:t>
            </a:r>
            <a:r>
              <a:rPr lang="es-ES" sz="1800" dirty="0" smtClean="0">
                <a:solidFill>
                  <a:schemeClr val="tx1"/>
                </a:solidFill>
              </a:rPr>
              <a:t>aumentada (25%) - </a:t>
            </a:r>
            <a:r>
              <a:rPr lang="es-ES" sz="1800" b="1" dirty="0" smtClean="0">
                <a:solidFill>
                  <a:schemeClr val="tx1"/>
                </a:solidFill>
              </a:rPr>
              <a:t>25(OH)D3 </a:t>
            </a:r>
            <a:r>
              <a:rPr lang="es-ES" sz="1800" dirty="0" smtClean="0">
                <a:solidFill>
                  <a:schemeClr val="tx1"/>
                </a:solidFill>
              </a:rPr>
              <a:t> normal-baja, </a:t>
            </a:r>
            <a:r>
              <a:rPr lang="es-ES" sz="1800" dirty="0">
                <a:solidFill>
                  <a:schemeClr val="tx1"/>
                </a:solidFill>
              </a:rPr>
              <a:t>por el efecto de la PTH sobre la 1-a-hidroxilasa renal. </a:t>
            </a:r>
            <a:endParaRPr lang="es-ES" sz="1800" dirty="0" smtClean="0">
              <a:solidFill>
                <a:schemeClr val="tx1"/>
              </a:solidFill>
            </a:endParaRPr>
          </a:p>
          <a:p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697479" y="1780052"/>
            <a:ext cx="8717280" cy="52260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None/>
            </a:pPr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DIAGNÓSTICO </a:t>
            </a:r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Laboratorio</a:t>
            </a:r>
            <a:endParaRPr lang="es-E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AR" sz="1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837695" y="2114851"/>
            <a:ext cx="2824551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/>
              <a:t> * Calcio ionizado </a:t>
            </a:r>
            <a:r>
              <a:rPr lang="es-ES" sz="1600" dirty="0">
                <a:sym typeface="Wingdings" panose="05000000000000000000" pitchFamily="2" charset="2"/>
              </a:rPr>
              <a:t></a:t>
            </a:r>
            <a:r>
              <a:rPr lang="es-ES" sz="1600" dirty="0"/>
              <a:t> si existen dudas de hipercalcemia.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827822" y="3091597"/>
            <a:ext cx="2834424" cy="1354217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 </a:t>
            </a:r>
            <a:r>
              <a:rPr lang="es-ES" sz="1600" dirty="0" smtClean="0"/>
              <a:t>* 10%  PTH puede encontrarse en el límite superior normal </a:t>
            </a:r>
            <a:r>
              <a:rPr lang="es-ES" sz="1600" dirty="0" smtClean="0">
                <a:sym typeface="Wingdings" panose="05000000000000000000" pitchFamily="2" charset="2"/>
              </a:rPr>
              <a:t> </a:t>
            </a:r>
            <a:r>
              <a:rPr lang="es-AR" sz="1600" dirty="0" smtClean="0"/>
              <a:t>considerar  elevada si hay hipercalcemia (debería estar suprimida).</a:t>
            </a:r>
            <a:endParaRPr lang="es-ES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827823" y="4787248"/>
            <a:ext cx="2937455" cy="12003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Excluirse la terapia con litio y diuréticos </a:t>
            </a:r>
            <a:r>
              <a:rPr lang="es-ES" dirty="0" err="1"/>
              <a:t>tiazídicos</a:t>
            </a:r>
            <a:r>
              <a:rPr lang="es-ES" dirty="0"/>
              <a:t>. </a:t>
            </a:r>
            <a:r>
              <a:rPr lang="es-ES" dirty="0" smtClean="0"/>
              <a:t>Suspender </a:t>
            </a:r>
            <a:r>
              <a:rPr lang="es-ES" dirty="0"/>
              <a:t>y monitorizar la calcemia durante 3-6 meses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 flipV="1">
            <a:off x="2667000" y="3998179"/>
            <a:ext cx="0" cy="2690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78353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Hiperparatiroidismo Primario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697479" y="1988358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DIAGNÓSTICO </a:t>
            </a:r>
            <a:r>
              <a:rPr lang="es-A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Imágenes: localización.</a:t>
            </a:r>
            <a:endParaRPr lang="es-AR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Font typeface="Calibri" panose="020F0502020204030204" pitchFamily="34" charset="0"/>
              <a:buNone/>
            </a:pPr>
            <a:endParaRPr lang="es-AR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b="1" dirty="0" smtClean="0"/>
              <a:t>Radiografía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 </a:t>
            </a:r>
            <a:r>
              <a:rPr lang="es-ES" dirty="0"/>
              <a:t>reabsorción </a:t>
            </a:r>
            <a:r>
              <a:rPr lang="es-ES" dirty="0" err="1"/>
              <a:t>subperióstica</a:t>
            </a:r>
            <a:r>
              <a:rPr lang="es-ES" dirty="0"/>
              <a:t> y otros </a:t>
            </a:r>
            <a:r>
              <a:rPr lang="es-ES" dirty="0" smtClean="0"/>
              <a:t>datos </a:t>
            </a:r>
            <a:r>
              <a:rPr lang="es-ES" dirty="0"/>
              <a:t>típicos </a:t>
            </a:r>
            <a:r>
              <a:rPr lang="es-ES" dirty="0" smtClean="0"/>
              <a:t>(8</a:t>
            </a:r>
            <a:r>
              <a:rPr lang="es-ES" dirty="0"/>
              <a:t>%-10% de los </a:t>
            </a:r>
            <a:r>
              <a:rPr lang="es-ES" dirty="0" smtClean="0"/>
              <a:t>casos).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AR" b="1" dirty="0"/>
              <a:t>Centellograma con Tc</a:t>
            </a:r>
            <a:r>
              <a:rPr lang="es-AR" b="1" baseline="30000" dirty="0"/>
              <a:t>99</a:t>
            </a:r>
            <a:r>
              <a:rPr lang="es-AR" b="1" dirty="0"/>
              <a:t>m </a:t>
            </a:r>
            <a:r>
              <a:rPr lang="es-AR" dirty="0"/>
              <a:t>(S 80%) </a:t>
            </a:r>
            <a:r>
              <a:rPr lang="es-AR" dirty="0" smtClean="0">
                <a:sym typeface="Wingdings" panose="05000000000000000000" pitchFamily="2" charset="2"/>
              </a:rPr>
              <a:t> técnica </a:t>
            </a:r>
            <a:r>
              <a:rPr lang="es-AR" dirty="0" err="1" smtClean="0">
                <a:sym typeface="Wingdings" panose="05000000000000000000" pitchFamily="2" charset="2"/>
              </a:rPr>
              <a:t>inical</a:t>
            </a:r>
            <a:r>
              <a:rPr lang="es-AR" dirty="0" smtClean="0">
                <a:sym typeface="Wingdings" panose="05000000000000000000" pitchFamily="2" charset="2"/>
              </a:rPr>
              <a:t> </a:t>
            </a:r>
            <a:r>
              <a:rPr lang="es-AR" dirty="0">
                <a:sym typeface="Wingdings" panose="05000000000000000000" pitchFamily="2" charset="2"/>
              </a:rPr>
              <a:t>: </a:t>
            </a:r>
            <a:r>
              <a:rPr lang="es-ES" dirty="0">
                <a:sym typeface="Wingdings" panose="05000000000000000000" pitchFamily="2" charset="2"/>
              </a:rPr>
              <a:t>&gt; retención del isótopo en la paratiroides anormal que en el tejido tiroideo, y permite visualizar la región cervical y </a:t>
            </a:r>
            <a:r>
              <a:rPr lang="es-ES" dirty="0" err="1">
                <a:sym typeface="Wingdings" panose="05000000000000000000" pitchFamily="2" charset="2"/>
              </a:rPr>
              <a:t>mediastínica</a:t>
            </a:r>
            <a:r>
              <a:rPr lang="es-ES" dirty="0">
                <a:sym typeface="Wingdings" panose="05000000000000000000" pitchFamily="2" charset="2"/>
              </a:rPr>
              <a:t>. </a:t>
            </a:r>
            <a:endParaRPr lang="es-AR" sz="8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AR" b="1" dirty="0" smtClean="0"/>
              <a:t>Ecografía</a:t>
            </a:r>
            <a:r>
              <a:rPr lang="es-AR" dirty="0" smtClean="0"/>
              <a:t> (alta resolución) </a:t>
            </a:r>
            <a:r>
              <a:rPr lang="es-AR" dirty="0" smtClean="0">
                <a:sym typeface="Wingdings" panose="05000000000000000000" pitchFamily="2" charset="2"/>
              </a:rPr>
              <a:t> técnica inicial – se puede asociar PAAF.</a:t>
            </a:r>
            <a:endParaRPr lang="es-A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AR" b="1" dirty="0" smtClean="0"/>
              <a:t>MRI </a:t>
            </a:r>
            <a:r>
              <a:rPr lang="es-AR" dirty="0" smtClean="0">
                <a:sym typeface="Wingdings" panose="05000000000000000000" pitchFamily="2" charset="2"/>
              </a:rPr>
              <a:t> </a:t>
            </a:r>
            <a:r>
              <a:rPr lang="es-ES" dirty="0">
                <a:sym typeface="Wingdings" panose="05000000000000000000" pitchFamily="2" charset="2"/>
              </a:rPr>
              <a:t>adenomas en el cuello y el mediastino en </a:t>
            </a:r>
            <a:r>
              <a:rPr lang="es-ES" dirty="0" smtClean="0">
                <a:sym typeface="Wingdings" panose="05000000000000000000" pitchFamily="2" charset="2"/>
              </a:rPr>
              <a:t>el 65%.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b="1" dirty="0">
                <a:sym typeface="Wingdings" panose="05000000000000000000" pitchFamily="2" charset="2"/>
              </a:rPr>
              <a:t>TAC</a:t>
            </a:r>
            <a:r>
              <a:rPr lang="es-ES" dirty="0">
                <a:sym typeface="Wingdings" panose="05000000000000000000" pitchFamily="2" charset="2"/>
              </a:rPr>
              <a:t>  adenomas </a:t>
            </a:r>
            <a:r>
              <a:rPr lang="es-ES" dirty="0" err="1">
                <a:sym typeface="Wingdings" panose="05000000000000000000" pitchFamily="2" charset="2"/>
              </a:rPr>
              <a:t>retroesofágicos</a:t>
            </a:r>
            <a:r>
              <a:rPr lang="es-ES" dirty="0">
                <a:sym typeface="Wingdings" panose="05000000000000000000" pitchFamily="2" charset="2"/>
              </a:rPr>
              <a:t>, </a:t>
            </a:r>
            <a:r>
              <a:rPr lang="es-ES" dirty="0" err="1">
                <a:sym typeface="Wingdings" panose="05000000000000000000" pitchFamily="2" charset="2"/>
              </a:rPr>
              <a:t>retrotraqueales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smtClean="0">
                <a:sym typeface="Wingdings" panose="05000000000000000000" pitchFamily="2" charset="2"/>
              </a:rPr>
              <a:t>y </a:t>
            </a:r>
            <a:r>
              <a:rPr lang="es-ES" dirty="0" err="1" smtClean="0">
                <a:sym typeface="Wingdings" panose="05000000000000000000" pitchFamily="2" charset="2"/>
              </a:rPr>
              <a:t>mediastínicos</a:t>
            </a:r>
            <a:r>
              <a:rPr lang="es-ES" dirty="0" smtClean="0">
                <a:sym typeface="Wingdings" panose="05000000000000000000" pitchFamily="2" charset="2"/>
              </a:rPr>
              <a:t>.</a:t>
            </a:r>
          </a:p>
          <a:p>
            <a:pPr algn="just"/>
            <a:endParaRPr lang="es-AR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AR" dirty="0"/>
              <a:t>La combinación de ecografía con rastreo con Tc</a:t>
            </a:r>
            <a:r>
              <a:rPr lang="es-AR" baseline="30000" dirty="0"/>
              <a:t>99</a:t>
            </a:r>
            <a:r>
              <a:rPr lang="es-AR" dirty="0"/>
              <a:t>m permite la identificación de la glándula afectada en el 90% de los casos</a:t>
            </a:r>
            <a:r>
              <a:rPr lang="es-AR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AR" dirty="0"/>
              <a:t>El valor predictivo aislado de estas técnicas </a:t>
            </a:r>
            <a:r>
              <a:rPr lang="es-AR" dirty="0" smtClean="0"/>
              <a:t>oscila del </a:t>
            </a:r>
            <a:r>
              <a:rPr lang="es-AR" dirty="0"/>
              <a:t>40% al 80%, por lo que existe tendencia a exigir dos </a:t>
            </a:r>
            <a:r>
              <a:rPr lang="es-AR" dirty="0" smtClean="0"/>
              <a:t>exploraciones </a:t>
            </a:r>
            <a:r>
              <a:rPr lang="es-AR" dirty="0"/>
              <a:t>positivas.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10055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Hiperparatiroidismo Primario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697478" y="1910041"/>
            <a:ext cx="8458201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TRATAMIENTO</a:t>
            </a:r>
          </a:p>
          <a:p>
            <a:pPr algn="just"/>
            <a:r>
              <a:rPr lang="es-AR" b="1" dirty="0" smtClean="0">
                <a:solidFill>
                  <a:schemeClr val="tx1"/>
                </a:solidFill>
              </a:rPr>
              <a:t>Sintomático</a:t>
            </a:r>
            <a:r>
              <a:rPr lang="es-A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A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Cirugía (</a:t>
            </a:r>
            <a:r>
              <a:rPr lang="es-A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paratiroidectomía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).</a:t>
            </a: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Asintomáticos </a:t>
            </a:r>
            <a:r>
              <a:rPr lang="es-E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tx1"/>
                </a:solidFill>
              </a:rPr>
              <a:t>vigilancia y/o tratamiento médico </a:t>
            </a:r>
            <a:r>
              <a:rPr lang="es-ES" dirty="0">
                <a:solidFill>
                  <a:schemeClr val="tx1"/>
                </a:solidFill>
              </a:rPr>
              <a:t>siempre que el riesgo de desarrollar complicaciones sea </a:t>
            </a:r>
            <a:r>
              <a:rPr lang="es-ES" dirty="0" smtClean="0">
                <a:solidFill>
                  <a:schemeClr val="tx1"/>
                </a:solidFill>
              </a:rPr>
              <a:t>bajo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40% a 10 -15 años tienen criterios cx.</a:t>
            </a:r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26272" y="3584041"/>
            <a:ext cx="5821680" cy="25853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50"/>
                </a:solidFill>
              </a:rPr>
              <a:t>Criterios de cirugía</a:t>
            </a:r>
          </a:p>
          <a:p>
            <a:r>
              <a:rPr lang="es-ES" b="1" dirty="0"/>
              <a:t> 1) </a:t>
            </a:r>
            <a:r>
              <a:rPr lang="es-ES" b="1" dirty="0" smtClean="0"/>
              <a:t>Calcemia &gt; o igual 1 </a:t>
            </a:r>
            <a:r>
              <a:rPr lang="es-ES" b="1" dirty="0"/>
              <a:t>mg/</a:t>
            </a:r>
            <a:r>
              <a:rPr lang="es-ES" b="1" dirty="0" err="1"/>
              <a:t>dL</a:t>
            </a:r>
            <a:r>
              <a:rPr lang="es-ES" b="1" dirty="0"/>
              <a:t> (0,25 </a:t>
            </a:r>
            <a:r>
              <a:rPr lang="es-ES" b="1" dirty="0" err="1"/>
              <a:t>mmol</a:t>
            </a:r>
            <a:r>
              <a:rPr lang="es-ES" b="1" dirty="0"/>
              <a:t>/L) </a:t>
            </a:r>
            <a:r>
              <a:rPr lang="es-ES" b="1" dirty="0" smtClean="0"/>
              <a:t>por encima del </a:t>
            </a:r>
            <a:r>
              <a:rPr lang="es-ES" b="1" dirty="0"/>
              <a:t>límite superior de normalidad; </a:t>
            </a:r>
            <a:endParaRPr lang="es-ES" b="1" dirty="0" smtClean="0"/>
          </a:p>
          <a:p>
            <a:r>
              <a:rPr lang="es-ES" b="1" dirty="0" smtClean="0"/>
              <a:t>2</a:t>
            </a:r>
            <a:r>
              <a:rPr lang="es-ES" b="1" dirty="0"/>
              <a:t>)  </a:t>
            </a:r>
            <a:r>
              <a:rPr lang="es-ES" b="1" dirty="0" smtClean="0"/>
              <a:t>  Cl. </a:t>
            </a:r>
            <a:r>
              <a:rPr lang="es-ES" b="1" dirty="0" err="1" smtClean="0"/>
              <a:t>Creat</a:t>
            </a:r>
            <a:r>
              <a:rPr lang="es-ES" b="1" dirty="0" smtClean="0"/>
              <a:t>. &lt; </a:t>
            </a:r>
            <a:r>
              <a:rPr lang="es-ES" b="1" dirty="0"/>
              <a:t>60 ml/min/1,73 m </a:t>
            </a:r>
            <a:r>
              <a:rPr lang="es-ES" b="1" dirty="0" smtClean="0"/>
              <a:t>2;</a:t>
            </a:r>
          </a:p>
          <a:p>
            <a:r>
              <a:rPr lang="es-ES" b="1" dirty="0" smtClean="0"/>
              <a:t> </a:t>
            </a:r>
            <a:r>
              <a:rPr lang="es-ES" b="1" dirty="0"/>
              <a:t>3) </a:t>
            </a:r>
            <a:r>
              <a:rPr lang="es-ES" b="1" dirty="0" smtClean="0"/>
              <a:t>DMO en </a:t>
            </a:r>
            <a:r>
              <a:rPr lang="es-ES" b="1" dirty="0"/>
              <a:t>cadera, columna lumbar o radio distal &lt;</a:t>
            </a:r>
            <a:r>
              <a:rPr lang="es-ES" b="1" dirty="0" smtClean="0"/>
              <a:t> </a:t>
            </a:r>
            <a:r>
              <a:rPr lang="es-ES" b="1" dirty="0"/>
              <a:t>−2,5 </a:t>
            </a:r>
            <a:r>
              <a:rPr lang="es-ES" b="1" dirty="0" smtClean="0"/>
              <a:t>DS </a:t>
            </a:r>
            <a:r>
              <a:rPr lang="es-ES" b="1" dirty="0"/>
              <a:t>respecto </a:t>
            </a:r>
            <a:r>
              <a:rPr lang="es-ES" b="1" dirty="0" smtClean="0"/>
              <a:t>a </a:t>
            </a:r>
            <a:r>
              <a:rPr lang="es-ES" b="1" dirty="0"/>
              <a:t>valores de referencia (T-score </a:t>
            </a:r>
            <a:r>
              <a:rPr lang="es-ES" b="1" dirty="0" smtClean="0"/>
              <a:t>&lt; </a:t>
            </a:r>
            <a:r>
              <a:rPr lang="es-ES" b="1" dirty="0"/>
              <a:t>−2,5) o </a:t>
            </a:r>
            <a:r>
              <a:rPr lang="es-ES" b="1" dirty="0" smtClean="0"/>
              <a:t> </a:t>
            </a:r>
            <a:r>
              <a:rPr lang="es-ES" b="1" dirty="0"/>
              <a:t>fractura por fragilidad; </a:t>
            </a:r>
            <a:endParaRPr lang="es-ES" b="1" dirty="0" smtClean="0"/>
          </a:p>
          <a:p>
            <a:r>
              <a:rPr lang="es-ES" b="1" dirty="0" smtClean="0"/>
              <a:t>4</a:t>
            </a:r>
            <a:r>
              <a:rPr lang="es-ES" b="1" dirty="0"/>
              <a:t>) </a:t>
            </a:r>
            <a:r>
              <a:rPr lang="es-ES" b="1" dirty="0" smtClean="0"/>
              <a:t>&lt; 50 años;</a:t>
            </a:r>
          </a:p>
          <a:p>
            <a:r>
              <a:rPr lang="es-ES" b="1" dirty="0" smtClean="0"/>
              <a:t>5</a:t>
            </a:r>
            <a:r>
              <a:rPr lang="es-ES" b="1" dirty="0"/>
              <a:t>) N</a:t>
            </a:r>
            <a:r>
              <a:rPr lang="es-ES" b="1" dirty="0" smtClean="0"/>
              <a:t>o </a:t>
            </a:r>
            <a:r>
              <a:rPr lang="es-ES" b="1" dirty="0"/>
              <a:t>es posible el seguimiento.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2819400" y="4462043"/>
            <a:ext cx="0" cy="2590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8808720" y="4111999"/>
            <a:ext cx="2956560" cy="1477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      Sino seguimiento: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C</a:t>
            </a:r>
            <a:r>
              <a:rPr lang="es-ES" dirty="0" smtClean="0"/>
              <a:t>alcio </a:t>
            </a:r>
            <a:r>
              <a:rPr lang="es-ES" dirty="0"/>
              <a:t>sérico y </a:t>
            </a:r>
            <a:r>
              <a:rPr lang="es-ES" dirty="0" smtClean="0"/>
              <a:t>cl. creatinina anualmente.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Densitometría </a:t>
            </a:r>
            <a:r>
              <a:rPr lang="es-ES" dirty="0"/>
              <a:t>ósea cada 1-2 </a:t>
            </a:r>
            <a:r>
              <a:rPr lang="es-ES" dirty="0" smtClean="0"/>
              <a:t>años.</a:t>
            </a:r>
            <a:endParaRPr lang="es-ES" dirty="0"/>
          </a:p>
        </p:txBody>
      </p:sp>
      <p:sp>
        <p:nvSpPr>
          <p:cNvPr id="14" name="Flecha derecha 13"/>
          <p:cNvSpPr/>
          <p:nvPr/>
        </p:nvSpPr>
        <p:spPr>
          <a:xfrm>
            <a:off x="8337835" y="4721123"/>
            <a:ext cx="381002" cy="25908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2426272" y="2804160"/>
            <a:ext cx="5821680" cy="3416320"/>
          </a:xfrm>
          <a:prstGeom prst="rect">
            <a:avLst/>
          </a:prstGeom>
          <a:solidFill>
            <a:schemeClr val="bg2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Tratamiento médico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Actividad física adecuada (evitar reposo).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Ingesta </a:t>
            </a:r>
            <a:r>
              <a:rPr lang="es-ES" dirty="0"/>
              <a:t>de calcio (1000 mg/día</a:t>
            </a:r>
            <a:r>
              <a:rPr lang="es-ES" dirty="0" smtClean="0"/>
              <a:t>) (si 1,25(OH</a:t>
            </a:r>
            <a:r>
              <a:rPr lang="es-ES" dirty="0"/>
              <a:t>) 2 </a:t>
            </a:r>
            <a:r>
              <a:rPr lang="es-ES" dirty="0" smtClean="0"/>
              <a:t>D3 </a:t>
            </a:r>
            <a:r>
              <a:rPr lang="es-ES" dirty="0"/>
              <a:t>no </a:t>
            </a:r>
            <a:r>
              <a:rPr lang="es-ES" dirty="0" smtClean="0"/>
              <a:t>esta aumentada.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Estrógenos </a:t>
            </a:r>
            <a:r>
              <a:rPr lang="es-ES" dirty="0" smtClean="0">
                <a:sym typeface="Wingdings" panose="05000000000000000000" pitchFamily="2" charset="2"/>
              </a:rPr>
              <a:t>postmenopausia –Poco uso RAM.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Raloxifeno</a:t>
            </a:r>
            <a:r>
              <a:rPr lang="es-ES" dirty="0"/>
              <a:t> (</a:t>
            </a:r>
            <a:r>
              <a:rPr lang="es-ES" dirty="0" smtClean="0"/>
              <a:t>modulador </a:t>
            </a:r>
            <a:r>
              <a:rPr lang="es-ES" dirty="0"/>
              <a:t>selectivo de los receptores </a:t>
            </a:r>
            <a:r>
              <a:rPr lang="es-ES" dirty="0" err="1" smtClean="0"/>
              <a:t>estrogénicos</a:t>
            </a:r>
            <a:r>
              <a:rPr lang="es-ES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Bisfosfonatos  </a:t>
            </a:r>
            <a:r>
              <a:rPr lang="es-ES" dirty="0" smtClean="0"/>
              <a:t>(primera </a:t>
            </a:r>
            <a:r>
              <a:rPr lang="es-ES" dirty="0"/>
              <a:t>línea en </a:t>
            </a:r>
            <a:r>
              <a:rPr lang="es-ES" dirty="0" smtClean="0"/>
              <a:t>hipercalcemia grave).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Calcitonina.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Fosfatos  (500 mg, 3-4 dosis/día</a:t>
            </a:r>
            <a:r>
              <a:rPr lang="es-ES" dirty="0" smtClean="0"/>
              <a:t>) –Poco uso RAM.</a:t>
            </a:r>
          </a:p>
          <a:p>
            <a:endParaRPr lang="es-ES" dirty="0"/>
          </a:p>
          <a:p>
            <a:r>
              <a:rPr lang="es-ES" dirty="0" smtClean="0"/>
              <a:t>* Hipercalcemia grave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err="1" smtClean="0">
                <a:sym typeface="Wingdings" panose="05000000000000000000" pitchFamily="2" charset="2"/>
              </a:rPr>
              <a:t>bifosfonatos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ev</a:t>
            </a:r>
            <a:r>
              <a:rPr lang="es-ES" dirty="0" smtClean="0">
                <a:sym typeface="Wingdings" panose="05000000000000000000" pitchFamily="2" charset="2"/>
              </a:rPr>
              <a:t> e hidratación SF.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94879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Carcinoide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Tumor carcinoide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06041" y="1750859"/>
            <a:ext cx="8549638" cy="4517673"/>
          </a:xfrm>
        </p:spPr>
        <p:txBody>
          <a:bodyPr>
            <a:normAutofit fontScale="92500"/>
          </a:bodyPr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Pertenecen </a:t>
            </a:r>
            <a:r>
              <a:rPr lang="es-ES" dirty="0">
                <a:solidFill>
                  <a:schemeClr val="tx1"/>
                </a:solidFill>
              </a:rPr>
              <a:t>a la familia de </a:t>
            </a:r>
            <a:r>
              <a:rPr lang="es-ES" b="1" dirty="0">
                <a:solidFill>
                  <a:schemeClr val="tx1"/>
                </a:solidFill>
              </a:rPr>
              <a:t>tumores </a:t>
            </a:r>
            <a:r>
              <a:rPr lang="es-ES" b="1" dirty="0" smtClean="0">
                <a:solidFill>
                  <a:schemeClr val="tx1"/>
                </a:solidFill>
              </a:rPr>
              <a:t>neuroendocrinos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Localización </a:t>
            </a:r>
            <a:r>
              <a:rPr lang="es-ES" dirty="0">
                <a:solidFill>
                  <a:schemeClr val="tx1"/>
                </a:solidFill>
              </a:rPr>
              <a:t>principalmente en el </a:t>
            </a:r>
            <a:r>
              <a:rPr lang="es-ES" b="1" dirty="0">
                <a:solidFill>
                  <a:schemeClr val="tx1"/>
                </a:solidFill>
              </a:rPr>
              <a:t>tracto gastrointestinal </a:t>
            </a:r>
            <a:r>
              <a:rPr lang="es-ES" dirty="0">
                <a:solidFill>
                  <a:schemeClr val="tx1"/>
                </a:solidFill>
              </a:rPr>
              <a:t>(65%) y en los </a:t>
            </a:r>
            <a:r>
              <a:rPr lang="es-ES" b="1" dirty="0">
                <a:solidFill>
                  <a:schemeClr val="tx1"/>
                </a:solidFill>
              </a:rPr>
              <a:t>pulmones</a:t>
            </a:r>
            <a:r>
              <a:rPr lang="es-ES" dirty="0">
                <a:solidFill>
                  <a:schemeClr val="tx1"/>
                </a:solidFill>
              </a:rPr>
              <a:t> (25%). Los de intestino delgado, y más concretamente los de íleon, son los más frecuentes, seguidos de los de recto, apéndice, colon y estómago.</a:t>
            </a:r>
          </a:p>
          <a:p>
            <a:pPr algn="just"/>
            <a:r>
              <a:rPr lang="es-ES" b="1" dirty="0" smtClean="0">
                <a:solidFill>
                  <a:srgbClr val="C00000"/>
                </a:solidFill>
              </a:rPr>
              <a:t>EPIDEMIOLOGIA </a:t>
            </a:r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Edad: </a:t>
            </a:r>
            <a:r>
              <a:rPr lang="es-ES" dirty="0" smtClean="0">
                <a:solidFill>
                  <a:schemeClr val="tx1"/>
                </a:solidFill>
              </a:rPr>
              <a:t>bimodal con un pico </a:t>
            </a:r>
            <a:r>
              <a:rPr lang="es-ES" dirty="0">
                <a:solidFill>
                  <a:schemeClr val="tx1"/>
                </a:solidFill>
              </a:rPr>
              <a:t>15 y 25 años y otro entre los 65 y 75 años. </a:t>
            </a:r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Sexo: </a:t>
            </a:r>
            <a:r>
              <a:rPr lang="es-ES" dirty="0" smtClean="0">
                <a:solidFill>
                  <a:schemeClr val="tx1"/>
                </a:solidFill>
              </a:rPr>
              <a:t>&lt; 50 </a:t>
            </a:r>
            <a:r>
              <a:rPr lang="es-ES" dirty="0">
                <a:solidFill>
                  <a:schemeClr val="tx1"/>
                </a:solidFill>
              </a:rPr>
              <a:t>años </a:t>
            </a:r>
            <a:r>
              <a:rPr lang="es-ES" dirty="0" smtClean="0">
                <a:solidFill>
                  <a:schemeClr val="tx1"/>
                </a:solidFill>
              </a:rPr>
              <a:t>predomina en M 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en &gt;50 años H.</a:t>
            </a:r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b="1" dirty="0" smtClean="0">
                <a:solidFill>
                  <a:srgbClr val="C00000"/>
                </a:solidFill>
              </a:rPr>
              <a:t>FISIOPATOGENIA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Contienen gránulos con </a:t>
            </a:r>
            <a:r>
              <a:rPr lang="es-ES" dirty="0">
                <a:solidFill>
                  <a:schemeClr val="tx1"/>
                </a:solidFill>
              </a:rPr>
              <a:t>serotonina, 5-hidroxitriptófano (5-HTP), histamina, </a:t>
            </a:r>
            <a:r>
              <a:rPr lang="es-ES" dirty="0" err="1">
                <a:solidFill>
                  <a:schemeClr val="tx1"/>
                </a:solidFill>
              </a:rPr>
              <a:t>calicreínas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taquicininas</a:t>
            </a:r>
            <a:r>
              <a:rPr lang="es-ES" dirty="0">
                <a:solidFill>
                  <a:schemeClr val="tx1"/>
                </a:solidFill>
              </a:rPr>
              <a:t>, catecolaminas, CRH, ACTH, gastrina, </a:t>
            </a:r>
            <a:r>
              <a:rPr lang="es-ES" dirty="0" smtClean="0">
                <a:solidFill>
                  <a:schemeClr val="tx1"/>
                </a:solidFill>
              </a:rPr>
              <a:t>GH, </a:t>
            </a:r>
            <a:r>
              <a:rPr lang="es-ES" dirty="0" err="1" smtClean="0">
                <a:solidFill>
                  <a:schemeClr val="tx1"/>
                </a:solidFill>
              </a:rPr>
              <a:t>etc</a:t>
            </a:r>
            <a:r>
              <a:rPr lang="es-ES" dirty="0" smtClean="0">
                <a:solidFill>
                  <a:schemeClr val="tx1"/>
                </a:solidFill>
              </a:rPr>
              <a:t>, que liberadas </a:t>
            </a:r>
            <a:r>
              <a:rPr lang="es-ES" dirty="0">
                <a:solidFill>
                  <a:schemeClr val="tx1"/>
                </a:solidFill>
              </a:rPr>
              <a:t>a la circulación sistémica, son responsables de la sintomatología del síndrome carcinoide.</a:t>
            </a:r>
          </a:p>
          <a:p>
            <a:pPr algn="just"/>
            <a:endParaRPr lang="es-ES" dirty="0">
              <a:solidFill>
                <a:schemeClr val="tx1"/>
              </a:solidFill>
            </a:endParaRPr>
          </a:p>
          <a:p>
            <a:pPr algn="just"/>
            <a:endParaRPr lang="es-ES" dirty="0">
              <a:solidFill>
                <a:schemeClr val="bg1"/>
              </a:solidFill>
            </a:endParaRPr>
          </a:p>
          <a:p>
            <a:pPr algn="just"/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771" y="1117224"/>
            <a:ext cx="5364000" cy="50521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3659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Carcinoide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Tumor carcinoide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485556" y="1833351"/>
            <a:ext cx="8670123" cy="453435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S" b="1" dirty="0" smtClean="0">
                <a:solidFill>
                  <a:srgbClr val="C00000"/>
                </a:solidFill>
              </a:rPr>
              <a:t>CLÍNICA </a:t>
            </a:r>
            <a:r>
              <a:rPr lang="es-ES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depende de la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localización,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extensión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y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producción hormonal.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Mayoría asintomáticos, diagnostico  casual. Síntomas iniciales inespecíficos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smtClean="0">
                <a:solidFill>
                  <a:schemeClr val="tx1"/>
                </a:solidFill>
              </a:rPr>
              <a:t>retrasa el diagnóstico.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 10</a:t>
            </a:r>
            <a:r>
              <a:rPr lang="es-ES" dirty="0" smtClean="0">
                <a:solidFill>
                  <a:schemeClr val="tx1"/>
                </a:solidFill>
              </a:rPr>
              <a:t>% </a:t>
            </a:r>
            <a:r>
              <a:rPr lang="es-ES" dirty="0">
                <a:solidFill>
                  <a:schemeClr val="tx1"/>
                </a:solidFill>
              </a:rPr>
              <a:t>presenta un síndrome </a:t>
            </a:r>
            <a:r>
              <a:rPr lang="es-ES" dirty="0" smtClean="0">
                <a:solidFill>
                  <a:schemeClr val="tx1"/>
                </a:solidFill>
              </a:rPr>
              <a:t>carcinoide (metástasis hepáticas o carcinoides bronquiales).</a:t>
            </a: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b="1" dirty="0" smtClean="0">
                <a:solidFill>
                  <a:schemeClr val="tx1"/>
                </a:solidFill>
              </a:rPr>
              <a:t>Rubicundez facial (85%)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espontánea, por estrés, fármacos o alimentos.</a:t>
            </a:r>
            <a:endParaRPr lang="es-ES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b="1" dirty="0" smtClean="0">
                <a:solidFill>
                  <a:schemeClr val="tx1"/>
                </a:solidFill>
              </a:rPr>
              <a:t>Diarrea (80%), </a:t>
            </a:r>
            <a:r>
              <a:rPr lang="es-ES" dirty="0" smtClean="0">
                <a:solidFill>
                  <a:schemeClr val="tx1"/>
                </a:solidFill>
              </a:rPr>
              <a:t>dolor abdominal, borborigmos, esteatorrea, </a:t>
            </a:r>
            <a:r>
              <a:rPr lang="es-ES" dirty="0" err="1" smtClean="0">
                <a:solidFill>
                  <a:schemeClr val="tx1"/>
                </a:solidFill>
              </a:rPr>
              <a:t>obstucción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es-ES" b="1" dirty="0" smtClean="0">
                <a:solidFill>
                  <a:schemeClr val="tx1"/>
                </a:solidFill>
              </a:rPr>
              <a:t>Broncoespasmo (15%), </a:t>
            </a:r>
            <a:r>
              <a:rPr lang="es-ES" dirty="0" smtClean="0">
                <a:solidFill>
                  <a:schemeClr val="tx1"/>
                </a:solidFill>
              </a:rPr>
              <a:t>generalmente coincide con rubicundez.</a:t>
            </a:r>
          </a:p>
          <a:p>
            <a:pPr marL="0" indent="0" algn="just">
              <a:buNone/>
            </a:pPr>
            <a:r>
              <a:rPr lang="es-ES" b="1" dirty="0" smtClean="0">
                <a:solidFill>
                  <a:schemeClr val="tx1"/>
                </a:solidFill>
              </a:rPr>
              <a:t>Afección cardíaca (33-70%)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  lesiones </a:t>
            </a:r>
            <a:r>
              <a:rPr lang="es-ES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fibróticas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 en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placas en el endocardio, válvulas cardíacas, aurículas y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ventrículos.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Pelagra  consumo de triptófano.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</a:rPr>
              <a:t>Síndromes </a:t>
            </a:r>
            <a:r>
              <a:rPr lang="es-ES" dirty="0" err="1">
                <a:solidFill>
                  <a:schemeClr val="tx1"/>
                </a:solidFill>
              </a:rPr>
              <a:t>fibrosclerosantes</a:t>
            </a:r>
            <a:r>
              <a:rPr lang="es-ES" dirty="0">
                <a:solidFill>
                  <a:schemeClr val="tx1"/>
                </a:solidFill>
              </a:rPr>
              <a:t> en </a:t>
            </a:r>
            <a:r>
              <a:rPr lang="es-ES" dirty="0" smtClean="0">
                <a:solidFill>
                  <a:schemeClr val="tx1"/>
                </a:solidFill>
              </a:rPr>
              <a:t>pericardio, peritoneo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retroperitoneo</a:t>
            </a:r>
            <a:r>
              <a:rPr lang="es-ES" dirty="0">
                <a:solidFill>
                  <a:schemeClr val="tx1"/>
                </a:solidFill>
              </a:rPr>
              <a:t> o pene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</a:rPr>
              <a:t>Síndrome de Cushing </a:t>
            </a:r>
            <a:r>
              <a:rPr lang="es-ES" dirty="0">
                <a:solidFill>
                  <a:schemeClr val="tx1"/>
                </a:solidFill>
              </a:rPr>
              <a:t>o un aspecto </a:t>
            </a:r>
            <a:r>
              <a:rPr lang="es-ES" dirty="0" err="1">
                <a:solidFill>
                  <a:schemeClr val="tx1"/>
                </a:solidFill>
              </a:rPr>
              <a:t>acromegálico</a:t>
            </a:r>
            <a:r>
              <a:rPr lang="es-ES" dirty="0">
                <a:solidFill>
                  <a:schemeClr val="tx1"/>
                </a:solidFill>
              </a:rPr>
              <a:t> por la secreción de otros </a:t>
            </a:r>
            <a:r>
              <a:rPr lang="es-ES" dirty="0" smtClean="0">
                <a:solidFill>
                  <a:schemeClr val="tx1"/>
                </a:solidFill>
              </a:rPr>
              <a:t>productos </a:t>
            </a:r>
            <a:r>
              <a:rPr lang="es-ES" dirty="0">
                <a:solidFill>
                  <a:schemeClr val="tx1"/>
                </a:solidFill>
              </a:rPr>
              <a:t>hormonales. </a:t>
            </a:r>
            <a:endParaRPr lang="es-ES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</a:rPr>
              <a:t>10</a:t>
            </a:r>
            <a:r>
              <a:rPr lang="es-ES" dirty="0">
                <a:solidFill>
                  <a:schemeClr val="tx1"/>
                </a:solidFill>
              </a:rPr>
              <a:t>% de los casos forma parte de un </a:t>
            </a:r>
            <a:r>
              <a:rPr lang="es-ES" dirty="0" smtClean="0">
                <a:solidFill>
                  <a:schemeClr val="tx1"/>
                </a:solidFill>
              </a:rPr>
              <a:t>MEN-1.</a:t>
            </a:r>
          </a:p>
          <a:p>
            <a:pPr marL="0" indent="0" algn="just">
              <a:buNone/>
            </a:pP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46960" y="3002280"/>
            <a:ext cx="9037320" cy="1676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0" y="130091"/>
            <a:ext cx="7986452" cy="6322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7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Carcinoide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Tumor carcinoide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852990" y="2061226"/>
            <a:ext cx="7909561" cy="4048125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DIAGNÓSTICO</a:t>
            </a:r>
          </a:p>
          <a:p>
            <a:r>
              <a:rPr lang="es-ES" b="1" dirty="0" smtClean="0">
                <a:solidFill>
                  <a:srgbClr val="C00000"/>
                </a:solidFill>
              </a:rPr>
              <a:t>Laboratorio inicial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Medición del </a:t>
            </a:r>
            <a:r>
              <a:rPr lang="es-ES" b="1" dirty="0" smtClean="0">
                <a:solidFill>
                  <a:schemeClr val="tx1"/>
                </a:solidFill>
              </a:rPr>
              <a:t>ácido 5-hidroxiindol </a:t>
            </a:r>
            <a:r>
              <a:rPr lang="es-ES" b="1" dirty="0">
                <a:solidFill>
                  <a:schemeClr val="tx1"/>
                </a:solidFill>
              </a:rPr>
              <a:t>acético </a:t>
            </a:r>
            <a:r>
              <a:rPr lang="es-ES" dirty="0">
                <a:solidFill>
                  <a:schemeClr val="tx1"/>
                </a:solidFill>
              </a:rPr>
              <a:t>(5-HIAA) en </a:t>
            </a:r>
            <a:r>
              <a:rPr lang="es-ES" b="1" dirty="0">
                <a:solidFill>
                  <a:schemeClr val="tx1"/>
                </a:solidFill>
              </a:rPr>
              <a:t>orina de 24 </a:t>
            </a:r>
            <a:r>
              <a:rPr lang="es-ES" b="1" dirty="0" smtClean="0">
                <a:solidFill>
                  <a:schemeClr val="tx1"/>
                </a:solidFill>
              </a:rPr>
              <a:t>h</a:t>
            </a:r>
            <a:r>
              <a:rPr lang="es-ES" dirty="0" smtClean="0">
                <a:solidFill>
                  <a:schemeClr val="tx1"/>
                </a:solidFill>
              </a:rPr>
              <a:t>.*</a:t>
            </a:r>
          </a:p>
          <a:p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sz="1400" dirty="0" smtClean="0">
                <a:solidFill>
                  <a:schemeClr val="tx1"/>
                </a:solidFill>
              </a:rPr>
              <a:t>*Exclusión </a:t>
            </a:r>
            <a:r>
              <a:rPr lang="es-ES" sz="1400" dirty="0">
                <a:solidFill>
                  <a:schemeClr val="tx1"/>
                </a:solidFill>
              </a:rPr>
              <a:t>de la dieta, en </a:t>
            </a:r>
            <a:r>
              <a:rPr lang="es-ES" sz="1400" dirty="0" smtClean="0">
                <a:solidFill>
                  <a:schemeClr val="tx1"/>
                </a:solidFill>
              </a:rPr>
              <a:t>los días previos de </a:t>
            </a:r>
            <a:r>
              <a:rPr lang="es-ES" sz="1400" dirty="0">
                <a:solidFill>
                  <a:schemeClr val="tx1"/>
                </a:solidFill>
              </a:rPr>
              <a:t>alimentos (</a:t>
            </a:r>
            <a:r>
              <a:rPr lang="es-ES" sz="1400" dirty="0" smtClean="0">
                <a:solidFill>
                  <a:schemeClr val="tx1"/>
                </a:solidFill>
              </a:rPr>
              <a:t>plátanos</a:t>
            </a:r>
            <a:r>
              <a:rPr lang="es-ES" sz="1400" dirty="0">
                <a:solidFill>
                  <a:schemeClr val="tx1"/>
                </a:solidFill>
              </a:rPr>
              <a:t>, nueces, piñas, ciruelas) o </a:t>
            </a:r>
            <a:r>
              <a:rPr lang="es-ES" sz="1400" dirty="0" smtClean="0">
                <a:solidFill>
                  <a:schemeClr val="tx1"/>
                </a:solidFill>
              </a:rPr>
              <a:t>fármacos.</a:t>
            </a:r>
          </a:p>
          <a:p>
            <a:endParaRPr lang="es-ES" dirty="0" smtClean="0">
              <a:solidFill>
                <a:schemeClr val="tx1"/>
              </a:solidFill>
            </a:endParaRPr>
          </a:p>
          <a:p>
            <a:r>
              <a:rPr lang="es-ES" dirty="0" smtClean="0">
                <a:solidFill>
                  <a:schemeClr val="tx1"/>
                </a:solidFill>
              </a:rPr>
              <a:t>Otros: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Medición de 5-hidroxitriptófano (carcinoide gástrico o </a:t>
            </a:r>
            <a:r>
              <a:rPr lang="es-ES" dirty="0" err="1" smtClean="0">
                <a:solidFill>
                  <a:schemeClr val="tx1"/>
                </a:solidFill>
              </a:rPr>
              <a:t>ronquial</a:t>
            </a:r>
            <a:r>
              <a:rPr lang="es-ES" dirty="0" smtClean="0">
                <a:solidFill>
                  <a:schemeClr val="tx1"/>
                </a:solidFill>
              </a:rPr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Cromogranina</a:t>
            </a:r>
            <a:r>
              <a:rPr lang="es-ES" dirty="0" smtClean="0">
                <a:solidFill>
                  <a:schemeClr val="tx1"/>
                </a:solidFill>
              </a:rPr>
              <a:t> A (no específica, peor pronóstico).</a:t>
            </a:r>
            <a:endParaRPr lang="es-ES" dirty="0">
              <a:solidFill>
                <a:schemeClr val="tx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38407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Carcinoide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Tumor carcinoide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8458200" cy="404812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b="1" dirty="0" smtClean="0">
                <a:solidFill>
                  <a:srgbClr val="C00000"/>
                </a:solidFill>
              </a:rPr>
              <a:t>DIAGNÓSTICO </a:t>
            </a:r>
            <a:r>
              <a:rPr lang="es-E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Imágenes: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localización primario y metástasis.</a:t>
            </a:r>
            <a:endParaRPr lang="es-ES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 Gammagrafía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con </a:t>
            </a:r>
            <a:r>
              <a:rPr lang="es-ES" dirty="0" err="1">
                <a:solidFill>
                  <a:schemeClr val="tx1"/>
                </a:solidFill>
              </a:rPr>
              <a:t>octreótido</a:t>
            </a:r>
            <a:r>
              <a:rPr lang="es-ES" dirty="0">
                <a:solidFill>
                  <a:schemeClr val="tx1"/>
                </a:solidFill>
              </a:rPr>
              <a:t> marcado con indio-111 ( 111 In</a:t>
            </a:r>
            <a:r>
              <a:rPr lang="es-ES" dirty="0" smtClean="0">
                <a:solidFill>
                  <a:schemeClr val="tx1"/>
                </a:solidFill>
              </a:rPr>
              <a:t>)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tx1"/>
                </a:solidFill>
              </a:rPr>
              <a:t> se une </a:t>
            </a:r>
            <a:r>
              <a:rPr lang="es-ES" dirty="0">
                <a:solidFill>
                  <a:schemeClr val="tx1"/>
                </a:solidFill>
              </a:rPr>
              <a:t>a los receptores de la </a:t>
            </a:r>
            <a:r>
              <a:rPr lang="es-ES" dirty="0" err="1" smtClean="0">
                <a:solidFill>
                  <a:schemeClr val="tx1"/>
                </a:solidFill>
              </a:rPr>
              <a:t>somatostatina</a:t>
            </a:r>
            <a:r>
              <a:rPr lang="es-ES" dirty="0" smtClean="0">
                <a:solidFill>
                  <a:schemeClr val="tx1"/>
                </a:solidFill>
              </a:rPr>
              <a:t> y permite  </a:t>
            </a:r>
            <a:r>
              <a:rPr lang="es-ES" dirty="0">
                <a:solidFill>
                  <a:schemeClr val="tx1"/>
                </a:solidFill>
              </a:rPr>
              <a:t>visualización de la lesión primaria y de las </a:t>
            </a:r>
            <a:r>
              <a:rPr lang="es-ES" dirty="0" smtClean="0">
                <a:solidFill>
                  <a:schemeClr val="tx1"/>
                </a:solidFill>
              </a:rPr>
              <a:t>metástasis.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 TC </a:t>
            </a:r>
            <a:r>
              <a:rPr lang="es-ES" b="1" dirty="0">
                <a:solidFill>
                  <a:schemeClr val="tx1"/>
                </a:solidFill>
              </a:rPr>
              <a:t>y </a:t>
            </a:r>
            <a:r>
              <a:rPr lang="es-ES" b="1" dirty="0" smtClean="0">
                <a:solidFill>
                  <a:schemeClr val="tx1"/>
                </a:solidFill>
              </a:rPr>
              <a:t>RM.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Enteroscopia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>
                <a:solidFill>
                  <a:schemeClr val="tx1"/>
                </a:solidFill>
              </a:rPr>
              <a:t>o cápsula </a:t>
            </a:r>
            <a:r>
              <a:rPr lang="es-ES" b="1" dirty="0" smtClean="0">
                <a:solidFill>
                  <a:schemeClr val="tx1"/>
                </a:solidFill>
              </a:rPr>
              <a:t>endoscópica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tumores de intestino delgado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Ecografía endoscópica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tumores duodenales </a:t>
            </a:r>
            <a:r>
              <a:rPr lang="es-ES" dirty="0" smtClean="0">
                <a:solidFill>
                  <a:schemeClr val="tx1"/>
                </a:solidFill>
              </a:rPr>
              <a:t>o pancreáticos</a:t>
            </a:r>
            <a:r>
              <a:rPr lang="es-ES" dirty="0">
                <a:solidFill>
                  <a:schemeClr val="tx1"/>
                </a:solidFill>
              </a:rPr>
              <a:t>. 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tx1"/>
                </a:solidFill>
              </a:rPr>
              <a:t> Biopsia hepática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la mayoría tiene metástasis hepáticas al momento del diagnóstico.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Otras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pruebas: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Tránsito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intestinal </a:t>
            </a:r>
            <a:r>
              <a:rPr lang="es-ES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baritado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da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menor información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PET con 5-hidroxitriptófano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incierta y de acceso limitado. </a:t>
            </a:r>
          </a:p>
          <a:p>
            <a:pPr marL="0" indent="0" algn="just">
              <a:buNone/>
            </a:pPr>
            <a:endParaRPr lang="es-E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es-ES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90178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Carcinoide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Tumor carcinoide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682240" y="1850027"/>
            <a:ext cx="8549640" cy="4200253"/>
          </a:xfrm>
          <a:prstGeom prst="rect">
            <a:avLst/>
          </a:prstGeom>
        </p:spPr>
        <p:txBody>
          <a:bodyPr vert="horz" lIns="0" tIns="45720" rIns="0" bIns="45720" rtlCol="0">
            <a:normAutofit fontScale="6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AR" sz="2400" b="1" dirty="0" smtClean="0">
                <a:solidFill>
                  <a:srgbClr val="C00000"/>
                </a:solidFill>
              </a:rPr>
              <a:t> TRATAMIENTO</a:t>
            </a:r>
          </a:p>
          <a:p>
            <a:pPr marL="0" indent="0" algn="just">
              <a:buNone/>
            </a:pPr>
            <a:r>
              <a:rPr lang="es-AR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Localizado</a:t>
            </a:r>
            <a:r>
              <a:rPr lang="es-A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 tratamiento quirúrgico (potencialmente curativo).</a:t>
            </a:r>
          </a:p>
          <a:p>
            <a:pPr marL="0" indent="0" algn="just">
              <a:buNone/>
            </a:pPr>
            <a:r>
              <a:rPr lang="es-AR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Metástasis</a:t>
            </a:r>
            <a:r>
              <a:rPr lang="es-A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 tratamiento de los síntomas y evitar el crecimiento del tumor.</a:t>
            </a:r>
          </a:p>
          <a:p>
            <a:pPr marL="0" indent="0" algn="just">
              <a:buNone/>
            </a:pPr>
            <a:endParaRPr lang="es-AR" sz="2400" u="sng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Análogos de somatostatina (</a:t>
            </a:r>
            <a:r>
              <a:rPr lang="es-AR" sz="24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octrótide</a:t>
            </a:r>
            <a:r>
              <a:rPr lang="es-A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s-AR" sz="24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lanreótide</a:t>
            </a:r>
            <a:r>
              <a:rPr lang="es-A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) mejoran calidad de vida y aumentan la supervivencia.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IFN alfa  segunda opción (menos seguro).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Metástasis </a:t>
            </a:r>
            <a:r>
              <a:rPr lang="es-ES" sz="2400" dirty="0">
                <a:solidFill>
                  <a:schemeClr val="tx1"/>
                </a:solidFill>
              </a:rPr>
              <a:t>hepáticas </a:t>
            </a:r>
            <a:r>
              <a:rPr lang="es-ES" sz="2400" dirty="0" smtClean="0">
                <a:solidFill>
                  <a:schemeClr val="tx1"/>
                </a:solidFill>
              </a:rPr>
              <a:t>(no resecables)</a:t>
            </a:r>
            <a:r>
              <a:rPr lang="es-ES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sz="2400" dirty="0" smtClean="0">
                <a:solidFill>
                  <a:schemeClr val="tx1"/>
                </a:solidFill>
              </a:rPr>
              <a:t>embolización </a:t>
            </a:r>
            <a:r>
              <a:rPr lang="es-ES" sz="2400" dirty="0">
                <a:solidFill>
                  <a:schemeClr val="tx1"/>
                </a:solidFill>
              </a:rPr>
              <a:t>arterial, radiofrecuencia o crioterapia</a:t>
            </a:r>
            <a:r>
              <a:rPr lang="es-ES" sz="24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Quimioterapia.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Otros : niacina (alteraciones </a:t>
            </a:r>
            <a:r>
              <a:rPr lang="es-ES" sz="2400" dirty="0">
                <a:solidFill>
                  <a:schemeClr val="tx1"/>
                </a:solidFill>
              </a:rPr>
              <a:t>cutáneas secundarias al consumo aumentado de </a:t>
            </a:r>
            <a:r>
              <a:rPr lang="es-ES" sz="2400" dirty="0" smtClean="0">
                <a:solidFill>
                  <a:schemeClr val="tx1"/>
                </a:solidFill>
              </a:rPr>
              <a:t>triptófano),  salbutamol, </a:t>
            </a:r>
            <a:r>
              <a:rPr lang="es-ES" sz="2400" dirty="0" err="1" smtClean="0">
                <a:solidFill>
                  <a:schemeClr val="tx1"/>
                </a:solidFill>
              </a:rPr>
              <a:t>loperamida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y los bloqueantes H 1 y H </a:t>
            </a:r>
            <a:r>
              <a:rPr lang="es-ES" sz="2400" dirty="0" smtClean="0">
                <a:solidFill>
                  <a:schemeClr val="tx1"/>
                </a:solidFill>
              </a:rPr>
              <a:t>2.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Enfermedad cardíaca </a:t>
            </a:r>
            <a:r>
              <a:rPr lang="es-ES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tratamiento </a:t>
            </a:r>
            <a:r>
              <a:rPr lang="es-ES" sz="2400" dirty="0" smtClean="0">
                <a:solidFill>
                  <a:schemeClr val="tx1"/>
                </a:solidFill>
              </a:rPr>
              <a:t>correspondiente.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Dolor </a:t>
            </a:r>
            <a:r>
              <a:rPr lang="es-ES" sz="2400" dirty="0">
                <a:solidFill>
                  <a:schemeClr val="tx1"/>
                </a:solidFill>
              </a:rPr>
              <a:t>por metástasis </a:t>
            </a:r>
            <a:r>
              <a:rPr lang="es-ES" sz="2400" dirty="0" smtClean="0">
                <a:solidFill>
                  <a:schemeClr val="tx1"/>
                </a:solidFill>
              </a:rPr>
              <a:t>óseas </a:t>
            </a:r>
            <a:r>
              <a:rPr lang="es-ES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radioterapia local </a:t>
            </a:r>
            <a:r>
              <a:rPr lang="es-ES" sz="2400" dirty="0" smtClean="0">
                <a:solidFill>
                  <a:schemeClr val="tx1"/>
                </a:solidFill>
              </a:rPr>
              <a:t>en dosis </a:t>
            </a:r>
            <a:r>
              <a:rPr lang="es-ES" sz="2400" dirty="0">
                <a:solidFill>
                  <a:schemeClr val="tx1"/>
                </a:solidFill>
              </a:rPr>
              <a:t>bajas</a:t>
            </a:r>
            <a:r>
              <a:rPr lang="es-ES" sz="24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Evitar </a:t>
            </a:r>
            <a:r>
              <a:rPr lang="es-ES" sz="2400" dirty="0">
                <a:solidFill>
                  <a:schemeClr val="tx1"/>
                </a:solidFill>
              </a:rPr>
              <a:t>el estrés y algunos alimentos, condimentos o </a:t>
            </a:r>
            <a:r>
              <a:rPr lang="es-ES" sz="2400" dirty="0" smtClean="0">
                <a:solidFill>
                  <a:schemeClr val="tx1"/>
                </a:solidFill>
              </a:rPr>
              <a:t>fármacos.</a:t>
            </a:r>
          </a:p>
          <a:p>
            <a:pPr marL="0" indent="0" algn="just">
              <a:buNone/>
            </a:pPr>
            <a:endParaRPr lang="es-AR" sz="2400" dirty="0" smtClean="0">
              <a:solidFill>
                <a:schemeClr val="tx1"/>
              </a:solidFill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33251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Carcinoide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Tumor carcinoide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834640" y="1910041"/>
            <a:ext cx="8473439" cy="4319336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AR" sz="2400" b="1" dirty="0" smtClean="0">
                <a:solidFill>
                  <a:srgbClr val="C00000"/>
                </a:solidFill>
              </a:rPr>
              <a:t> PRONÓSTICO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b="1" dirty="0">
                <a:solidFill>
                  <a:schemeClr val="tx1"/>
                </a:solidFill>
              </a:rPr>
              <a:t>S</a:t>
            </a:r>
            <a:r>
              <a:rPr lang="es-ES" sz="2400" b="1" dirty="0" smtClean="0">
                <a:solidFill>
                  <a:schemeClr val="tx1"/>
                </a:solidFill>
              </a:rPr>
              <a:t>índrome </a:t>
            </a:r>
            <a:r>
              <a:rPr lang="es-ES" sz="2400" b="1" dirty="0">
                <a:solidFill>
                  <a:schemeClr val="tx1"/>
                </a:solidFill>
              </a:rPr>
              <a:t>carcinoide, </a:t>
            </a:r>
            <a:r>
              <a:rPr lang="es-ES" sz="2400" b="1" dirty="0" smtClean="0">
                <a:solidFill>
                  <a:schemeClr val="tx1"/>
                </a:solidFill>
              </a:rPr>
              <a:t>enfermedad cardíaca </a:t>
            </a:r>
            <a:r>
              <a:rPr lang="es-ES" sz="2400" b="1" dirty="0">
                <a:solidFill>
                  <a:schemeClr val="tx1"/>
                </a:solidFill>
              </a:rPr>
              <a:t>y metástasis </a:t>
            </a:r>
            <a:r>
              <a:rPr lang="es-ES" sz="2400" dirty="0">
                <a:solidFill>
                  <a:schemeClr val="tx1"/>
                </a:solidFill>
              </a:rPr>
              <a:t>se ha asociado a una menor </a:t>
            </a:r>
            <a:r>
              <a:rPr lang="es-ES" sz="2400" dirty="0" smtClean="0">
                <a:solidFill>
                  <a:schemeClr val="tx1"/>
                </a:solidFill>
              </a:rPr>
              <a:t>supervivencia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smtClean="0">
                <a:solidFill>
                  <a:schemeClr val="tx1"/>
                </a:solidFill>
              </a:rPr>
              <a:t>(67% a los 5 años).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 Localización </a:t>
            </a:r>
            <a:r>
              <a:rPr lang="es-ES" sz="2400" dirty="0">
                <a:solidFill>
                  <a:schemeClr val="tx1"/>
                </a:solidFill>
              </a:rPr>
              <a:t>apéndice y </a:t>
            </a:r>
            <a:r>
              <a:rPr lang="es-ES" sz="2400" dirty="0" smtClean="0">
                <a:solidFill>
                  <a:schemeClr val="tx1"/>
                </a:solidFill>
              </a:rPr>
              <a:t>el recto </a:t>
            </a:r>
            <a:r>
              <a:rPr lang="es-ES" sz="2400" dirty="0">
                <a:solidFill>
                  <a:schemeClr val="tx1"/>
                </a:solidFill>
              </a:rPr>
              <a:t>tienen mayor supervivencia que los de </a:t>
            </a:r>
            <a:r>
              <a:rPr lang="es-ES" sz="2400" b="1" dirty="0">
                <a:solidFill>
                  <a:schemeClr val="tx1"/>
                </a:solidFill>
              </a:rPr>
              <a:t>estómago, colon e </a:t>
            </a:r>
            <a:r>
              <a:rPr lang="es-ES" sz="2400" b="1" dirty="0" smtClean="0">
                <a:solidFill>
                  <a:schemeClr val="tx1"/>
                </a:solidFill>
              </a:rPr>
              <a:t>intestino delgado </a:t>
            </a:r>
            <a:r>
              <a:rPr lang="es-ES" sz="2400" dirty="0" smtClean="0">
                <a:solidFill>
                  <a:schemeClr val="tx1"/>
                </a:solidFill>
              </a:rPr>
              <a:t>(producen </a:t>
            </a:r>
            <a:r>
              <a:rPr lang="es-ES" sz="2400" dirty="0">
                <a:solidFill>
                  <a:schemeClr val="tx1"/>
                </a:solidFill>
              </a:rPr>
              <a:t>metástasis con mayor </a:t>
            </a:r>
            <a:r>
              <a:rPr lang="es-ES" sz="2400" dirty="0" smtClean="0">
                <a:solidFill>
                  <a:schemeClr val="tx1"/>
                </a:solidFill>
              </a:rPr>
              <a:t>frecuencia).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 Concentraciones </a:t>
            </a:r>
            <a:r>
              <a:rPr lang="es-ES" sz="2400" dirty="0">
                <a:solidFill>
                  <a:schemeClr val="tx1"/>
                </a:solidFill>
              </a:rPr>
              <a:t>más elevadas de </a:t>
            </a:r>
            <a:r>
              <a:rPr lang="es-ES" sz="2400" b="1" dirty="0">
                <a:solidFill>
                  <a:schemeClr val="tx1"/>
                </a:solidFill>
              </a:rPr>
              <a:t>5-HIAA y </a:t>
            </a:r>
            <a:r>
              <a:rPr lang="es-ES" sz="2400" b="1" dirty="0" err="1">
                <a:solidFill>
                  <a:schemeClr val="tx1"/>
                </a:solidFill>
              </a:rPr>
              <a:t>cromogranina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smtClean="0">
                <a:solidFill>
                  <a:schemeClr val="tx1"/>
                </a:solidFill>
              </a:rPr>
              <a:t>A </a:t>
            </a:r>
            <a:r>
              <a:rPr lang="es-ES" sz="2400" dirty="0" smtClean="0">
                <a:solidFill>
                  <a:schemeClr val="tx1"/>
                </a:solidFill>
              </a:rPr>
              <a:t>se </a:t>
            </a:r>
            <a:r>
              <a:rPr lang="es-ES" sz="2400" dirty="0">
                <a:solidFill>
                  <a:schemeClr val="tx1"/>
                </a:solidFill>
              </a:rPr>
              <a:t>han asociado a mayor gravedad de la enfermedad y menor </a:t>
            </a:r>
            <a:r>
              <a:rPr lang="es-ES" sz="2400" dirty="0" smtClean="0">
                <a:solidFill>
                  <a:schemeClr val="tx1"/>
                </a:solidFill>
              </a:rPr>
              <a:t>supervivencia.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 Tumores </a:t>
            </a:r>
            <a:r>
              <a:rPr lang="es-ES" sz="2400" b="1" dirty="0" smtClean="0">
                <a:solidFill>
                  <a:schemeClr val="tx1"/>
                </a:solidFill>
              </a:rPr>
              <a:t>indiferenciados</a:t>
            </a:r>
            <a:r>
              <a:rPr lang="es-ES" sz="2400" dirty="0" smtClean="0">
                <a:solidFill>
                  <a:schemeClr val="tx1"/>
                </a:solidFill>
              </a:rPr>
              <a:t> tienen menor </a:t>
            </a:r>
            <a:r>
              <a:rPr lang="es-ES" sz="2400" dirty="0">
                <a:solidFill>
                  <a:schemeClr val="tx1"/>
                </a:solidFill>
              </a:rPr>
              <a:t>supervivencia. </a:t>
            </a:r>
            <a:endParaRPr lang="es-ES" sz="24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 Marcador </a:t>
            </a:r>
            <a:r>
              <a:rPr lang="es-ES" sz="2400" dirty="0">
                <a:solidFill>
                  <a:schemeClr val="tx1"/>
                </a:solidFill>
              </a:rPr>
              <a:t>de proliferación celular, </a:t>
            </a:r>
            <a:r>
              <a:rPr lang="es-ES" sz="2400" b="1" dirty="0" smtClean="0">
                <a:solidFill>
                  <a:schemeClr val="tx1"/>
                </a:solidFill>
              </a:rPr>
              <a:t>Ki-67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tamaño del tumor, invasión linfática, </a:t>
            </a:r>
            <a:r>
              <a:rPr lang="es-ES" sz="2400" dirty="0" smtClean="0">
                <a:solidFill>
                  <a:schemeClr val="tx1"/>
                </a:solidFill>
              </a:rPr>
              <a:t>metástasis </a:t>
            </a:r>
            <a:r>
              <a:rPr lang="es-ES" sz="2400" dirty="0">
                <a:solidFill>
                  <a:schemeClr val="tx1"/>
                </a:solidFill>
              </a:rPr>
              <a:t>y menor supervivencia. </a:t>
            </a:r>
            <a:endParaRPr lang="es-ES" sz="24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schemeClr val="tx1"/>
                </a:solidFill>
              </a:rPr>
              <a:t> Sobreexpresión </a:t>
            </a:r>
            <a:r>
              <a:rPr lang="es-ES" sz="2400" dirty="0">
                <a:solidFill>
                  <a:schemeClr val="tx1"/>
                </a:solidFill>
              </a:rPr>
              <a:t>de </a:t>
            </a:r>
            <a:r>
              <a:rPr lang="es-ES" sz="2400" b="1" dirty="0">
                <a:solidFill>
                  <a:schemeClr val="tx1"/>
                </a:solidFill>
              </a:rPr>
              <a:t>p53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smtClean="0">
                <a:solidFill>
                  <a:schemeClr val="tx1"/>
                </a:solidFill>
              </a:rPr>
              <a:t>confiere </a:t>
            </a:r>
            <a:r>
              <a:rPr lang="es-ES" sz="2400" dirty="0">
                <a:solidFill>
                  <a:schemeClr val="tx1"/>
                </a:solidFill>
              </a:rPr>
              <a:t>peor pronóstico.</a:t>
            </a:r>
            <a:endParaRPr lang="es-AR" sz="2400" dirty="0" smtClean="0">
              <a:solidFill>
                <a:schemeClr val="tx1"/>
              </a:solidFill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9145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Coartación de aorta</a:t>
            </a:r>
            <a:endParaRPr lang="es-E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Coartación de aorta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b="1" u="sng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068284" y="2149254"/>
            <a:ext cx="75641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rgbClr val="92D050"/>
                </a:solidFill>
              </a:rPr>
              <a:t>DEFINICIÓN</a:t>
            </a:r>
          </a:p>
          <a:p>
            <a:pPr algn="just"/>
            <a:endParaRPr lang="es-ES" b="1" dirty="0">
              <a:solidFill>
                <a:srgbClr val="92D050"/>
              </a:solidFill>
            </a:endParaRPr>
          </a:p>
          <a:p>
            <a:pPr algn="just"/>
            <a:r>
              <a:rPr lang="es-ES" dirty="0" smtClean="0"/>
              <a:t>Malformación congénita caracterizada por </a:t>
            </a:r>
            <a:r>
              <a:rPr lang="es-ES" b="1" dirty="0" smtClean="0"/>
              <a:t>estenosis </a:t>
            </a:r>
            <a:r>
              <a:rPr lang="es-ES" b="1" dirty="0"/>
              <a:t>de la luz </a:t>
            </a:r>
            <a:r>
              <a:rPr lang="es-ES" b="1" dirty="0" smtClean="0"/>
              <a:t>arterial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Puede ocurrir </a:t>
            </a:r>
            <a:r>
              <a:rPr lang="es-ES" dirty="0"/>
              <a:t>en cualquier lugar de la aorta, </a:t>
            </a:r>
            <a:r>
              <a:rPr lang="es-ES" dirty="0" smtClean="0"/>
              <a:t>pero se</a:t>
            </a:r>
            <a:r>
              <a:rPr lang="es-ES" b="1" dirty="0" smtClean="0"/>
              <a:t> </a:t>
            </a:r>
            <a:r>
              <a:rPr lang="es-ES" b="1" dirty="0"/>
              <a:t>localiza </a:t>
            </a:r>
            <a:r>
              <a:rPr lang="es-ES" dirty="0"/>
              <a:t>casi siempre en </a:t>
            </a:r>
            <a:r>
              <a:rPr lang="es-ES" dirty="0" smtClean="0"/>
              <a:t>la </a:t>
            </a:r>
            <a:r>
              <a:rPr lang="es-ES" b="1" dirty="0" smtClean="0"/>
              <a:t>unión </a:t>
            </a:r>
            <a:r>
              <a:rPr lang="es-ES" b="1" dirty="0"/>
              <a:t>del arco aórtico distal y la aorta torácica</a:t>
            </a:r>
            <a:r>
              <a:rPr lang="es-ES" dirty="0"/>
              <a:t>, justo por debajo </a:t>
            </a:r>
            <a:r>
              <a:rPr lang="es-ES" dirty="0" smtClean="0"/>
              <a:t>del origen </a:t>
            </a:r>
            <a:r>
              <a:rPr lang="es-ES" dirty="0"/>
              <a:t>de la subclavia izquierda.</a:t>
            </a:r>
            <a:endParaRPr lang="es-ES" dirty="0" smtClean="0"/>
          </a:p>
          <a:p>
            <a:pPr algn="just"/>
            <a:r>
              <a:rPr lang="es-ES" dirty="0" smtClean="0"/>
              <a:t> </a:t>
            </a:r>
          </a:p>
          <a:p>
            <a:pPr algn="just"/>
            <a:r>
              <a:rPr lang="es-ES" dirty="0" smtClean="0"/>
              <a:t>Frecuentemente </a:t>
            </a:r>
            <a:r>
              <a:rPr lang="es-ES" b="1" dirty="0"/>
              <a:t>se</a:t>
            </a:r>
            <a:r>
              <a:rPr lang="es-ES" dirty="0"/>
              <a:t> </a:t>
            </a:r>
            <a:r>
              <a:rPr lang="es-ES" b="1" dirty="0"/>
              <a:t>asocia a otras anomalías </a:t>
            </a:r>
            <a:r>
              <a:rPr lang="es-ES" dirty="0"/>
              <a:t>como </a:t>
            </a:r>
            <a:r>
              <a:rPr lang="es-ES" dirty="0" err="1"/>
              <a:t>valvula</a:t>
            </a:r>
            <a:r>
              <a:rPr lang="es-ES" dirty="0"/>
              <a:t> bicúspide y aneurismas del polígono de </a:t>
            </a:r>
            <a:r>
              <a:rPr lang="es-ES" dirty="0" err="1"/>
              <a:t>willis</a:t>
            </a:r>
            <a:r>
              <a:rPr lang="es-ES" dirty="0"/>
              <a:t> (10</a:t>
            </a:r>
            <a:r>
              <a:rPr lang="es-ES" dirty="0" smtClean="0"/>
              <a:t>%).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Constituye el </a:t>
            </a:r>
            <a:r>
              <a:rPr lang="es-ES" b="1" dirty="0" smtClean="0"/>
              <a:t>7</a:t>
            </a:r>
            <a:r>
              <a:rPr lang="es-ES" b="1" dirty="0"/>
              <a:t>%-9% </a:t>
            </a:r>
            <a:r>
              <a:rPr lang="es-ES" dirty="0"/>
              <a:t>de las </a:t>
            </a:r>
            <a:r>
              <a:rPr lang="es-ES" dirty="0" smtClean="0"/>
              <a:t>malformaciones - Predomina </a:t>
            </a:r>
            <a:r>
              <a:rPr lang="es-ES" dirty="0"/>
              <a:t>en </a:t>
            </a:r>
            <a:r>
              <a:rPr lang="es-ES" b="1" dirty="0"/>
              <a:t>varones.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54" y="384568"/>
            <a:ext cx="5694877" cy="5784796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5476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817" y="4797545"/>
            <a:ext cx="2944623" cy="603556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9640" y="98049"/>
            <a:ext cx="4876800" cy="655003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477000" y="5791200"/>
            <a:ext cx="531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Moser</a:t>
            </a:r>
            <a:r>
              <a:rPr lang="es-ES" dirty="0" smtClean="0"/>
              <a:t> M, </a:t>
            </a:r>
            <a:r>
              <a:rPr lang="es-ES" dirty="0" err="1" smtClean="0"/>
              <a:t>Setaro</a:t>
            </a:r>
            <a:r>
              <a:rPr lang="es-ES" dirty="0" smtClean="0"/>
              <a:t> JF. N </a:t>
            </a:r>
            <a:r>
              <a:rPr lang="es-ES" dirty="0" err="1" smtClean="0"/>
              <a:t>Engl</a:t>
            </a:r>
            <a:r>
              <a:rPr lang="es-ES" dirty="0" smtClean="0"/>
              <a:t> J </a:t>
            </a:r>
            <a:r>
              <a:rPr lang="es-ES" dirty="0" err="1" smtClean="0"/>
              <a:t>Med</a:t>
            </a:r>
            <a:r>
              <a:rPr lang="es-ES" dirty="0" smtClean="0"/>
              <a:t>. 2006; 355: 385-392.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3779520" y="5029200"/>
            <a:ext cx="1920240" cy="1618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5284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Coartación de aorta</a:t>
            </a:r>
            <a:endParaRPr lang="es-E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Coartación de aorta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b="1" u="sng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660217" y="1850028"/>
            <a:ext cx="870515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solidFill>
                  <a:srgbClr val="92D050"/>
                </a:solidFill>
              </a:rPr>
              <a:t>CLÍNICA </a:t>
            </a:r>
            <a:r>
              <a:rPr lang="es-ES" sz="2000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 </a:t>
            </a:r>
            <a:r>
              <a:rPr lang="es-ES" sz="2000" dirty="0" smtClean="0">
                <a:sym typeface="Wingdings" panose="05000000000000000000" pitchFamily="2" charset="2"/>
              </a:rPr>
              <a:t>d</a:t>
            </a:r>
            <a:r>
              <a:rPr lang="es-ES" sz="2000" dirty="0" smtClean="0"/>
              <a:t>epende </a:t>
            </a:r>
            <a:r>
              <a:rPr lang="es-ES" sz="2000" dirty="0"/>
              <a:t>del sitio y </a:t>
            </a:r>
            <a:r>
              <a:rPr lang="es-ES" sz="2000" dirty="0" smtClean="0"/>
              <a:t> </a:t>
            </a:r>
            <a:r>
              <a:rPr lang="es-ES" sz="2000" dirty="0"/>
              <a:t>magnitud de la obstrucción y la presencia de otras anomalías cardiacas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 </a:t>
            </a:r>
            <a:r>
              <a:rPr lang="es-ES" sz="2000" b="1" dirty="0" smtClean="0"/>
              <a:t>&lt; 1 año </a:t>
            </a:r>
            <a:r>
              <a:rPr lang="es-ES" sz="2000" dirty="0" smtClean="0">
                <a:sym typeface="Wingdings" panose="05000000000000000000" pitchFamily="2" charset="2"/>
              </a:rPr>
              <a:t> </a:t>
            </a:r>
            <a:r>
              <a:rPr lang="es-ES" sz="2000" dirty="0" smtClean="0"/>
              <a:t>insuficiencia </a:t>
            </a:r>
            <a:r>
              <a:rPr lang="es-ES" sz="2000" dirty="0"/>
              <a:t>cardíaca grave (circulación colateral aún no está bien desarrollada). </a:t>
            </a:r>
            <a:endParaRPr lang="es-ES" sz="2000" dirty="0" smtClean="0"/>
          </a:p>
          <a:p>
            <a:pPr algn="just"/>
            <a:r>
              <a:rPr lang="es-ES" sz="2000" b="1" dirty="0" smtClean="0"/>
              <a:t>&gt; 1 año </a:t>
            </a:r>
            <a:r>
              <a:rPr lang="es-ES" sz="2000" dirty="0" smtClean="0">
                <a:sym typeface="Wingdings" panose="05000000000000000000" pitchFamily="2" charset="2"/>
              </a:rPr>
              <a:t></a:t>
            </a:r>
            <a:r>
              <a:rPr lang="es-ES" sz="2000" dirty="0" smtClean="0"/>
              <a:t> </a:t>
            </a:r>
            <a:r>
              <a:rPr lang="es-ES" sz="2000" dirty="0"/>
              <a:t>cefaleas, epistaxis, frialdad y claudicación con el ejercicio en las extremidades inferiores.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/>
              <a:t>P</a:t>
            </a:r>
            <a:r>
              <a:rPr lang="es-ES" sz="2000" dirty="0" smtClean="0"/>
              <a:t>ueden </a:t>
            </a:r>
            <a:r>
              <a:rPr lang="es-ES" sz="2000" dirty="0"/>
              <a:t>permanecer asintomáticos durante varias </a:t>
            </a:r>
            <a:r>
              <a:rPr lang="es-ES" sz="2000" dirty="0" smtClean="0"/>
              <a:t>décadas</a:t>
            </a:r>
            <a:r>
              <a:rPr lang="es-ES" sz="2000" dirty="0"/>
              <a:t> </a:t>
            </a:r>
            <a:r>
              <a:rPr lang="es-ES" sz="2000" dirty="0" smtClean="0"/>
              <a:t>hasta la adultez.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Ex físico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/>
              <a:t> Soplo </a:t>
            </a:r>
            <a:r>
              <a:rPr lang="es-ES" sz="2000" dirty="0"/>
              <a:t>con hipertensión arterial en las extremidades superiores</a:t>
            </a:r>
            <a:r>
              <a:rPr lang="es-ES" sz="20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 </a:t>
            </a:r>
            <a:r>
              <a:rPr lang="es-ES" sz="2000" b="1" dirty="0"/>
              <a:t>Pulsos femorales débiles</a:t>
            </a:r>
            <a:r>
              <a:rPr lang="es-ES" sz="2000" dirty="0"/>
              <a:t> y </a:t>
            </a:r>
            <a:r>
              <a:rPr lang="es-ES" sz="2000" dirty="0" smtClean="0"/>
              <a:t>retrasados.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/>
              <a:t> </a:t>
            </a:r>
            <a:r>
              <a:rPr lang="es-ES" sz="2000" b="1" dirty="0"/>
              <a:t>Diferencia de TA </a:t>
            </a:r>
            <a:r>
              <a:rPr lang="es-ES" sz="2000" dirty="0"/>
              <a:t>de MMSS y MMII</a:t>
            </a:r>
            <a:r>
              <a:rPr lang="es-ES" sz="2000" b="1" dirty="0"/>
              <a:t> ≥ de 20 mm Hg</a:t>
            </a:r>
            <a:r>
              <a:rPr lang="es-ES" sz="2000" dirty="0"/>
              <a:t>.</a:t>
            </a:r>
          </a:p>
          <a:p>
            <a:pPr algn="just"/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5005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Coartación de aorta</a:t>
            </a:r>
            <a:endParaRPr lang="es-E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Coartación de aorta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b="1" u="sng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895599" y="1850028"/>
            <a:ext cx="7909561" cy="404812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b="1" dirty="0" smtClean="0">
                <a:solidFill>
                  <a:srgbClr val="92D050"/>
                </a:solidFill>
              </a:rPr>
              <a:t>ESTUDIOS COMPLEMENTARIOS</a:t>
            </a:r>
            <a:endParaRPr lang="es-ES" b="1" dirty="0">
              <a:solidFill>
                <a:srgbClr val="92D050"/>
              </a:solidFill>
            </a:endParaRPr>
          </a:p>
          <a:p>
            <a:pPr algn="just"/>
            <a:r>
              <a:rPr lang="es-ES" b="1" dirty="0" err="1" smtClean="0">
                <a:solidFill>
                  <a:schemeClr val="tx1"/>
                </a:solidFill>
              </a:rPr>
              <a:t>Radriografía</a:t>
            </a:r>
            <a:r>
              <a:rPr lang="es-ES" b="1" dirty="0" smtClean="0">
                <a:solidFill>
                  <a:schemeClr val="tx1"/>
                </a:solidFill>
              </a:rPr>
              <a:t> tórax: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a</a:t>
            </a:r>
            <a:r>
              <a:rPr lang="es-ES" dirty="0">
                <a:solidFill>
                  <a:schemeClr val="tx1"/>
                </a:solidFill>
              </a:rPr>
              <a:t>) </a:t>
            </a:r>
            <a:r>
              <a:rPr lang="es-ES" i="1" dirty="0" smtClean="0">
                <a:solidFill>
                  <a:schemeClr val="tx1"/>
                </a:solidFill>
              </a:rPr>
              <a:t>Signo </a:t>
            </a:r>
            <a:r>
              <a:rPr lang="es-ES" i="1" dirty="0">
                <a:solidFill>
                  <a:schemeClr val="tx1"/>
                </a:solidFill>
              </a:rPr>
              <a:t>de </a:t>
            </a:r>
            <a:r>
              <a:rPr lang="es-ES" i="1" dirty="0" err="1">
                <a:solidFill>
                  <a:schemeClr val="tx1"/>
                </a:solidFill>
              </a:rPr>
              <a:t>Röesler</a:t>
            </a:r>
            <a:r>
              <a:rPr lang="es-ES" i="1" dirty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(las erosiones de las </a:t>
            </a:r>
            <a:r>
              <a:rPr lang="es-ES" dirty="0" smtClean="0">
                <a:solidFill>
                  <a:schemeClr val="tx1"/>
                </a:solidFill>
              </a:rPr>
              <a:t>costillas por circulación colateral) </a:t>
            </a:r>
            <a:r>
              <a:rPr lang="es-ES" dirty="0">
                <a:solidFill>
                  <a:schemeClr val="tx1"/>
                </a:solidFill>
              </a:rPr>
              <a:t>evidente en el arco posterior de la tercera a la quinta </a:t>
            </a:r>
            <a:r>
              <a:rPr lang="es-ES" dirty="0" smtClean="0">
                <a:solidFill>
                  <a:schemeClr val="tx1"/>
                </a:solidFill>
              </a:rPr>
              <a:t>costillas.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b</a:t>
            </a:r>
            <a:r>
              <a:rPr lang="es-ES" dirty="0">
                <a:solidFill>
                  <a:schemeClr val="tx1"/>
                </a:solidFill>
              </a:rPr>
              <a:t>)</a:t>
            </a:r>
            <a:r>
              <a:rPr lang="es-ES" i="1" dirty="0">
                <a:solidFill>
                  <a:schemeClr val="tx1"/>
                </a:solidFill>
              </a:rPr>
              <a:t> </a:t>
            </a:r>
            <a:r>
              <a:rPr lang="es-ES" i="1" dirty="0" smtClean="0">
                <a:solidFill>
                  <a:schemeClr val="tx1"/>
                </a:solidFill>
              </a:rPr>
              <a:t>Botón </a:t>
            </a:r>
            <a:r>
              <a:rPr lang="es-ES" i="1" dirty="0">
                <a:solidFill>
                  <a:schemeClr val="tx1"/>
                </a:solidFill>
              </a:rPr>
              <a:t>aórtico anormal</a:t>
            </a:r>
            <a:r>
              <a:rPr lang="es-ES" dirty="0">
                <a:solidFill>
                  <a:schemeClr val="tx1"/>
                </a:solidFill>
              </a:rPr>
              <a:t>, rectificado («imagen en chimenea») o en forma de doble arco producido por la dilatación </a:t>
            </a:r>
            <a:r>
              <a:rPr lang="es-ES" dirty="0" smtClean="0">
                <a:solidFill>
                  <a:schemeClr val="tx1"/>
                </a:solidFill>
              </a:rPr>
              <a:t>pre </a:t>
            </a:r>
            <a:r>
              <a:rPr lang="es-ES" dirty="0">
                <a:solidFill>
                  <a:schemeClr val="tx1"/>
                </a:solidFill>
              </a:rPr>
              <a:t>y </a:t>
            </a:r>
            <a:r>
              <a:rPr lang="es-ES" dirty="0" err="1">
                <a:solidFill>
                  <a:schemeClr val="tx1"/>
                </a:solidFill>
              </a:rPr>
              <a:t>postestenótica</a:t>
            </a:r>
            <a:r>
              <a:rPr lang="es-ES" dirty="0">
                <a:solidFill>
                  <a:schemeClr val="tx1"/>
                </a:solidFill>
              </a:rPr>
              <a:t> («signo del 3</a:t>
            </a:r>
            <a:r>
              <a:rPr lang="es-ES" dirty="0" smtClean="0">
                <a:solidFill>
                  <a:schemeClr val="tx1"/>
                </a:solidFill>
              </a:rPr>
              <a:t>»).</a:t>
            </a:r>
          </a:p>
          <a:p>
            <a:pPr algn="just"/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Ecocardiograma </a:t>
            </a:r>
            <a:r>
              <a:rPr lang="es-E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confirma </a:t>
            </a:r>
            <a:r>
              <a:rPr lang="es-ES" dirty="0">
                <a:solidFill>
                  <a:schemeClr val="tx1"/>
                </a:solidFill>
              </a:rPr>
              <a:t>el diagnostico y permite valorar el grado de </a:t>
            </a:r>
            <a:r>
              <a:rPr lang="es-ES" dirty="0" smtClean="0">
                <a:solidFill>
                  <a:schemeClr val="tx1"/>
                </a:solidFill>
              </a:rPr>
              <a:t>obstrucción </a:t>
            </a:r>
            <a:r>
              <a:rPr lang="es-ES" dirty="0">
                <a:solidFill>
                  <a:schemeClr val="tx1"/>
                </a:solidFill>
              </a:rPr>
              <a:t>y de hipertrofia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RMN </a:t>
            </a:r>
            <a:r>
              <a:rPr lang="es-E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método </a:t>
            </a:r>
            <a:r>
              <a:rPr lang="es-ES" dirty="0">
                <a:solidFill>
                  <a:schemeClr val="tx1"/>
                </a:solidFill>
              </a:rPr>
              <a:t>no invasivo de </a:t>
            </a:r>
            <a:r>
              <a:rPr lang="es-ES" dirty="0" smtClean="0">
                <a:solidFill>
                  <a:schemeClr val="tx1"/>
                </a:solidFill>
              </a:rPr>
              <a:t>elección en adultos </a:t>
            </a:r>
            <a:r>
              <a:rPr lang="es-ES" dirty="0">
                <a:solidFill>
                  <a:schemeClr val="tx1"/>
                </a:solidFill>
              </a:rPr>
              <a:t>para planear </a:t>
            </a:r>
            <a:r>
              <a:rPr lang="es-ES" dirty="0" smtClean="0">
                <a:solidFill>
                  <a:schemeClr val="tx1"/>
                </a:solidFill>
              </a:rPr>
              <a:t>el tratamiento </a:t>
            </a:r>
            <a:r>
              <a:rPr lang="es-ES" dirty="0">
                <a:solidFill>
                  <a:schemeClr val="tx1"/>
                </a:solidFill>
              </a:rPr>
              <a:t>quirúrgico</a:t>
            </a:r>
            <a:r>
              <a:rPr lang="es-ES" dirty="0" smtClean="0">
                <a:solidFill>
                  <a:schemeClr val="tx1"/>
                </a:solidFill>
              </a:rPr>
              <a:t>. Permite ver la anatomía y cuantificar la gravedad de la obstrucción.</a:t>
            </a:r>
            <a:endParaRPr lang="es-ES" dirty="0">
              <a:solidFill>
                <a:schemeClr val="tx1"/>
              </a:solidFill>
            </a:endParaRPr>
          </a:p>
          <a:p>
            <a:pPr algn="just"/>
            <a:endParaRPr lang="es-ES" dirty="0">
              <a:solidFill>
                <a:schemeClr val="bg1"/>
              </a:solidFill>
            </a:endParaRPr>
          </a:p>
          <a:p>
            <a:pPr algn="just"/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080" y="609600"/>
            <a:ext cx="5499280" cy="55811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911" y="186910"/>
            <a:ext cx="6096528" cy="6535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48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Coartación de aorta</a:t>
            </a:r>
            <a:endParaRPr lang="es-E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Coartación de aorta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b="1" u="sng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895599" y="1850028"/>
            <a:ext cx="7909561" cy="40481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 smtClean="0">
                <a:solidFill>
                  <a:srgbClr val="92D050"/>
                </a:solidFill>
              </a:rPr>
              <a:t>COMPLICACIONES TARDÍAS</a:t>
            </a:r>
          </a:p>
          <a:p>
            <a:pPr marL="457200" indent="-457200" algn="just">
              <a:buAutoNum type="alphaLcParenR"/>
            </a:pPr>
            <a:r>
              <a:rPr lang="es-ES" b="1" dirty="0" smtClean="0">
                <a:solidFill>
                  <a:schemeClr val="tx1"/>
                </a:solidFill>
              </a:rPr>
              <a:t>Hipertensión arterial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tx1"/>
                </a:solidFill>
              </a:rPr>
              <a:t> hipertrofia </a:t>
            </a:r>
            <a:r>
              <a:rPr lang="es-ES" dirty="0">
                <a:solidFill>
                  <a:schemeClr val="tx1"/>
                </a:solidFill>
              </a:rPr>
              <a:t>e </a:t>
            </a:r>
            <a:r>
              <a:rPr lang="es-ES" dirty="0" smtClean="0">
                <a:solidFill>
                  <a:schemeClr val="tx1"/>
                </a:solidFill>
              </a:rPr>
              <a:t>insuficiencia </a:t>
            </a:r>
            <a:r>
              <a:rPr lang="es-ES" dirty="0">
                <a:solidFill>
                  <a:schemeClr val="tx1"/>
                </a:solidFill>
              </a:rPr>
              <a:t>cardíaca izquierda (28%) y enfermedad arterial </a:t>
            </a:r>
            <a:r>
              <a:rPr lang="es-ES" dirty="0" smtClean="0">
                <a:solidFill>
                  <a:schemeClr val="tx1"/>
                </a:solidFill>
              </a:rPr>
              <a:t>coronaria prematura;</a:t>
            </a:r>
          </a:p>
          <a:p>
            <a:pPr marL="457200" indent="-457200" algn="just">
              <a:buAutoNum type="alphaLcParenR"/>
            </a:pPr>
            <a:r>
              <a:rPr lang="es-ES" dirty="0" smtClean="0">
                <a:solidFill>
                  <a:schemeClr val="tx1"/>
                </a:solidFill>
              </a:rPr>
              <a:t>Accidentes </a:t>
            </a:r>
            <a:r>
              <a:rPr lang="es-ES" dirty="0">
                <a:solidFill>
                  <a:schemeClr val="tx1"/>
                </a:solidFill>
              </a:rPr>
              <a:t>cerebrovasculares (12%), facilitados </a:t>
            </a:r>
            <a:r>
              <a:rPr lang="es-ES" dirty="0" smtClean="0">
                <a:solidFill>
                  <a:schemeClr val="tx1"/>
                </a:solidFill>
              </a:rPr>
              <a:t>por la </a:t>
            </a:r>
            <a:r>
              <a:rPr lang="es-ES" dirty="0">
                <a:solidFill>
                  <a:schemeClr val="tx1"/>
                </a:solidFill>
              </a:rPr>
              <a:t>asociación con aneurismas congénitos del polígono </a:t>
            </a:r>
            <a:r>
              <a:rPr lang="es-ES" dirty="0" smtClean="0">
                <a:solidFill>
                  <a:schemeClr val="tx1"/>
                </a:solidFill>
              </a:rPr>
              <a:t>de Willis</a:t>
            </a:r>
            <a:r>
              <a:rPr lang="es-ES" dirty="0">
                <a:solidFill>
                  <a:schemeClr val="tx1"/>
                </a:solidFill>
              </a:rPr>
              <a:t>; </a:t>
            </a:r>
            <a:endParaRPr lang="es-ES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lphaLcParenR"/>
            </a:pPr>
            <a:r>
              <a:rPr lang="es-ES" dirty="0">
                <a:solidFill>
                  <a:schemeClr val="tx1"/>
                </a:solidFill>
              </a:rPr>
              <a:t>C</a:t>
            </a:r>
            <a:r>
              <a:rPr lang="es-ES" dirty="0" smtClean="0">
                <a:solidFill>
                  <a:schemeClr val="tx1"/>
                </a:solidFill>
              </a:rPr>
              <a:t>omplicaciones </a:t>
            </a:r>
            <a:r>
              <a:rPr lang="es-ES" dirty="0">
                <a:solidFill>
                  <a:schemeClr val="tx1"/>
                </a:solidFill>
              </a:rPr>
              <a:t>de la pared aórtica </a:t>
            </a:r>
            <a:r>
              <a:rPr lang="es-ES" dirty="0" smtClean="0">
                <a:solidFill>
                  <a:schemeClr val="tx1"/>
                </a:solidFill>
              </a:rPr>
              <a:t>(aneurismas </a:t>
            </a:r>
            <a:r>
              <a:rPr lang="es-ES" dirty="0">
                <a:solidFill>
                  <a:schemeClr val="tx1"/>
                </a:solidFill>
              </a:rPr>
              <a:t>o </a:t>
            </a:r>
            <a:r>
              <a:rPr lang="es-ES" dirty="0" smtClean="0">
                <a:solidFill>
                  <a:schemeClr val="tx1"/>
                </a:solidFill>
              </a:rPr>
              <a:t>disección 21</a:t>
            </a:r>
            <a:r>
              <a:rPr lang="es-ES" dirty="0">
                <a:solidFill>
                  <a:schemeClr val="tx1"/>
                </a:solidFill>
              </a:rPr>
              <a:t>%), </a:t>
            </a:r>
            <a:r>
              <a:rPr lang="es-ES" dirty="0" smtClean="0">
                <a:solidFill>
                  <a:schemeClr val="tx1"/>
                </a:solidFill>
              </a:rPr>
              <a:t>por </a:t>
            </a:r>
            <a:r>
              <a:rPr lang="es-ES" dirty="0" err="1" smtClean="0">
                <a:solidFill>
                  <a:schemeClr val="tx1"/>
                </a:solidFill>
              </a:rPr>
              <a:t>aortopatía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asociada, </a:t>
            </a:r>
            <a:r>
              <a:rPr lang="es-ES" dirty="0" smtClean="0">
                <a:solidFill>
                  <a:schemeClr val="tx1"/>
                </a:solidFill>
              </a:rPr>
              <a:t>principalmente válvula </a:t>
            </a:r>
            <a:r>
              <a:rPr lang="es-ES" dirty="0">
                <a:solidFill>
                  <a:schemeClr val="tx1"/>
                </a:solidFill>
              </a:rPr>
              <a:t>aórtica bicúspide</a:t>
            </a:r>
            <a:r>
              <a:rPr lang="es-ES" dirty="0" smtClean="0">
                <a:solidFill>
                  <a:schemeClr val="tx1"/>
                </a:solidFill>
              </a:rPr>
              <a:t>;</a:t>
            </a:r>
          </a:p>
          <a:p>
            <a:pPr marL="457200" indent="-457200" algn="just">
              <a:buAutoNum type="alphaLcParenR"/>
            </a:pPr>
            <a:r>
              <a:rPr lang="es-ES" dirty="0" smtClean="0">
                <a:solidFill>
                  <a:schemeClr val="tx1"/>
                </a:solidFill>
              </a:rPr>
              <a:t>Endocarditis infecciosa (18</a:t>
            </a:r>
            <a:r>
              <a:rPr lang="es-ES" dirty="0">
                <a:solidFill>
                  <a:schemeClr val="tx1"/>
                </a:solidFill>
              </a:rPr>
              <a:t>%), </a:t>
            </a:r>
            <a:r>
              <a:rPr lang="es-ES" dirty="0" smtClean="0">
                <a:solidFill>
                  <a:schemeClr val="tx1"/>
                </a:solidFill>
              </a:rPr>
              <a:t>asienta </a:t>
            </a:r>
            <a:r>
              <a:rPr lang="es-ES" dirty="0">
                <a:solidFill>
                  <a:schemeClr val="tx1"/>
                </a:solidFill>
              </a:rPr>
              <a:t>en la coartación o en la válvula aórtica </a:t>
            </a:r>
            <a:r>
              <a:rPr lang="es-ES" dirty="0" smtClean="0">
                <a:solidFill>
                  <a:schemeClr val="tx1"/>
                </a:solidFill>
              </a:rPr>
              <a:t>bicúspide;</a:t>
            </a:r>
          </a:p>
          <a:p>
            <a:pPr marL="457200" indent="-457200" algn="just">
              <a:buAutoNum type="alphaLcParenR"/>
            </a:pPr>
            <a:r>
              <a:rPr lang="es-ES" dirty="0" smtClean="0">
                <a:solidFill>
                  <a:schemeClr val="tx1"/>
                </a:solidFill>
              </a:rPr>
              <a:t>Estenosis </a:t>
            </a:r>
            <a:r>
              <a:rPr lang="es-ES" dirty="0">
                <a:solidFill>
                  <a:schemeClr val="tx1"/>
                </a:solidFill>
              </a:rPr>
              <a:t>valvular aórtica, sobre una válvula bicúspide.</a:t>
            </a:r>
          </a:p>
          <a:p>
            <a:pPr algn="just"/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892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609600"/>
            <a:ext cx="8031480" cy="935864"/>
          </a:xfrm>
          <a:solidFill>
            <a:schemeClr val="bg2"/>
          </a:solidFill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Coartación de aorta</a:t>
            </a:r>
            <a:endParaRPr lang="es-E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Coartación de aorta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b="1" u="sng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564827" y="1879999"/>
            <a:ext cx="8703756" cy="448770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ES" b="1" dirty="0" smtClean="0">
                <a:solidFill>
                  <a:srgbClr val="92D050"/>
                </a:solidFill>
              </a:rPr>
              <a:t>TRATAMIENTO</a:t>
            </a:r>
            <a:endParaRPr lang="es-ES" b="1" dirty="0">
              <a:solidFill>
                <a:srgbClr val="92D050"/>
              </a:solidFill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Resección quirúrgica </a:t>
            </a:r>
            <a:r>
              <a:rPr lang="es-ES" dirty="0">
                <a:solidFill>
                  <a:schemeClr val="tx1"/>
                </a:solidFill>
              </a:rPr>
              <a:t>o </a:t>
            </a:r>
            <a:r>
              <a:rPr lang="es-ES" b="1" dirty="0">
                <a:solidFill>
                  <a:schemeClr val="tx1"/>
                </a:solidFill>
              </a:rPr>
              <a:t>angioplastia percutánea</a:t>
            </a:r>
            <a:r>
              <a:rPr lang="es-ES" dirty="0">
                <a:solidFill>
                  <a:schemeClr val="tx1"/>
                </a:solidFill>
              </a:rPr>
              <a:t>, con o sin implantación </a:t>
            </a:r>
            <a:r>
              <a:rPr lang="es-ES" dirty="0" smtClean="0">
                <a:solidFill>
                  <a:schemeClr val="tx1"/>
                </a:solidFill>
              </a:rPr>
              <a:t>de </a:t>
            </a:r>
            <a:r>
              <a:rPr lang="es-ES" dirty="0" err="1" smtClean="0">
                <a:solidFill>
                  <a:schemeClr val="tx1"/>
                </a:solidFill>
              </a:rPr>
              <a:t>stent</a:t>
            </a:r>
            <a:r>
              <a:rPr lang="es-ES" dirty="0">
                <a:solidFill>
                  <a:schemeClr val="tx1"/>
                </a:solidFill>
              </a:rPr>
              <a:t>. </a:t>
            </a:r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El </a:t>
            </a:r>
            <a:r>
              <a:rPr lang="es-ES" dirty="0">
                <a:solidFill>
                  <a:schemeClr val="tx1"/>
                </a:solidFill>
              </a:rPr>
              <a:t>momento ideal </a:t>
            </a:r>
            <a:r>
              <a:rPr lang="es-ES" dirty="0" smtClean="0">
                <a:solidFill>
                  <a:schemeClr val="tx1"/>
                </a:solidFill>
              </a:rPr>
              <a:t>es </a:t>
            </a:r>
            <a:r>
              <a:rPr lang="es-ES" dirty="0">
                <a:solidFill>
                  <a:schemeClr val="tx1"/>
                </a:solidFill>
              </a:rPr>
              <a:t>entre 1 y 5 años, para evitar </a:t>
            </a:r>
            <a:r>
              <a:rPr lang="es-ES" dirty="0" smtClean="0">
                <a:solidFill>
                  <a:schemeClr val="tx1"/>
                </a:solidFill>
              </a:rPr>
              <a:t>la </a:t>
            </a:r>
            <a:r>
              <a:rPr lang="es-ES" dirty="0">
                <a:solidFill>
                  <a:schemeClr val="tx1"/>
                </a:solidFill>
              </a:rPr>
              <a:t>hipertensión y reducir el riesgo de </a:t>
            </a:r>
            <a:r>
              <a:rPr lang="es-ES" dirty="0" err="1">
                <a:solidFill>
                  <a:schemeClr val="tx1"/>
                </a:solidFill>
              </a:rPr>
              <a:t>recoartación</a:t>
            </a:r>
            <a:r>
              <a:rPr lang="es-ES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s-ES" dirty="0">
                <a:solidFill>
                  <a:schemeClr val="tx1"/>
                </a:solidFill>
              </a:rPr>
              <a:t>M</a:t>
            </a:r>
            <a:r>
              <a:rPr lang="es-ES" dirty="0" smtClean="0">
                <a:solidFill>
                  <a:schemeClr val="tx1"/>
                </a:solidFill>
              </a:rPr>
              <a:t>ortalidad &lt;2% en infancia, </a:t>
            </a:r>
            <a:r>
              <a:rPr lang="es-ES" dirty="0">
                <a:solidFill>
                  <a:schemeClr val="tx1"/>
                </a:solidFill>
              </a:rPr>
              <a:t>pero es del 5%-10% en los adultos y la hipertensión residual en reposo o durante el ejercicio es del orden del 30%-50</a:t>
            </a:r>
            <a:r>
              <a:rPr lang="es-ES" dirty="0" smtClean="0">
                <a:solidFill>
                  <a:schemeClr val="tx1"/>
                </a:solidFill>
              </a:rPr>
              <a:t>%.</a:t>
            </a: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Seguimiento </a:t>
            </a:r>
            <a:r>
              <a:rPr lang="es-E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tx1"/>
                </a:solidFill>
              </a:rPr>
              <a:t> a largo plazo con </a:t>
            </a:r>
            <a:r>
              <a:rPr lang="es-ES" b="1" dirty="0" smtClean="0">
                <a:solidFill>
                  <a:schemeClr val="tx1"/>
                </a:solidFill>
              </a:rPr>
              <a:t>RM</a:t>
            </a:r>
            <a:r>
              <a:rPr lang="es-ES" dirty="0" smtClean="0">
                <a:solidFill>
                  <a:schemeClr val="tx1"/>
                </a:solidFill>
              </a:rPr>
              <a:t> para </a:t>
            </a:r>
            <a:r>
              <a:rPr lang="es-ES" dirty="0">
                <a:solidFill>
                  <a:schemeClr val="tx1"/>
                </a:solidFill>
              </a:rPr>
              <a:t>detectar las posibles </a:t>
            </a:r>
            <a:r>
              <a:rPr lang="es-ES" dirty="0" smtClean="0">
                <a:solidFill>
                  <a:schemeClr val="tx1"/>
                </a:solidFill>
              </a:rPr>
              <a:t>complicaciones 5% (</a:t>
            </a:r>
            <a:r>
              <a:rPr lang="es-ES" dirty="0" err="1" smtClean="0">
                <a:solidFill>
                  <a:schemeClr val="tx1"/>
                </a:solidFill>
              </a:rPr>
              <a:t>recoartación</a:t>
            </a:r>
            <a:r>
              <a:rPr lang="es-ES" dirty="0" smtClean="0">
                <a:solidFill>
                  <a:schemeClr val="tx1"/>
                </a:solidFill>
              </a:rPr>
              <a:t>, disección o aneurismas).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Complicaciones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t</a:t>
            </a:r>
            <a:r>
              <a:rPr lang="es-ES" dirty="0" smtClean="0">
                <a:solidFill>
                  <a:schemeClr val="tx1"/>
                </a:solidFill>
              </a:rPr>
              <a:t>ratamiento </a:t>
            </a:r>
            <a:r>
              <a:rPr lang="es-ES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endovascular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algn="just"/>
            <a:endParaRPr lang="es-ES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just"/>
            <a:r>
              <a:rPr lang="es-E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PRONÓSTICO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Esperanza de vida sin tratamiento es de </a:t>
            </a:r>
            <a:r>
              <a:rPr lang="es-ES" dirty="0">
                <a:solidFill>
                  <a:schemeClr val="tx1"/>
                </a:solidFill>
              </a:rPr>
              <a:t>35 </a:t>
            </a:r>
            <a:r>
              <a:rPr lang="es-ES" dirty="0" smtClean="0">
                <a:solidFill>
                  <a:schemeClr val="tx1"/>
                </a:solidFill>
              </a:rPr>
              <a:t>años, con aumento progresivo de </a:t>
            </a:r>
            <a:r>
              <a:rPr lang="es-ES" dirty="0">
                <a:solidFill>
                  <a:schemeClr val="tx1"/>
                </a:solidFill>
              </a:rPr>
              <a:t>la </a:t>
            </a:r>
            <a:r>
              <a:rPr lang="es-ES" dirty="0" smtClean="0">
                <a:solidFill>
                  <a:schemeClr val="tx1"/>
                </a:solidFill>
              </a:rPr>
              <a:t>mortalidad.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20</a:t>
            </a:r>
            <a:r>
              <a:rPr lang="es-ES" dirty="0">
                <a:solidFill>
                  <a:schemeClr val="tx1"/>
                </a:solidFill>
              </a:rPr>
              <a:t>% </a:t>
            </a:r>
            <a:r>
              <a:rPr lang="es-ES" dirty="0" smtClean="0">
                <a:solidFill>
                  <a:schemeClr val="tx1"/>
                </a:solidFill>
              </a:rPr>
              <a:t>estarían vivos a </a:t>
            </a:r>
            <a:r>
              <a:rPr lang="es-ES" dirty="0">
                <a:solidFill>
                  <a:schemeClr val="tx1"/>
                </a:solidFill>
              </a:rPr>
              <a:t>partir de los 50 años. </a:t>
            </a:r>
            <a:endParaRPr lang="es-ES" dirty="0" smtClean="0">
              <a:solidFill>
                <a:schemeClr val="tx1"/>
              </a:solidFill>
            </a:endParaRPr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41896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Fármacos </a:t>
            </a:r>
            <a:endParaRPr lang="es-E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0823" y="1700221"/>
            <a:ext cx="7746793" cy="461091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082916" y="6483284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Aram V.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Chobanian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et al. Hypertension. 2003;42:1206-1252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32000" y="6324121"/>
            <a:ext cx="1260000" cy="5098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90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Fármacos </a:t>
            </a:r>
            <a:endParaRPr lang="es-E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974552" y="2141442"/>
            <a:ext cx="823933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tx1"/>
                </a:solidFill>
              </a:rPr>
              <a:t>AINES/ Glucocorticoides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más frecuentes.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Retención de sodio y agua, sobre todo si hay insuficiencia renal.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presión sistólica media en 24 h 4-5 </a:t>
            </a:r>
            <a:r>
              <a:rPr lang="es-A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mmHg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 (principalmente si HTA previa o pacientes sensibles a la sal).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Analgésico elección: Paracetamol (se asocio a HTA 2,9 </a:t>
            </a:r>
            <a:r>
              <a:rPr lang="es-A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mmHg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 sistólica y 2,2 </a:t>
            </a:r>
            <a:r>
              <a:rPr lang="es-A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mmHg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 diastólica con respecto al placebo).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Píldoras dietéticas, estimulantes y descongestivos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activación del SN simpático; cocaína se asocia con HTA aguda.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Regaliz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  estimulación de </a:t>
            </a:r>
            <a:r>
              <a:rPr lang="es-A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mineralocorticoides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 e inhibición del metabolismo del cortisol.</a:t>
            </a:r>
            <a:endParaRPr lang="es-AR" dirty="0" smtClean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59771" y="646077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100" dirty="0"/>
              <a:t>Rimoldi SF,  Messerli FH. Hipertensión secundaria. Eur Heart J; 2013</a:t>
            </a:r>
            <a:endParaRPr lang="es-ES" sz="1100" dirty="0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3322320" y="3103384"/>
            <a:ext cx="0" cy="2590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5291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Fármacos </a:t>
            </a:r>
            <a:endParaRPr lang="es-E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3003586" y="2069336"/>
            <a:ext cx="8181267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2000" b="1" dirty="0" smtClean="0">
                <a:solidFill>
                  <a:schemeClr val="tx1"/>
                </a:solidFill>
              </a:rPr>
              <a:t>Anticonceptivos orales (estrógeno/progestágeno) </a:t>
            </a:r>
            <a:r>
              <a:rPr lang="es-A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HTA leve 5% - Puede producir HTA grave. </a:t>
            </a:r>
          </a:p>
          <a:p>
            <a:pPr algn="just"/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Antidepresivos (</a:t>
            </a:r>
            <a:r>
              <a:rPr lang="es-AR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venlafaxina</a:t>
            </a: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, IMAO)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HTA dosis dependiente - Estimulación </a:t>
            </a:r>
            <a:r>
              <a:rPr lang="es-A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noradrenérgica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s-A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Inmunosupresores (ciclosporina A) </a:t>
            </a:r>
            <a:r>
              <a:rPr lang="es-A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activación simpática y vasoconstricción directa.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&lt; efecto: </a:t>
            </a:r>
            <a:r>
              <a:rPr lang="es-A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tacrolimus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 y </a:t>
            </a:r>
            <a:r>
              <a:rPr lang="es-A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rapamicina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s-A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Inhibidores del factor de crecimiento del endotelio vascular (</a:t>
            </a:r>
            <a:r>
              <a:rPr lang="es-AR" sz="20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bevacizumab</a:t>
            </a:r>
            <a:r>
              <a:rPr lang="es-A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)/ inhibidores de la </a:t>
            </a:r>
            <a:r>
              <a:rPr lang="es-AR" sz="20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tirocinasa</a:t>
            </a:r>
            <a:r>
              <a:rPr lang="es-A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es-AR" sz="20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sunitinib</a:t>
            </a:r>
            <a:r>
              <a:rPr lang="es-A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s-AR" sz="20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sorafenib</a:t>
            </a:r>
            <a:r>
              <a:rPr lang="es-A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) </a:t>
            </a:r>
            <a:r>
              <a:rPr lang="es-A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descenso de biodisponibilidad del óxido nítrico, rarefacción del lecho </a:t>
            </a:r>
            <a:r>
              <a:rPr lang="es-AR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microvascular</a:t>
            </a:r>
            <a:r>
              <a:rPr lang="es-A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y activación de la síntesis de </a:t>
            </a:r>
            <a:r>
              <a:rPr lang="es-AR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endotelina</a:t>
            </a:r>
            <a:r>
              <a:rPr lang="es-A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1.</a:t>
            </a:r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759771" y="646077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100" dirty="0"/>
              <a:t>Rimoldi SF,  Messerli FH. Hipertensión secundaria. Eur Heart J; 2013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39185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Fármacos </a:t>
            </a:r>
            <a:endParaRPr lang="es-E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hps.com.au/wp-content/uploads/2013/06/triple_whammy_v4_201306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8179" y="1833563"/>
            <a:ext cx="6309228" cy="441645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082916" y="6483284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Aram V.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Chobanian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et al. Hypertension. 2003;42:1206-1252</a:t>
            </a:r>
          </a:p>
        </p:txBody>
      </p:sp>
    </p:spTree>
    <p:extLst>
      <p:ext uri="{BB962C8B-B14F-4D97-AF65-F5344CB8AC3E}">
        <p14:creationId xmlns="" xmlns:p14="http://schemas.microsoft.com/office/powerpoint/2010/main" val="118980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02CE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02C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</a:t>
            </a:r>
            <a:endParaRPr lang="es-ES" b="1" dirty="0">
              <a:solidFill>
                <a:srgbClr val="02CE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2939" y="1817460"/>
            <a:ext cx="6522561" cy="43519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3780486" y="6486919"/>
            <a:ext cx="6627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Tangney CC, </a:t>
            </a:r>
            <a:r>
              <a:rPr lang="en-US" sz="1100" dirty="0" err="1" smtClean="0"/>
              <a:t>Rosenson</a:t>
            </a:r>
            <a:r>
              <a:rPr lang="en-US" sz="1100" dirty="0" smtClean="0"/>
              <a:t> </a:t>
            </a:r>
            <a:r>
              <a:rPr lang="en-US" sz="1100" dirty="0"/>
              <a:t>RS. Cardiovascular benefits and risks of moderate alcohol </a:t>
            </a:r>
            <a:r>
              <a:rPr lang="en-US" sz="1100" dirty="0" smtClean="0"/>
              <a:t>consumption. </a:t>
            </a:r>
            <a:r>
              <a:rPr lang="en-US" sz="1100" dirty="0" err="1" smtClean="0"/>
              <a:t>UpToDate</a:t>
            </a:r>
            <a:r>
              <a:rPr lang="en-US" sz="1100" dirty="0" smtClean="0"/>
              <a:t>. 2015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42602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02CE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02C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</a:t>
            </a:r>
            <a:endParaRPr lang="es-ES" b="1" dirty="0">
              <a:solidFill>
                <a:srgbClr val="02CE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560" y="1850028"/>
            <a:ext cx="9808520" cy="83279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780486" y="6486919"/>
            <a:ext cx="6627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Tangney CC, </a:t>
            </a:r>
            <a:r>
              <a:rPr lang="en-US" sz="1100" dirty="0" err="1" smtClean="0"/>
              <a:t>Rosenson</a:t>
            </a:r>
            <a:r>
              <a:rPr lang="en-US" sz="1100" dirty="0" smtClean="0"/>
              <a:t> </a:t>
            </a:r>
            <a:r>
              <a:rPr lang="en-US" sz="1100" dirty="0"/>
              <a:t>RS. Cardiovascular benefits and risks of moderate alcohol </a:t>
            </a:r>
            <a:r>
              <a:rPr lang="en-US" sz="1100" dirty="0" smtClean="0"/>
              <a:t>consumption. </a:t>
            </a:r>
            <a:r>
              <a:rPr lang="en-US" sz="1100" dirty="0" err="1" smtClean="0"/>
              <a:t>UpToDate</a:t>
            </a:r>
            <a:r>
              <a:rPr lang="en-US" sz="1100" dirty="0" smtClean="0"/>
              <a:t>. 2015</a:t>
            </a:r>
            <a:endParaRPr lang="en-US" sz="11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2682827"/>
            <a:ext cx="9808520" cy="10001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61" y="3683575"/>
            <a:ext cx="9808520" cy="218122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94560" y="1850028"/>
            <a:ext cx="9808520" cy="40147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41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397920"/>
            <a:ext cx="10058400" cy="1156560"/>
          </a:xfr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" b="1" dirty="0" smtClean="0">
                <a:latin typeface="Bradley Hand ITC" panose="03070402050302030203" pitchFamily="66" charset="0"/>
              </a:rPr>
              <a:t> Frecuencia de presentación</a:t>
            </a:r>
            <a:endParaRPr lang="es-ES" b="1" dirty="0">
              <a:latin typeface="Bradley Hand ITC" panose="03070402050302030203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219" y="3185160"/>
            <a:ext cx="3078821" cy="1297349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7279" y="1845734"/>
            <a:ext cx="2575561" cy="95842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49" y="4863510"/>
            <a:ext cx="3055791" cy="123249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7320" y="2087880"/>
            <a:ext cx="184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Principal</a:t>
            </a:r>
            <a:endParaRPr lang="es-E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1280160" y="3596640"/>
            <a:ext cx="265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Otras formas principales</a:t>
            </a:r>
            <a:endParaRPr lang="es-ES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600029" y="529508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Menos frecuentes</a:t>
            </a:r>
            <a:endParaRPr lang="es-ES" b="1" dirty="0"/>
          </a:p>
        </p:txBody>
      </p:sp>
      <p:sp>
        <p:nvSpPr>
          <p:cNvPr id="10" name="Flecha derecha 9"/>
          <p:cNvSpPr/>
          <p:nvPr/>
        </p:nvSpPr>
        <p:spPr>
          <a:xfrm>
            <a:off x="3931920" y="2087880"/>
            <a:ext cx="914400" cy="3693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19" y="3687155"/>
            <a:ext cx="963251" cy="43895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160" y="5295089"/>
            <a:ext cx="963251" cy="43895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105400" y="2052889"/>
            <a:ext cx="399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Hipertensión </a:t>
            </a:r>
            <a:r>
              <a:rPr lang="es-ES" dirty="0" err="1" smtClean="0"/>
              <a:t>renovascular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532120" y="3322320"/>
            <a:ext cx="393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Enfermedad renal parenquimatosa.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err="1" smtClean="0"/>
              <a:t>Aldosteronismo</a:t>
            </a:r>
            <a:r>
              <a:rPr lang="es-ES" dirty="0" smtClean="0"/>
              <a:t> primario.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SAHOS.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547360" y="4589190"/>
            <a:ext cx="3794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Fármacos.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Feocromocitoma.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err="1" smtClean="0"/>
              <a:t>Sindrome</a:t>
            </a:r>
            <a:r>
              <a:rPr lang="es-ES" dirty="0" smtClean="0"/>
              <a:t> de Cushing.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Coartación de aorta.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Enfermedad tiroidea.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Hiperparatiroidismo primario.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2304370" y="6378325"/>
            <a:ext cx="7159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Textor S. Evaluation of secondary hypertension. </a:t>
            </a:r>
            <a:r>
              <a:rPr lang="en-US" dirty="0" err="1"/>
              <a:t>UpToDate</a:t>
            </a:r>
            <a:r>
              <a:rPr lang="en-US" dirty="0"/>
              <a:t>. 2015</a:t>
            </a:r>
          </a:p>
        </p:txBody>
      </p:sp>
    </p:spTree>
    <p:extLst>
      <p:ext uri="{BB962C8B-B14F-4D97-AF65-F5344CB8AC3E}">
        <p14:creationId xmlns="" xmlns:p14="http://schemas.microsoft.com/office/powerpoint/2010/main" val="328898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02CE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02C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</a:t>
            </a:r>
            <a:endParaRPr lang="es-ES" b="1" dirty="0">
              <a:solidFill>
                <a:srgbClr val="02CE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780486" y="6486919"/>
            <a:ext cx="6627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Tangney CC, </a:t>
            </a:r>
            <a:r>
              <a:rPr lang="en-US" sz="1100" dirty="0" err="1" smtClean="0"/>
              <a:t>Rosenson</a:t>
            </a:r>
            <a:r>
              <a:rPr lang="en-US" sz="1100" dirty="0" smtClean="0"/>
              <a:t> </a:t>
            </a:r>
            <a:r>
              <a:rPr lang="en-US" sz="1100" dirty="0"/>
              <a:t>RS. Cardiovascular benefits and risks of moderate alcohol </a:t>
            </a:r>
            <a:r>
              <a:rPr lang="en-US" sz="1100" dirty="0" smtClean="0"/>
              <a:t>consumption. </a:t>
            </a:r>
            <a:r>
              <a:rPr lang="en-US" sz="1100" dirty="0" err="1" smtClean="0"/>
              <a:t>UpToDate</a:t>
            </a:r>
            <a:r>
              <a:rPr lang="en-US" sz="1100" dirty="0" smtClean="0"/>
              <a:t>. 2015</a:t>
            </a:r>
            <a:endParaRPr lang="en-US" sz="1100" dirty="0"/>
          </a:p>
        </p:txBody>
      </p:sp>
      <p:sp>
        <p:nvSpPr>
          <p:cNvPr id="13" name="Rectángulo 12"/>
          <p:cNvSpPr/>
          <p:nvPr/>
        </p:nvSpPr>
        <p:spPr>
          <a:xfrm>
            <a:off x="3048000" y="2286147"/>
            <a:ext cx="822058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dirty="0"/>
              <a:t>E</a:t>
            </a:r>
            <a:r>
              <a:rPr lang="es-ES" sz="2000" dirty="0" smtClean="0"/>
              <a:t>studios </a:t>
            </a:r>
            <a:r>
              <a:rPr lang="es-ES" sz="2000" dirty="0"/>
              <a:t>prospectivos de cohortes sugieren </a:t>
            </a:r>
            <a:r>
              <a:rPr lang="es-ES" sz="2000" dirty="0" smtClean="0"/>
              <a:t>que </a:t>
            </a:r>
            <a:r>
              <a:rPr lang="es-ES" sz="2000" dirty="0"/>
              <a:t>el </a:t>
            </a:r>
            <a:r>
              <a:rPr lang="es-ES" sz="2000" b="1" dirty="0"/>
              <a:t>consumo de alcohol </a:t>
            </a:r>
            <a:r>
              <a:rPr lang="es-ES" sz="2000" b="1" dirty="0" smtClean="0"/>
              <a:t>leve a moderado</a:t>
            </a:r>
            <a:r>
              <a:rPr lang="es-ES" sz="2000" dirty="0" smtClean="0"/>
              <a:t> </a:t>
            </a:r>
            <a:r>
              <a:rPr lang="es-ES" sz="2000" b="1" dirty="0" smtClean="0"/>
              <a:t>disminuye </a:t>
            </a:r>
            <a:r>
              <a:rPr lang="es-ES" sz="2000" b="1" dirty="0"/>
              <a:t>el riesgo de enfermedad cardiaca coronaria </a:t>
            </a:r>
            <a:r>
              <a:rPr lang="es-ES" sz="2000" dirty="0" smtClean="0"/>
              <a:t>(CHD) </a:t>
            </a:r>
            <a:r>
              <a:rPr lang="es-ES" sz="2000" dirty="0"/>
              <a:t>entre un </a:t>
            </a:r>
            <a:r>
              <a:rPr lang="es-ES" sz="2000" b="1" dirty="0"/>
              <a:t>40 y un 70 </a:t>
            </a:r>
            <a:r>
              <a:rPr lang="es-ES" sz="2000" b="1" dirty="0" smtClean="0"/>
              <a:t>%, </a:t>
            </a:r>
            <a:r>
              <a:rPr lang="es-ES" sz="2000" dirty="0"/>
              <a:t>en comparación </a:t>
            </a:r>
            <a:r>
              <a:rPr lang="es-ES" sz="2000" dirty="0" smtClean="0"/>
              <a:t>con la no ingesta de alcohol o </a:t>
            </a:r>
            <a:r>
              <a:rPr lang="es-ES" sz="2000" dirty="0"/>
              <a:t>con la </a:t>
            </a:r>
            <a:r>
              <a:rPr lang="es-ES" sz="2000" dirty="0" smtClean="0"/>
              <a:t>ingesta </a:t>
            </a:r>
            <a:r>
              <a:rPr lang="es-ES" sz="2000" dirty="0"/>
              <a:t>en grandes </a:t>
            </a:r>
            <a:r>
              <a:rPr lang="es-ES" sz="2000" dirty="0" smtClean="0"/>
              <a:t>cantidades.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dirty="0" smtClean="0"/>
              <a:t>El </a:t>
            </a:r>
            <a:r>
              <a:rPr lang="es-ES" sz="2000" dirty="0"/>
              <a:t>consumo moderado de alcohol se asocia con </a:t>
            </a:r>
            <a:r>
              <a:rPr lang="es-ES" sz="2000" b="1" dirty="0"/>
              <a:t>una reducción </a:t>
            </a:r>
            <a:r>
              <a:rPr lang="es-ES" sz="2000" dirty="0"/>
              <a:t>específica de </a:t>
            </a:r>
            <a:r>
              <a:rPr lang="es-ES" sz="2000" b="1" dirty="0"/>
              <a:t>la mortalidad </a:t>
            </a:r>
            <a:r>
              <a:rPr lang="es-ES" sz="2000" dirty="0" smtClean="0"/>
              <a:t>cardiovascular.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dirty="0"/>
              <a:t>Múltiples estudios han demostrado una asociación entre el </a:t>
            </a:r>
            <a:r>
              <a:rPr lang="es-ES" sz="2000" b="1" dirty="0"/>
              <a:t>exceso de ingesta de alcohol y el desarrollo de la hipertensión.</a:t>
            </a: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4970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02CE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02C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</a:t>
            </a:r>
            <a:endParaRPr lang="es-ES" b="1" dirty="0">
              <a:solidFill>
                <a:srgbClr val="02CE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933699" y="2071967"/>
            <a:ext cx="8321041" cy="4079557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Los </a:t>
            </a:r>
            <a:r>
              <a:rPr lang="es-ES" dirty="0">
                <a:solidFill>
                  <a:schemeClr val="tx1"/>
                </a:solidFill>
              </a:rPr>
              <a:t>pacientes que </a:t>
            </a:r>
            <a:r>
              <a:rPr lang="es-ES" dirty="0" smtClean="0">
                <a:solidFill>
                  <a:schemeClr val="tx1"/>
                </a:solidFill>
              </a:rPr>
              <a:t>toman </a:t>
            </a:r>
            <a:r>
              <a:rPr lang="es-ES" b="1" dirty="0" smtClean="0">
                <a:solidFill>
                  <a:schemeClr val="tx1"/>
                </a:solidFill>
              </a:rPr>
              <a:t>más </a:t>
            </a:r>
            <a:r>
              <a:rPr lang="es-ES" b="1" dirty="0">
                <a:solidFill>
                  <a:schemeClr val="tx1"/>
                </a:solidFill>
              </a:rPr>
              <a:t>dos bebidas al día</a:t>
            </a:r>
            <a:r>
              <a:rPr lang="es-ES" dirty="0">
                <a:solidFill>
                  <a:schemeClr val="tx1"/>
                </a:solidFill>
              </a:rPr>
              <a:t> tienen un </a:t>
            </a:r>
            <a:r>
              <a:rPr lang="es-ES" b="1" dirty="0">
                <a:solidFill>
                  <a:schemeClr val="tx1"/>
                </a:solidFill>
              </a:rPr>
              <a:t>aumento de </a:t>
            </a:r>
            <a:r>
              <a:rPr lang="es-ES" b="1" dirty="0" smtClean="0">
                <a:solidFill>
                  <a:schemeClr val="tx1"/>
                </a:solidFill>
              </a:rPr>
              <a:t>1,5 a 2</a:t>
            </a:r>
            <a:r>
              <a:rPr lang="es-ES" dirty="0" smtClean="0">
                <a:solidFill>
                  <a:schemeClr val="tx1"/>
                </a:solidFill>
              </a:rPr>
              <a:t> veces </a:t>
            </a:r>
            <a:r>
              <a:rPr lang="es-ES" dirty="0">
                <a:solidFill>
                  <a:schemeClr val="tx1"/>
                </a:solidFill>
              </a:rPr>
              <a:t>en </a:t>
            </a:r>
            <a:r>
              <a:rPr lang="es-ES" b="1" dirty="0">
                <a:solidFill>
                  <a:schemeClr val="tx1"/>
                </a:solidFill>
              </a:rPr>
              <a:t>la incidencia </a:t>
            </a:r>
            <a:r>
              <a:rPr lang="es-ES" dirty="0">
                <a:solidFill>
                  <a:schemeClr val="tx1"/>
                </a:solidFill>
              </a:rPr>
              <a:t>de la hipertensión en comparación con los no </a:t>
            </a:r>
            <a:r>
              <a:rPr lang="es-ES" dirty="0" smtClean="0">
                <a:solidFill>
                  <a:schemeClr val="tx1"/>
                </a:solidFill>
              </a:rPr>
              <a:t>bebedores; </a:t>
            </a:r>
            <a:r>
              <a:rPr lang="es-ES" dirty="0">
                <a:solidFill>
                  <a:schemeClr val="tx1"/>
                </a:solidFill>
              </a:rPr>
              <a:t>este efecto es </a:t>
            </a:r>
            <a:r>
              <a:rPr lang="es-ES" dirty="0" smtClean="0">
                <a:solidFill>
                  <a:schemeClr val="tx1"/>
                </a:solidFill>
              </a:rPr>
              <a:t>relacionado </a:t>
            </a:r>
            <a:r>
              <a:rPr lang="es-ES" dirty="0">
                <a:solidFill>
                  <a:schemeClr val="tx1"/>
                </a:solidFill>
              </a:rPr>
              <a:t>con la dosis y es más prominente cuando la ingesta es superior a cinco bebidas al </a:t>
            </a:r>
            <a:r>
              <a:rPr lang="es-ES" dirty="0" smtClean="0">
                <a:solidFill>
                  <a:schemeClr val="tx1"/>
                </a:solidFill>
              </a:rPr>
              <a:t>día.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s-ES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En </a:t>
            </a:r>
            <a:r>
              <a:rPr lang="es-ES" dirty="0">
                <a:solidFill>
                  <a:schemeClr val="tx1"/>
                </a:solidFill>
              </a:rPr>
              <a:t>un </a:t>
            </a:r>
            <a:r>
              <a:rPr lang="es-ES" dirty="0" err="1" smtClean="0">
                <a:solidFill>
                  <a:schemeClr val="tx1"/>
                </a:solidFill>
              </a:rPr>
              <a:t>metaanálisis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de 15 ensayos aleatorizados </a:t>
            </a:r>
            <a:r>
              <a:rPr lang="es-ES" dirty="0" smtClean="0">
                <a:solidFill>
                  <a:schemeClr val="tx1"/>
                </a:solidFill>
              </a:rPr>
              <a:t>controlados, </a:t>
            </a:r>
            <a:r>
              <a:rPr lang="es-ES" dirty="0">
                <a:solidFill>
                  <a:schemeClr val="tx1"/>
                </a:solidFill>
              </a:rPr>
              <a:t>la reducción de alcohol como la única intervención para los pacientes con hipertensión se asoció con una reducción en la presión sistólica (-3,3 </a:t>
            </a:r>
            <a:r>
              <a:rPr lang="es-ES" dirty="0" err="1">
                <a:solidFill>
                  <a:schemeClr val="tx1"/>
                </a:solidFill>
              </a:rPr>
              <a:t>mmHg</a:t>
            </a:r>
            <a:r>
              <a:rPr lang="es-ES" dirty="0">
                <a:solidFill>
                  <a:schemeClr val="tx1"/>
                </a:solidFill>
              </a:rPr>
              <a:t> , IC del 95%: -2,5 a -4,1 ) y diastólica (-2,0 </a:t>
            </a:r>
            <a:r>
              <a:rPr lang="es-ES" dirty="0" err="1">
                <a:solidFill>
                  <a:schemeClr val="tx1"/>
                </a:solidFill>
              </a:rPr>
              <a:t>mmHg</a:t>
            </a:r>
            <a:r>
              <a:rPr lang="es-ES" dirty="0">
                <a:solidFill>
                  <a:schemeClr val="tx1"/>
                </a:solidFill>
              </a:rPr>
              <a:t> , -1.5 a -2.6 </a:t>
            </a:r>
            <a:r>
              <a:rPr lang="es-ES" dirty="0" smtClean="0">
                <a:solidFill>
                  <a:schemeClr val="tx1"/>
                </a:solidFill>
              </a:rPr>
              <a:t>). </a:t>
            </a:r>
            <a:r>
              <a:rPr lang="es-ES" dirty="0">
                <a:solidFill>
                  <a:schemeClr val="tx1"/>
                </a:solidFill>
              </a:rPr>
              <a:t>La hipertensión puede reaparecer si la ingesta de alcohol se </a:t>
            </a:r>
            <a:r>
              <a:rPr lang="es-ES" dirty="0" smtClean="0">
                <a:solidFill>
                  <a:schemeClr val="tx1"/>
                </a:solidFill>
              </a:rPr>
              <a:t>reinicia.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s-ES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El </a:t>
            </a:r>
            <a:r>
              <a:rPr lang="es-ES" b="1" dirty="0">
                <a:solidFill>
                  <a:schemeClr val="tx1"/>
                </a:solidFill>
              </a:rPr>
              <a:t>consumo moderado de alcohol </a:t>
            </a:r>
            <a:r>
              <a:rPr lang="es-ES" dirty="0">
                <a:solidFill>
                  <a:schemeClr val="tx1"/>
                </a:solidFill>
              </a:rPr>
              <a:t>parece tener un </a:t>
            </a:r>
            <a:r>
              <a:rPr lang="es-ES" b="1" dirty="0">
                <a:solidFill>
                  <a:schemeClr val="tx1"/>
                </a:solidFill>
              </a:rPr>
              <a:t>efecto </a:t>
            </a:r>
            <a:r>
              <a:rPr lang="es-ES" b="1" dirty="0" err="1" smtClean="0">
                <a:solidFill>
                  <a:schemeClr val="tx1"/>
                </a:solidFill>
              </a:rPr>
              <a:t>cardioprotector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  <a:r>
              <a:rPr lang="es-ES" dirty="0">
                <a:solidFill>
                  <a:schemeClr val="tx1"/>
                </a:solidFill>
              </a:rPr>
              <a:t>incluso en pacientes con hipertensión </a:t>
            </a:r>
            <a:r>
              <a:rPr lang="es-ES" dirty="0" smtClean="0">
                <a:solidFill>
                  <a:schemeClr val="tx1"/>
                </a:solidFill>
              </a:rPr>
              <a:t>preexistente.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780486" y="6486919"/>
            <a:ext cx="6627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Tangney CC, </a:t>
            </a:r>
            <a:r>
              <a:rPr lang="en-US" sz="1100" dirty="0" err="1" smtClean="0"/>
              <a:t>Rosenson</a:t>
            </a:r>
            <a:r>
              <a:rPr lang="en-US" sz="1100" dirty="0" smtClean="0"/>
              <a:t> </a:t>
            </a:r>
            <a:r>
              <a:rPr lang="en-US" sz="1100" dirty="0"/>
              <a:t>RS. Cardiovascular benefits and risks of moderate alcohol </a:t>
            </a:r>
            <a:r>
              <a:rPr lang="en-US" sz="1100" dirty="0" smtClean="0"/>
              <a:t>consumption. </a:t>
            </a:r>
            <a:r>
              <a:rPr lang="en-US" sz="1100" dirty="0" err="1" smtClean="0"/>
              <a:t>UpToDate</a:t>
            </a:r>
            <a:r>
              <a:rPr lang="en-US" sz="1100" dirty="0" smtClean="0"/>
              <a:t>. 2015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122555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02CE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02C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</a:t>
            </a:r>
            <a:endParaRPr lang="es-ES" b="1" dirty="0">
              <a:solidFill>
                <a:srgbClr val="02CE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3058012" y="1985633"/>
            <a:ext cx="7909561" cy="40481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El </a:t>
            </a:r>
            <a:r>
              <a:rPr lang="es-ES" b="1" dirty="0">
                <a:solidFill>
                  <a:schemeClr val="tx1"/>
                </a:solidFill>
              </a:rPr>
              <a:t>vino tinto </a:t>
            </a:r>
            <a:r>
              <a:rPr lang="es-ES" dirty="0">
                <a:solidFill>
                  <a:schemeClr val="tx1"/>
                </a:solidFill>
              </a:rPr>
              <a:t>contiene flavonoides fenólicos y sustancias que tienen </a:t>
            </a:r>
            <a:r>
              <a:rPr lang="es-ES" b="1" dirty="0">
                <a:solidFill>
                  <a:schemeClr val="tx1"/>
                </a:solidFill>
              </a:rPr>
              <a:t>propiedades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antitrombóticas</a:t>
            </a:r>
            <a:r>
              <a:rPr lang="es-ES" b="1" dirty="0">
                <a:solidFill>
                  <a:schemeClr val="tx1"/>
                </a:solidFill>
              </a:rPr>
              <a:t> y </a:t>
            </a:r>
            <a:r>
              <a:rPr lang="es-ES" b="1" dirty="0" smtClean="0">
                <a:solidFill>
                  <a:schemeClr val="tx1"/>
                </a:solidFill>
              </a:rPr>
              <a:t>antioxidantes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El </a:t>
            </a:r>
            <a:r>
              <a:rPr lang="es-ES" dirty="0">
                <a:solidFill>
                  <a:schemeClr val="tx1"/>
                </a:solidFill>
              </a:rPr>
              <a:t>consumo de vino se ha asociado con mejoras en la variabilidad del ritmo </a:t>
            </a:r>
            <a:r>
              <a:rPr lang="es-ES" dirty="0" smtClean="0">
                <a:solidFill>
                  <a:schemeClr val="tx1"/>
                </a:solidFill>
              </a:rPr>
              <a:t>cardíaco, </a:t>
            </a:r>
            <a:r>
              <a:rPr lang="es-ES" dirty="0">
                <a:solidFill>
                  <a:schemeClr val="tx1"/>
                </a:solidFill>
              </a:rPr>
              <a:t>lo que podría contribuir a mejorar el pronóstico de la enfermedad </a:t>
            </a:r>
            <a:r>
              <a:rPr lang="es-ES" dirty="0" smtClean="0">
                <a:solidFill>
                  <a:schemeClr val="tx1"/>
                </a:solidFill>
              </a:rPr>
              <a:t>coronaria.</a:t>
            </a:r>
            <a:endParaRPr lang="es-ES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Sin embargo, </a:t>
            </a:r>
            <a:r>
              <a:rPr lang="es-ES" dirty="0">
                <a:solidFill>
                  <a:schemeClr val="tx1"/>
                </a:solidFill>
              </a:rPr>
              <a:t>los datos de los estudios clínicos varían de si el tipo de bebida alcohólica es un factor en el efecto </a:t>
            </a:r>
            <a:r>
              <a:rPr lang="es-ES" dirty="0" err="1" smtClean="0">
                <a:solidFill>
                  <a:schemeClr val="tx1"/>
                </a:solidFill>
              </a:rPr>
              <a:t>cardioprotector</a:t>
            </a:r>
            <a:r>
              <a:rPr lang="es-ES" dirty="0" smtClean="0">
                <a:solidFill>
                  <a:schemeClr val="tx1"/>
                </a:solidFill>
              </a:rPr>
              <a:t>, algunos </a:t>
            </a:r>
            <a:r>
              <a:rPr lang="es-ES" dirty="0">
                <a:solidFill>
                  <a:schemeClr val="tx1"/>
                </a:solidFill>
              </a:rPr>
              <a:t>sugirieron que todas las bebidas alcohólicas ofrecen beneficios </a:t>
            </a:r>
            <a:r>
              <a:rPr lang="es-ES" dirty="0" err="1">
                <a:solidFill>
                  <a:schemeClr val="tx1"/>
                </a:solidFill>
              </a:rPr>
              <a:t>cardioprotectores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  <a:r>
              <a:rPr lang="es-ES" dirty="0">
                <a:solidFill>
                  <a:schemeClr val="tx1"/>
                </a:solidFill>
              </a:rPr>
              <a:t>mientras que otros informan de que la protección cardiaca es más fuerte para el </a:t>
            </a:r>
            <a:r>
              <a:rPr lang="es-ES" dirty="0" smtClean="0">
                <a:solidFill>
                  <a:schemeClr val="tx1"/>
                </a:solidFill>
              </a:rPr>
              <a:t>vino.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Se </a:t>
            </a:r>
            <a:r>
              <a:rPr lang="es-ES" dirty="0">
                <a:solidFill>
                  <a:schemeClr val="tx1"/>
                </a:solidFill>
              </a:rPr>
              <a:t>acepta en general que el tipo de alcohol no es un factor tan importante como la cantidad de alcohol consumido y el patrón de </a:t>
            </a:r>
            <a:r>
              <a:rPr lang="es-ES" dirty="0" smtClean="0">
                <a:solidFill>
                  <a:schemeClr val="tx1"/>
                </a:solidFill>
              </a:rPr>
              <a:t>ingesta.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780486" y="6486919"/>
            <a:ext cx="6627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Tangney CC, </a:t>
            </a:r>
            <a:r>
              <a:rPr lang="en-US" sz="1100" dirty="0" err="1" smtClean="0"/>
              <a:t>Rosenson</a:t>
            </a:r>
            <a:r>
              <a:rPr lang="en-US" sz="1100" dirty="0" smtClean="0"/>
              <a:t> </a:t>
            </a:r>
            <a:r>
              <a:rPr lang="en-US" sz="1100" dirty="0"/>
              <a:t>RS. Cardiovascular benefits and risks of moderate alcohol </a:t>
            </a:r>
            <a:r>
              <a:rPr lang="en-US" sz="1100" dirty="0" smtClean="0"/>
              <a:t>consumption. </a:t>
            </a:r>
            <a:r>
              <a:rPr lang="en-US" sz="1100" dirty="0" err="1" smtClean="0"/>
              <a:t>UpToDate</a:t>
            </a:r>
            <a:r>
              <a:rPr lang="en-US" sz="1100" dirty="0" smtClean="0"/>
              <a:t>. 2015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25462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02CE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02C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</a:t>
            </a:r>
            <a:endParaRPr lang="es-ES" b="1" dirty="0">
              <a:solidFill>
                <a:srgbClr val="02CE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3058012" y="1985633"/>
            <a:ext cx="7909561" cy="40481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b="1" dirty="0" smtClean="0">
                <a:solidFill>
                  <a:schemeClr val="tx1"/>
                </a:solidFill>
              </a:rPr>
              <a:t>Beneficios </a:t>
            </a:r>
            <a:r>
              <a:rPr lang="es-ES" b="1" dirty="0">
                <a:solidFill>
                  <a:schemeClr val="tx1"/>
                </a:solidFill>
              </a:rPr>
              <a:t>cardiovasculares </a:t>
            </a:r>
            <a:r>
              <a:rPr lang="es-ES" b="1" dirty="0" smtClean="0">
                <a:solidFill>
                  <a:schemeClr val="tx1"/>
                </a:solidFill>
              </a:rPr>
              <a:t>son </a:t>
            </a:r>
            <a:r>
              <a:rPr lang="es-ES" b="1" dirty="0">
                <a:solidFill>
                  <a:schemeClr val="tx1"/>
                </a:solidFill>
              </a:rPr>
              <a:t>inciertos. </a:t>
            </a:r>
            <a:r>
              <a:rPr lang="es-ES" dirty="0">
                <a:solidFill>
                  <a:schemeClr val="tx1"/>
                </a:solidFill>
              </a:rPr>
              <a:t>Un meta-análisis evaluó 42 estudios clínicos con información acerca de los marcadores bioquímicos evaluados antes y después del consumo de </a:t>
            </a:r>
            <a:r>
              <a:rPr lang="es-ES" dirty="0" smtClean="0">
                <a:solidFill>
                  <a:schemeClr val="tx1"/>
                </a:solidFill>
              </a:rPr>
              <a:t>etanol. </a:t>
            </a:r>
            <a:r>
              <a:rPr lang="es-ES" dirty="0">
                <a:solidFill>
                  <a:schemeClr val="tx1"/>
                </a:solidFill>
              </a:rPr>
              <a:t>Los siguientes cambios se observaron con una dosis experimental de 30 gramos de etanol por día:</a:t>
            </a: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● </a:t>
            </a:r>
            <a:r>
              <a:rPr lang="es-ES" dirty="0" smtClean="0">
                <a:solidFill>
                  <a:schemeClr val="tx1"/>
                </a:solidFill>
              </a:rPr>
              <a:t>HDL-colesterol </a:t>
            </a:r>
            <a:r>
              <a:rPr lang="es-ES" dirty="0">
                <a:solidFill>
                  <a:schemeClr val="tx1"/>
                </a:solidFill>
              </a:rPr>
              <a:t>aumentó en 4,0 mg / dl (0.1 </a:t>
            </a:r>
            <a:r>
              <a:rPr lang="es-ES" dirty="0" err="1">
                <a:solidFill>
                  <a:schemeClr val="tx1"/>
                </a:solidFill>
              </a:rPr>
              <a:t>mmol</a:t>
            </a:r>
            <a:r>
              <a:rPr lang="es-ES" dirty="0">
                <a:solidFill>
                  <a:schemeClr val="tx1"/>
                </a:solidFill>
              </a:rPr>
              <a:t> / L</a:t>
            </a:r>
            <a:r>
              <a:rPr lang="es-ES" dirty="0" smtClean="0">
                <a:solidFill>
                  <a:schemeClr val="tx1"/>
                </a:solidFill>
              </a:rPr>
              <a:t>).</a:t>
            </a: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● </a:t>
            </a:r>
            <a:r>
              <a:rPr lang="es-ES" dirty="0" err="1">
                <a:solidFill>
                  <a:schemeClr val="tx1"/>
                </a:solidFill>
              </a:rPr>
              <a:t>A</a:t>
            </a:r>
            <a:r>
              <a:rPr lang="es-ES" dirty="0" err="1" smtClean="0">
                <a:solidFill>
                  <a:schemeClr val="tx1"/>
                </a:solidFill>
              </a:rPr>
              <a:t>polipoproteína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A-he </a:t>
            </a:r>
            <a:r>
              <a:rPr lang="es-ES" dirty="0" smtClean="0">
                <a:solidFill>
                  <a:schemeClr val="tx1"/>
                </a:solidFill>
              </a:rPr>
              <a:t>aumento </a:t>
            </a:r>
            <a:r>
              <a:rPr lang="es-ES" dirty="0">
                <a:solidFill>
                  <a:schemeClr val="tx1"/>
                </a:solidFill>
              </a:rPr>
              <a:t>en 8,8 mg / </a:t>
            </a:r>
            <a:r>
              <a:rPr lang="es-ES" dirty="0" smtClean="0">
                <a:solidFill>
                  <a:schemeClr val="tx1"/>
                </a:solidFill>
              </a:rPr>
              <a:t>dl.</a:t>
            </a: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● </a:t>
            </a:r>
            <a:r>
              <a:rPr lang="es-ES" dirty="0" smtClean="0">
                <a:solidFill>
                  <a:schemeClr val="tx1"/>
                </a:solidFill>
              </a:rPr>
              <a:t>Triglicéridos </a:t>
            </a:r>
            <a:r>
              <a:rPr lang="es-ES" dirty="0">
                <a:solidFill>
                  <a:schemeClr val="tx1"/>
                </a:solidFill>
              </a:rPr>
              <a:t>se incrementaron en 5,7 mg / </a:t>
            </a:r>
            <a:r>
              <a:rPr lang="es-ES" dirty="0" smtClean="0">
                <a:solidFill>
                  <a:schemeClr val="tx1"/>
                </a:solidFill>
              </a:rPr>
              <a:t>dl.</a:t>
            </a: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● </a:t>
            </a:r>
            <a:r>
              <a:rPr lang="es-ES" dirty="0" smtClean="0">
                <a:solidFill>
                  <a:schemeClr val="tx1"/>
                </a:solidFill>
              </a:rPr>
              <a:t>Fibrinógeno </a:t>
            </a:r>
            <a:r>
              <a:rPr lang="es-ES" dirty="0">
                <a:solidFill>
                  <a:schemeClr val="tx1"/>
                </a:solidFill>
              </a:rPr>
              <a:t>se redujo en 7,5 mg / </a:t>
            </a:r>
            <a:r>
              <a:rPr lang="es-ES" dirty="0" smtClean="0">
                <a:solidFill>
                  <a:schemeClr val="tx1"/>
                </a:solidFill>
              </a:rPr>
              <a:t>dl.</a:t>
            </a: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● A</a:t>
            </a:r>
            <a:r>
              <a:rPr lang="es-ES" dirty="0" smtClean="0">
                <a:solidFill>
                  <a:schemeClr val="tx1"/>
                </a:solidFill>
              </a:rPr>
              <a:t>ctivador </a:t>
            </a:r>
            <a:r>
              <a:rPr lang="es-ES" dirty="0">
                <a:solidFill>
                  <a:schemeClr val="tx1"/>
                </a:solidFill>
              </a:rPr>
              <a:t>de </a:t>
            </a:r>
            <a:r>
              <a:rPr lang="es-ES" dirty="0" err="1" smtClean="0">
                <a:solidFill>
                  <a:schemeClr val="tx1"/>
                </a:solidFill>
              </a:rPr>
              <a:t>plasminógeno</a:t>
            </a:r>
            <a:r>
              <a:rPr lang="es-ES" dirty="0" smtClean="0">
                <a:solidFill>
                  <a:schemeClr val="tx1"/>
                </a:solidFill>
              </a:rPr>
              <a:t> tisular </a:t>
            </a:r>
            <a:r>
              <a:rPr lang="es-ES" dirty="0">
                <a:solidFill>
                  <a:schemeClr val="tx1"/>
                </a:solidFill>
              </a:rPr>
              <a:t>se incrementó en 1,25 </a:t>
            </a:r>
            <a:r>
              <a:rPr lang="es-ES" dirty="0" err="1">
                <a:solidFill>
                  <a:schemeClr val="tx1"/>
                </a:solidFill>
              </a:rPr>
              <a:t>ng</a:t>
            </a:r>
            <a:r>
              <a:rPr lang="es-ES" dirty="0">
                <a:solidFill>
                  <a:schemeClr val="tx1"/>
                </a:solidFill>
              </a:rPr>
              <a:t> / </a:t>
            </a:r>
            <a:r>
              <a:rPr lang="es-ES" dirty="0" err="1" smtClean="0">
                <a:solidFill>
                  <a:schemeClr val="tx1"/>
                </a:solidFill>
              </a:rPr>
              <a:t>mL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● </a:t>
            </a:r>
            <a:r>
              <a:rPr lang="es-ES" dirty="0" smtClean="0">
                <a:solidFill>
                  <a:schemeClr val="tx1"/>
                </a:solidFill>
              </a:rPr>
              <a:t>Concentración </a:t>
            </a:r>
            <a:r>
              <a:rPr lang="es-ES" dirty="0">
                <a:solidFill>
                  <a:schemeClr val="tx1"/>
                </a:solidFill>
              </a:rPr>
              <a:t>de </a:t>
            </a:r>
            <a:r>
              <a:rPr lang="es-ES" dirty="0" err="1">
                <a:solidFill>
                  <a:schemeClr val="tx1"/>
                </a:solidFill>
              </a:rPr>
              <a:t>plasminógeno</a:t>
            </a:r>
            <a:r>
              <a:rPr lang="es-ES" dirty="0">
                <a:solidFill>
                  <a:schemeClr val="tx1"/>
                </a:solidFill>
              </a:rPr>
              <a:t> se incrementó en un 1,5 </a:t>
            </a:r>
            <a:r>
              <a:rPr lang="es-ES" dirty="0" smtClean="0">
                <a:solidFill>
                  <a:schemeClr val="tx1"/>
                </a:solidFill>
              </a:rPr>
              <a:t>%.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</a:rPr>
              <a:t>● Niveles de </a:t>
            </a:r>
            <a:r>
              <a:rPr lang="es-ES" dirty="0" err="1">
                <a:solidFill>
                  <a:schemeClr val="tx1"/>
                </a:solidFill>
              </a:rPr>
              <a:t>adiponectina</a:t>
            </a:r>
            <a:r>
              <a:rPr lang="es-ES" dirty="0">
                <a:solidFill>
                  <a:schemeClr val="tx1"/>
                </a:solidFill>
              </a:rPr>
              <a:t> aumentaron </a:t>
            </a:r>
            <a:r>
              <a:rPr lang="es-ES" dirty="0" smtClean="0">
                <a:solidFill>
                  <a:schemeClr val="tx1"/>
                </a:solidFill>
              </a:rPr>
              <a:t>significativamente.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780486" y="6486919"/>
            <a:ext cx="6627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Tangney CC, </a:t>
            </a:r>
            <a:r>
              <a:rPr lang="en-US" sz="1100" dirty="0" err="1" smtClean="0"/>
              <a:t>Rosenson</a:t>
            </a:r>
            <a:r>
              <a:rPr lang="en-US" sz="1100" dirty="0" smtClean="0"/>
              <a:t> </a:t>
            </a:r>
            <a:r>
              <a:rPr lang="en-US" sz="1100" dirty="0"/>
              <a:t>RS. Cardiovascular benefits and risks of moderate alcohol </a:t>
            </a:r>
            <a:r>
              <a:rPr lang="en-US" sz="1100" dirty="0" smtClean="0"/>
              <a:t>consumption. </a:t>
            </a:r>
            <a:r>
              <a:rPr lang="en-US" sz="1100" dirty="0" err="1" smtClean="0"/>
              <a:t>UpToDate</a:t>
            </a:r>
            <a:r>
              <a:rPr lang="en-US" sz="1100" dirty="0" smtClean="0"/>
              <a:t>. 2015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11673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320" y="609600"/>
            <a:ext cx="7543800" cy="935864"/>
          </a:xfrm>
          <a:solidFill>
            <a:schemeClr val="bg2"/>
          </a:solidFill>
          <a:ln w="38100">
            <a:solidFill>
              <a:srgbClr val="02CE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rgbClr val="02C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</a:t>
            </a:r>
            <a:endParaRPr lang="es-ES" b="1" dirty="0">
              <a:solidFill>
                <a:srgbClr val="02CE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3139439" y="2373730"/>
            <a:ext cx="7909561" cy="29673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</a:rPr>
              <a:t>Sin embargo existe </a:t>
            </a:r>
            <a:r>
              <a:rPr lang="es-ES" dirty="0">
                <a:solidFill>
                  <a:schemeClr val="tx1"/>
                </a:solidFill>
              </a:rPr>
              <a:t>incertidumbre acerca de si los datos disponibles sugieren alentar a los hombres de mediana edad y las mujeres, con o sin enfermedad coronaria, que no beben o que beber sólo de vez en cuando para tomar la bebida </a:t>
            </a:r>
            <a:r>
              <a:rPr lang="es-ES" dirty="0" smtClean="0">
                <a:solidFill>
                  <a:schemeClr val="tx1"/>
                </a:solidFill>
              </a:rPr>
              <a:t>habitual.</a:t>
            </a: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Las personas que no están bebiendo </a:t>
            </a:r>
            <a:r>
              <a:rPr lang="es-ES" dirty="0" smtClean="0">
                <a:solidFill>
                  <a:schemeClr val="tx1"/>
                </a:solidFill>
              </a:rPr>
              <a:t>actualmente </a:t>
            </a:r>
            <a:r>
              <a:rPr lang="es-ES" dirty="0">
                <a:solidFill>
                  <a:schemeClr val="tx1"/>
                </a:solidFill>
              </a:rPr>
              <a:t>no deben ser animados a beber únicamente por razones de salud, debido a que la base para el mejoramiento de la salud aún no se ha establecido como una derivación de alcohol en sí </a:t>
            </a:r>
            <a:r>
              <a:rPr lang="es-ES" dirty="0" smtClean="0">
                <a:solidFill>
                  <a:schemeClr val="tx1"/>
                </a:solidFill>
              </a:rPr>
              <a:t>mismo.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780486" y="6486919"/>
            <a:ext cx="6627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Tangney CC, </a:t>
            </a:r>
            <a:r>
              <a:rPr lang="en-US" sz="1100" dirty="0" err="1" smtClean="0"/>
              <a:t>Rosenson</a:t>
            </a:r>
            <a:r>
              <a:rPr lang="en-US" sz="1100" dirty="0" smtClean="0"/>
              <a:t> </a:t>
            </a:r>
            <a:r>
              <a:rPr lang="en-US" sz="1100" dirty="0"/>
              <a:t>RS. Cardiovascular benefits and risks of moderate alcohol </a:t>
            </a:r>
            <a:r>
              <a:rPr lang="en-US" sz="1100" dirty="0" smtClean="0"/>
              <a:t>consumption. </a:t>
            </a:r>
            <a:r>
              <a:rPr lang="en-US" sz="1100" dirty="0" err="1" smtClean="0"/>
              <a:t>UpToDate</a:t>
            </a:r>
            <a:r>
              <a:rPr lang="en-US" sz="1100" dirty="0" smtClean="0"/>
              <a:t>. 2015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193916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19520"/>
            <a:ext cx="11841480" cy="6600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37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5720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46960" y="1815254"/>
            <a:ext cx="8808720" cy="423502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Definición</a:t>
            </a:r>
          </a:p>
          <a:p>
            <a:pPr algn="just"/>
            <a:r>
              <a:rPr lang="es-ES" dirty="0" smtClean="0"/>
              <a:t>La Hipertensión </a:t>
            </a:r>
            <a:r>
              <a:rPr lang="es-ES" dirty="0" err="1"/>
              <a:t>Renovascular</a:t>
            </a:r>
            <a:r>
              <a:rPr lang="es-ES" dirty="0"/>
              <a:t> (HTARV) se refiere </a:t>
            </a:r>
            <a:r>
              <a:rPr lang="es-ES" dirty="0" smtClean="0"/>
              <a:t>a la </a:t>
            </a:r>
            <a:r>
              <a:rPr lang="es-ES" b="1" dirty="0">
                <a:solidFill>
                  <a:schemeClr val="tx1"/>
                </a:solidFill>
              </a:rPr>
              <a:t>hipertensión</a:t>
            </a:r>
            <a:r>
              <a:rPr lang="es-ES" dirty="0">
                <a:solidFill>
                  <a:schemeClr val="tx1"/>
                </a:solidFill>
              </a:rPr>
              <a:t> causada </a:t>
            </a:r>
            <a:r>
              <a:rPr lang="es-ES" dirty="0"/>
              <a:t>por una </a:t>
            </a:r>
            <a:r>
              <a:rPr lang="es-ES" b="1" dirty="0" err="1">
                <a:solidFill>
                  <a:schemeClr val="tx1"/>
                </a:solidFill>
              </a:rPr>
              <a:t>hipoperfusión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renal.</a:t>
            </a:r>
          </a:p>
          <a:p>
            <a:pPr marL="0" indent="0" algn="just">
              <a:buNone/>
            </a:pPr>
            <a:r>
              <a:rPr lang="es-ES" dirty="0" smtClean="0"/>
              <a:t> La </a:t>
            </a:r>
            <a:r>
              <a:rPr lang="es-ES" dirty="0"/>
              <a:t>Enfermedad </a:t>
            </a:r>
            <a:r>
              <a:rPr lang="es-ES" dirty="0" err="1"/>
              <a:t>Renovascular</a:t>
            </a:r>
            <a:r>
              <a:rPr lang="es-ES" dirty="0"/>
              <a:t> (</a:t>
            </a:r>
            <a:r>
              <a:rPr lang="es-ES" dirty="0" smtClean="0"/>
              <a:t>ERV) ateroesclerótica </a:t>
            </a:r>
            <a:r>
              <a:rPr lang="es-ES" dirty="0"/>
              <a:t>de alta prevalencia, no siempre </a:t>
            </a:r>
            <a:r>
              <a:rPr lang="es-ES" dirty="0" smtClean="0"/>
              <a:t>  provoca </a:t>
            </a:r>
            <a:r>
              <a:rPr lang="es-ES" dirty="0"/>
              <a:t>una </a:t>
            </a:r>
            <a:r>
              <a:rPr lang="es-ES" dirty="0" err="1"/>
              <a:t>hipoperfusión</a:t>
            </a:r>
            <a:r>
              <a:rPr lang="es-ES" dirty="0"/>
              <a:t> suficiente </a:t>
            </a:r>
            <a:r>
              <a:rPr lang="es-ES" dirty="0" smtClean="0"/>
              <a:t>para desencadenar </a:t>
            </a:r>
            <a:r>
              <a:rPr lang="es-ES" dirty="0"/>
              <a:t>hipertensión.</a:t>
            </a:r>
          </a:p>
          <a:p>
            <a:pPr algn="just"/>
            <a:endParaRPr lang="es-ES" b="1" dirty="0" smtClean="0"/>
          </a:p>
          <a:p>
            <a:pPr algn="just"/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Epidemiología</a:t>
            </a:r>
          </a:p>
          <a:p>
            <a:pPr algn="just"/>
            <a:r>
              <a:rPr lang="es-ES" dirty="0" smtClean="0"/>
              <a:t>Es </a:t>
            </a:r>
            <a:r>
              <a:rPr lang="es-ES" dirty="0"/>
              <a:t>la causa potencialmente corregible </a:t>
            </a:r>
            <a:r>
              <a:rPr lang="es-ES" b="1" dirty="0"/>
              <a:t>más común </a:t>
            </a:r>
            <a:r>
              <a:rPr lang="es-ES" dirty="0"/>
              <a:t>de hipertensión secundaria</a:t>
            </a:r>
            <a:r>
              <a:rPr lang="es-ES" dirty="0" smtClean="0"/>
              <a:t>.</a:t>
            </a:r>
          </a:p>
          <a:p>
            <a:pPr algn="just"/>
            <a:r>
              <a:rPr lang="es-ES" dirty="0" smtClean="0"/>
              <a:t>La </a:t>
            </a:r>
            <a:r>
              <a:rPr lang="es-ES" b="1" dirty="0"/>
              <a:t>incidencia</a:t>
            </a:r>
            <a:r>
              <a:rPr lang="es-ES" dirty="0"/>
              <a:t> varía con el entorno </a:t>
            </a:r>
            <a:r>
              <a:rPr lang="es-ES" dirty="0" smtClean="0"/>
              <a:t>clínico, probablemente </a:t>
            </a:r>
            <a:r>
              <a:rPr lang="es-ES" dirty="0"/>
              <a:t>en menos del </a:t>
            </a:r>
            <a:r>
              <a:rPr lang="es-ES" b="1" dirty="0"/>
              <a:t>1 %</a:t>
            </a:r>
            <a:r>
              <a:rPr lang="es-ES" dirty="0" smtClean="0"/>
              <a:t> </a:t>
            </a:r>
            <a:r>
              <a:rPr lang="es-ES" dirty="0"/>
              <a:t>de los pacientes con hipertensión </a:t>
            </a:r>
            <a:r>
              <a:rPr lang="es-ES" b="1" dirty="0" smtClean="0"/>
              <a:t>leve</a:t>
            </a:r>
            <a:r>
              <a:rPr lang="es-ES" dirty="0" smtClean="0"/>
              <a:t> y entre </a:t>
            </a:r>
            <a:r>
              <a:rPr lang="es-ES" b="1" dirty="0"/>
              <a:t>10 y 45 %</a:t>
            </a:r>
            <a:r>
              <a:rPr lang="es-ES" b="1" dirty="0" smtClean="0"/>
              <a:t> </a:t>
            </a:r>
            <a:r>
              <a:rPr lang="es-ES" dirty="0"/>
              <a:t>de los </a:t>
            </a:r>
            <a:r>
              <a:rPr lang="es-ES" dirty="0" smtClean="0"/>
              <a:t>pacientes </a:t>
            </a:r>
            <a:r>
              <a:rPr lang="es-ES" dirty="0"/>
              <a:t>con hipertensión </a:t>
            </a:r>
            <a:r>
              <a:rPr lang="es-ES" b="1" dirty="0"/>
              <a:t>severa o </a:t>
            </a:r>
            <a:r>
              <a:rPr lang="es-ES" b="1" dirty="0" smtClean="0"/>
              <a:t>maligna.</a:t>
            </a:r>
          </a:p>
          <a:p>
            <a:pPr algn="just"/>
            <a:r>
              <a:rPr lang="es-ES" dirty="0" smtClean="0"/>
              <a:t>Se </a:t>
            </a:r>
            <a:r>
              <a:rPr lang="es-ES" dirty="0"/>
              <a:t>identifica con </a:t>
            </a:r>
            <a:r>
              <a:rPr lang="es-ES" b="1" dirty="0" smtClean="0"/>
              <a:t>mayor </a:t>
            </a:r>
            <a:r>
              <a:rPr lang="es-ES" b="1" dirty="0"/>
              <a:t>frecuencia </a:t>
            </a:r>
            <a:r>
              <a:rPr lang="es-ES" dirty="0"/>
              <a:t>en pacientes de </a:t>
            </a:r>
            <a:r>
              <a:rPr lang="es-ES" b="1" dirty="0"/>
              <a:t>raza </a:t>
            </a:r>
            <a:r>
              <a:rPr lang="es-ES" b="1" dirty="0" smtClean="0"/>
              <a:t>blanca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0" y="1690886"/>
            <a:ext cx="8808720" cy="47157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6648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5720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99360" y="2241974"/>
            <a:ext cx="8808720" cy="4235026"/>
          </a:xfrm>
        </p:spPr>
        <p:txBody>
          <a:bodyPr>
            <a:normAutofit/>
          </a:bodyPr>
          <a:lstStyle/>
          <a:p>
            <a:pPr algn="just"/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Etiología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b="1" dirty="0"/>
              <a:t> </a:t>
            </a:r>
            <a:r>
              <a:rPr lang="es-ES" b="1" dirty="0" smtClean="0"/>
              <a:t>Intrínsecas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 Estenosis </a:t>
            </a:r>
            <a:r>
              <a:rPr lang="es-ES" dirty="0" err="1" smtClean="0">
                <a:sym typeface="Wingdings" panose="05000000000000000000" pitchFamily="2" charset="2"/>
              </a:rPr>
              <a:t>ateromatosa</a:t>
            </a:r>
            <a:r>
              <a:rPr lang="es-ES" dirty="0" smtClean="0">
                <a:sym typeface="Wingdings" panose="05000000000000000000" pitchFamily="2" charset="2"/>
              </a:rPr>
              <a:t>.</a:t>
            </a:r>
          </a:p>
          <a:p>
            <a:pPr marL="0" indent="0" algn="just">
              <a:buNone/>
            </a:pP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smtClean="0">
                <a:sym typeface="Wingdings" panose="05000000000000000000" pitchFamily="2" charset="2"/>
              </a:rPr>
              <a:t>                         Displasia </a:t>
            </a:r>
            <a:r>
              <a:rPr lang="es-ES" dirty="0" err="1" smtClean="0">
                <a:sym typeface="Wingdings" panose="05000000000000000000" pitchFamily="2" charset="2"/>
              </a:rPr>
              <a:t>firomuscular</a:t>
            </a:r>
            <a:r>
              <a:rPr lang="es-ES" dirty="0" smtClean="0">
                <a:sym typeface="Wingdings" panose="05000000000000000000" pitchFamily="2" charset="2"/>
              </a:rPr>
              <a:t>.</a:t>
            </a:r>
          </a:p>
          <a:p>
            <a:pPr marL="0" indent="0" algn="just">
              <a:buNone/>
            </a:pPr>
            <a:endParaRPr lang="es-ES" dirty="0" smtClean="0"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b="1" dirty="0" smtClean="0">
                <a:sym typeface="Wingdings" panose="05000000000000000000" pitchFamily="2" charset="2"/>
              </a:rPr>
              <a:t>Extrínsecas </a:t>
            </a:r>
            <a:r>
              <a:rPr lang="es-ES" dirty="0" smtClean="0">
                <a:sym typeface="Wingdings" panose="05000000000000000000" pitchFamily="2" charset="2"/>
              </a:rPr>
              <a:t>  Grandes tumores </a:t>
            </a:r>
            <a:r>
              <a:rPr lang="es-ES" dirty="0" err="1" smtClean="0">
                <a:sym typeface="Wingdings" panose="05000000000000000000" pitchFamily="2" charset="2"/>
              </a:rPr>
              <a:t>intrarrenales</a:t>
            </a:r>
            <a:r>
              <a:rPr lang="es-ES" dirty="0" smtClean="0">
                <a:sym typeface="Wingdings" panose="05000000000000000000" pitchFamily="2" charset="2"/>
              </a:rPr>
              <a:t>.</a:t>
            </a: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08016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5720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97481" y="1982894"/>
            <a:ext cx="8519159" cy="4235026"/>
          </a:xfrm>
        </p:spPr>
        <p:txBody>
          <a:bodyPr>
            <a:normAutofit/>
          </a:bodyPr>
          <a:lstStyle/>
          <a:p>
            <a:pPr algn="just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ESTENOSIS ATEROMATOSA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smtClean="0">
                <a:sym typeface="Wingdings" panose="05000000000000000000" pitchFamily="2" charset="2"/>
              </a:rPr>
              <a:t>Es la </a:t>
            </a:r>
            <a:r>
              <a:rPr lang="es-ES" dirty="0">
                <a:sym typeface="Wingdings" panose="05000000000000000000" pitchFamily="2" charset="2"/>
              </a:rPr>
              <a:t>causa </a:t>
            </a:r>
            <a:r>
              <a:rPr lang="es-ES" b="1" dirty="0">
                <a:sym typeface="Wingdings" panose="05000000000000000000" pitchFamily="2" charset="2"/>
              </a:rPr>
              <a:t>más frecuente </a:t>
            </a:r>
            <a:r>
              <a:rPr lang="es-ES" dirty="0">
                <a:sym typeface="Wingdings" panose="05000000000000000000" pitchFamily="2" charset="2"/>
              </a:rPr>
              <a:t>de HTARV en la edad </a:t>
            </a:r>
            <a:r>
              <a:rPr lang="es-ES" dirty="0" smtClean="0">
                <a:sym typeface="Wingdings" panose="05000000000000000000" pitchFamily="2" charset="2"/>
              </a:rPr>
              <a:t>adulta.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ym typeface="Wingdings" panose="05000000000000000000" pitchFamily="2" charset="2"/>
              </a:rPr>
              <a:t> Incidencia &gt; edad</a:t>
            </a:r>
            <a:r>
              <a:rPr lang="es-ES" dirty="0">
                <a:sym typeface="Wingdings" panose="05000000000000000000" pitchFamily="2" charset="2"/>
              </a:rPr>
              <a:t>, HTA, DBT, TBQ</a:t>
            </a:r>
            <a:r>
              <a:rPr lang="es-ES" dirty="0" smtClean="0">
                <a:sym typeface="Wingdings" panose="05000000000000000000" pitchFamily="2" charset="2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ym typeface="Wingdings" panose="05000000000000000000" pitchFamily="2" charset="2"/>
              </a:rPr>
              <a:t> Afecta </a:t>
            </a:r>
            <a:r>
              <a:rPr lang="es-ES" dirty="0">
                <a:sym typeface="Wingdings" panose="05000000000000000000" pitchFamily="2" charset="2"/>
              </a:rPr>
              <a:t>la </a:t>
            </a:r>
            <a:r>
              <a:rPr lang="es-ES" b="1" dirty="0">
                <a:sym typeface="Wingdings" panose="05000000000000000000" pitchFamily="2" charset="2"/>
              </a:rPr>
              <a:t>región ostial y proximal </a:t>
            </a:r>
            <a:r>
              <a:rPr lang="es-ES" dirty="0">
                <a:sym typeface="Wingdings" panose="05000000000000000000" pitchFamily="2" charset="2"/>
              </a:rPr>
              <a:t>de la arteria</a:t>
            </a:r>
            <a:r>
              <a:rPr lang="es-ES" dirty="0" smtClean="0">
                <a:sym typeface="Wingdings" panose="05000000000000000000" pitchFamily="2" charset="2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>
                <a:sym typeface="Wingdings" panose="05000000000000000000" pitchFamily="2" charset="2"/>
              </a:rPr>
              <a:t> El </a:t>
            </a:r>
            <a:r>
              <a:rPr lang="es-ES" b="1" dirty="0">
                <a:sym typeface="Wingdings" panose="05000000000000000000" pitchFamily="2" charset="2"/>
              </a:rPr>
              <a:t>riesgo de atrofia renal a 3 años </a:t>
            </a:r>
            <a:r>
              <a:rPr lang="es-ES" dirty="0" smtClean="0">
                <a:sym typeface="Wingdings" panose="05000000000000000000" pitchFamily="2" charset="2"/>
              </a:rPr>
              <a:t>es: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ym typeface="Wingdings" panose="05000000000000000000" pitchFamily="2" charset="2"/>
              </a:rPr>
              <a:t>  5.5% en </a:t>
            </a:r>
            <a:r>
              <a:rPr lang="es-ES" dirty="0">
                <a:sym typeface="Wingdings" panose="05000000000000000000" pitchFamily="2" charset="2"/>
              </a:rPr>
              <a:t>arterias </a:t>
            </a:r>
            <a:r>
              <a:rPr lang="es-ES" dirty="0" smtClean="0">
                <a:sym typeface="Wingdings" panose="05000000000000000000" pitchFamily="2" charset="2"/>
              </a:rPr>
              <a:t>normales,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ym typeface="Wingdings" panose="05000000000000000000" pitchFamily="2" charset="2"/>
              </a:rPr>
              <a:t>  11.7</a:t>
            </a:r>
            <a:r>
              <a:rPr lang="es-ES" dirty="0">
                <a:sym typeface="Wingdings" panose="05000000000000000000" pitchFamily="2" charset="2"/>
              </a:rPr>
              <a:t>% en estenosis moderadas (&lt;60</a:t>
            </a:r>
            <a:r>
              <a:rPr lang="es-ES" dirty="0" smtClean="0">
                <a:sym typeface="Wingdings" panose="05000000000000000000" pitchFamily="2" charset="2"/>
              </a:rPr>
              <a:t>%),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ym typeface="Wingdings" panose="05000000000000000000" pitchFamily="2" charset="2"/>
              </a:rPr>
              <a:t>  20.8</a:t>
            </a:r>
            <a:r>
              <a:rPr lang="es-ES" dirty="0">
                <a:sym typeface="Wingdings" panose="05000000000000000000" pitchFamily="2" charset="2"/>
              </a:rPr>
              <a:t>% en las más severas (&gt;60</a:t>
            </a:r>
            <a:r>
              <a:rPr lang="es-ES" dirty="0" smtClean="0">
                <a:sym typeface="Wingdings" panose="05000000000000000000" pitchFamily="2" charset="2"/>
              </a:rPr>
              <a:t>%).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S" dirty="0"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ES" dirty="0" smtClean="0"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80722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5720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82241" y="2302934"/>
            <a:ext cx="8519159" cy="4235026"/>
          </a:xfrm>
        </p:spPr>
        <p:txBody>
          <a:bodyPr>
            <a:normAutofit/>
          </a:bodyPr>
          <a:lstStyle/>
          <a:p>
            <a:pPr algn="just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DISPLASIA FIBROMUSCULAR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ym typeface="Wingdings" panose="05000000000000000000" pitchFamily="2" charset="2"/>
              </a:rPr>
              <a:t> Es la causa más frecuente en </a:t>
            </a:r>
            <a:r>
              <a:rPr lang="es-ES" b="1" dirty="0" smtClean="0">
                <a:sym typeface="Wingdings" panose="05000000000000000000" pitchFamily="2" charset="2"/>
              </a:rPr>
              <a:t>pacientes jóvenes </a:t>
            </a:r>
            <a:r>
              <a:rPr lang="es-ES" dirty="0" smtClean="0">
                <a:sym typeface="Wingdings" panose="05000000000000000000" pitchFamily="2" charset="2"/>
              </a:rPr>
              <a:t>(&lt; 40 años).</a:t>
            </a:r>
            <a:endParaRPr lang="es-ES" dirty="0"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err="1" smtClean="0"/>
              <a:t>Fibrodisplasia</a:t>
            </a:r>
            <a:r>
              <a:rPr lang="es-ES" dirty="0" smtClean="0"/>
              <a:t> </a:t>
            </a:r>
            <a:r>
              <a:rPr lang="es-ES" dirty="0"/>
              <a:t>de la </a:t>
            </a:r>
            <a:r>
              <a:rPr lang="es-ES" b="1" dirty="0" smtClean="0"/>
              <a:t>media</a:t>
            </a:r>
            <a:r>
              <a:rPr lang="es-ES" dirty="0" smtClean="0"/>
              <a:t> es la más frecuente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b="1" dirty="0" smtClean="0">
                <a:sym typeface="Wingdings" panose="05000000000000000000" pitchFamily="2" charset="2"/>
              </a:rPr>
              <a:t>mujeres.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b="1" dirty="0" smtClean="0">
                <a:sym typeface="Wingdings" panose="05000000000000000000" pitchFamily="2" charset="2"/>
              </a:rPr>
              <a:t>1/3 distal </a:t>
            </a:r>
            <a:r>
              <a:rPr lang="es-ES" dirty="0" smtClean="0">
                <a:sym typeface="Wingdings" panose="05000000000000000000" pitchFamily="2" charset="2"/>
              </a:rPr>
              <a:t>de la arteria.</a:t>
            </a:r>
            <a:endParaRPr lang="es-ES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/>
              <a:t>Evolución hacia la </a:t>
            </a:r>
            <a:r>
              <a:rPr lang="es-ES" dirty="0" smtClean="0"/>
              <a:t>obstrucción lenta.</a:t>
            </a:r>
            <a:endParaRPr lang="es-ES" dirty="0"/>
          </a:p>
          <a:p>
            <a:pPr algn="just">
              <a:buFont typeface="Wingdings" panose="05000000000000000000" pitchFamily="2" charset="2"/>
              <a:buChar char="ü"/>
            </a:pP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34202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5720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67001" y="1937174"/>
            <a:ext cx="8519159" cy="42350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Sospecha clínica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Inicio </a:t>
            </a:r>
            <a:r>
              <a:rPr lang="es-ES" b="1" dirty="0">
                <a:solidFill>
                  <a:schemeClr val="tx1"/>
                </a:solidFill>
              </a:rPr>
              <a:t>abrupto </a:t>
            </a:r>
            <a:r>
              <a:rPr lang="es-ES" dirty="0">
                <a:solidFill>
                  <a:schemeClr val="tx1"/>
                </a:solidFill>
              </a:rPr>
              <a:t>de HTA o empeoramiento de HTA preexistente.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Presencia </a:t>
            </a:r>
            <a:r>
              <a:rPr lang="es-ES" dirty="0">
                <a:solidFill>
                  <a:schemeClr val="tx1"/>
                </a:solidFill>
              </a:rPr>
              <a:t>de </a:t>
            </a:r>
            <a:r>
              <a:rPr lang="es-ES" b="1" dirty="0">
                <a:solidFill>
                  <a:schemeClr val="tx1"/>
                </a:solidFill>
              </a:rPr>
              <a:t>soplo abdominal</a:t>
            </a:r>
            <a:r>
              <a:rPr lang="es-ES" dirty="0">
                <a:solidFill>
                  <a:schemeClr val="tx1"/>
                </a:solidFill>
              </a:rPr>
              <a:t>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Presencia </a:t>
            </a:r>
            <a:r>
              <a:rPr lang="es-ES" dirty="0">
                <a:solidFill>
                  <a:schemeClr val="tx1"/>
                </a:solidFill>
              </a:rPr>
              <a:t>de enfermedad </a:t>
            </a:r>
            <a:r>
              <a:rPr lang="es-ES" b="1" dirty="0">
                <a:solidFill>
                  <a:schemeClr val="tx1"/>
                </a:solidFill>
              </a:rPr>
              <a:t>ateroesclerótica</a:t>
            </a:r>
            <a:r>
              <a:rPr lang="es-ES" dirty="0">
                <a:solidFill>
                  <a:schemeClr val="tx1"/>
                </a:solidFill>
              </a:rPr>
              <a:t> en </a:t>
            </a:r>
            <a:r>
              <a:rPr lang="es-ES" b="1" dirty="0">
                <a:solidFill>
                  <a:schemeClr val="tx1"/>
                </a:solidFill>
              </a:rPr>
              <a:t>otros sitios </a:t>
            </a:r>
            <a:r>
              <a:rPr lang="es-ES" dirty="0">
                <a:solidFill>
                  <a:schemeClr val="tx1"/>
                </a:solidFill>
              </a:rPr>
              <a:t>vasculares.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HTA </a:t>
            </a:r>
            <a:r>
              <a:rPr lang="es-ES" b="1" dirty="0">
                <a:solidFill>
                  <a:schemeClr val="tx1"/>
                </a:solidFill>
              </a:rPr>
              <a:t>Resistente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b="1" dirty="0">
                <a:solidFill>
                  <a:schemeClr val="tx1"/>
                </a:solidFill>
              </a:rPr>
              <a:t>Deterioro de la función renal </a:t>
            </a:r>
            <a:r>
              <a:rPr lang="es-ES" dirty="0">
                <a:solidFill>
                  <a:schemeClr val="tx1"/>
                </a:solidFill>
              </a:rPr>
              <a:t>(aumento en la </a:t>
            </a:r>
            <a:r>
              <a:rPr lang="es-ES" dirty="0" err="1">
                <a:solidFill>
                  <a:schemeClr val="tx1"/>
                </a:solidFill>
              </a:rPr>
              <a:t>Crp</a:t>
            </a:r>
            <a:r>
              <a:rPr lang="es-ES" dirty="0">
                <a:solidFill>
                  <a:schemeClr val="tx1"/>
                </a:solidFill>
              </a:rPr>
              <a:t> &gt; 30%) asociado al uso IECA o ARAII.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Episodios </a:t>
            </a:r>
            <a:r>
              <a:rPr lang="es-ES" b="1" dirty="0">
                <a:solidFill>
                  <a:schemeClr val="tx1"/>
                </a:solidFill>
              </a:rPr>
              <a:t>recurrentes</a:t>
            </a:r>
            <a:r>
              <a:rPr lang="es-ES" dirty="0">
                <a:solidFill>
                  <a:schemeClr val="tx1"/>
                </a:solidFill>
              </a:rPr>
              <a:t> de </a:t>
            </a:r>
            <a:r>
              <a:rPr lang="es-ES" b="1" dirty="0">
                <a:solidFill>
                  <a:schemeClr val="tx1"/>
                </a:solidFill>
              </a:rPr>
              <a:t>EAP o ICC</a:t>
            </a:r>
            <a:r>
              <a:rPr lang="es-ES" dirty="0">
                <a:solidFill>
                  <a:schemeClr val="tx1"/>
                </a:solidFill>
              </a:rPr>
              <a:t>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IR </a:t>
            </a:r>
            <a:r>
              <a:rPr lang="es-ES" dirty="0">
                <a:solidFill>
                  <a:schemeClr val="tx1"/>
                </a:solidFill>
              </a:rPr>
              <a:t>de causa desconocida.</a:t>
            </a:r>
          </a:p>
          <a:p>
            <a:pPr marL="0" indent="0" algn="just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2501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5720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82241" y="2034163"/>
            <a:ext cx="7928034" cy="36728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Diagnóstico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según </a:t>
            </a:r>
            <a:r>
              <a:rPr lang="es-ES" dirty="0" smtClean="0">
                <a:solidFill>
                  <a:schemeClr val="tx1"/>
                </a:solidFill>
              </a:rPr>
              <a:t>riesgo, disponibilidad, experiencia </a:t>
            </a:r>
            <a:r>
              <a:rPr lang="es-ES" dirty="0">
                <a:solidFill>
                  <a:schemeClr val="tx1"/>
                </a:solidFill>
              </a:rPr>
              <a:t>y </a:t>
            </a:r>
            <a:r>
              <a:rPr lang="es-ES" dirty="0" smtClean="0">
                <a:solidFill>
                  <a:schemeClr val="tx1"/>
                </a:solidFill>
              </a:rPr>
              <a:t>costos.</a:t>
            </a:r>
          </a:p>
          <a:p>
            <a:pPr marL="0" indent="0" algn="just">
              <a:buNone/>
            </a:pPr>
            <a:endParaRPr lang="es-ES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Se justifica </a:t>
            </a:r>
            <a:r>
              <a:rPr lang="es-ES" b="1" dirty="0" smtClean="0">
                <a:solidFill>
                  <a:schemeClr val="tx1"/>
                </a:solidFill>
              </a:rPr>
              <a:t>confirmar </a:t>
            </a:r>
            <a:r>
              <a:rPr lang="es-ES" b="1" dirty="0">
                <a:solidFill>
                  <a:schemeClr val="tx1"/>
                </a:solidFill>
              </a:rPr>
              <a:t>su diagnóstico </a:t>
            </a:r>
            <a:r>
              <a:rPr lang="es-ES" dirty="0">
                <a:solidFill>
                  <a:schemeClr val="tx1"/>
                </a:solidFill>
              </a:rPr>
              <a:t>en los casos en que </a:t>
            </a:r>
            <a:r>
              <a:rPr lang="es-ES" dirty="0" smtClean="0">
                <a:solidFill>
                  <a:schemeClr val="tx1"/>
                </a:solidFill>
              </a:rPr>
              <a:t>estaría indicada </a:t>
            </a:r>
            <a:r>
              <a:rPr lang="es-ES" dirty="0">
                <a:solidFill>
                  <a:schemeClr val="tx1"/>
                </a:solidFill>
              </a:rPr>
              <a:t>la </a:t>
            </a:r>
            <a:r>
              <a:rPr lang="es-ES" b="1" dirty="0">
                <a:solidFill>
                  <a:schemeClr val="tx1"/>
                </a:solidFill>
              </a:rPr>
              <a:t>revascularización</a:t>
            </a:r>
            <a:r>
              <a:rPr lang="es-ES" b="1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es-ES" b="1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La </a:t>
            </a:r>
            <a:r>
              <a:rPr lang="es-ES" b="1" dirty="0">
                <a:solidFill>
                  <a:schemeClr val="tx1"/>
                </a:solidFill>
              </a:rPr>
              <a:t>HTA refractaria </a:t>
            </a:r>
            <a:r>
              <a:rPr lang="es-ES" dirty="0" smtClean="0">
                <a:solidFill>
                  <a:schemeClr val="tx1"/>
                </a:solidFill>
              </a:rPr>
              <a:t>y el </a:t>
            </a:r>
            <a:r>
              <a:rPr lang="es-ES" b="1" dirty="0">
                <a:solidFill>
                  <a:schemeClr val="tx1"/>
                </a:solidFill>
              </a:rPr>
              <a:t>deterioro progresivo de la función renal </a:t>
            </a:r>
            <a:r>
              <a:rPr lang="es-ES" dirty="0">
                <a:solidFill>
                  <a:schemeClr val="tx1"/>
                </a:solidFill>
              </a:rPr>
              <a:t>pueden </a:t>
            </a:r>
            <a:r>
              <a:rPr lang="es-ES" dirty="0" smtClean="0">
                <a:solidFill>
                  <a:schemeClr val="tx1"/>
                </a:solidFill>
              </a:rPr>
              <a:t>ser indicaciones </a:t>
            </a:r>
            <a:r>
              <a:rPr lang="es-ES" dirty="0">
                <a:solidFill>
                  <a:schemeClr val="tx1"/>
                </a:solidFill>
              </a:rPr>
              <a:t>de revascularización.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81" y="1819096"/>
            <a:ext cx="8229126" cy="441331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49253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5720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46961" y="1937174"/>
            <a:ext cx="8839200" cy="423502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Diagnóstico  </a:t>
            </a:r>
            <a:endParaRPr lang="es-ES" b="1" dirty="0" smtClean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1.    </a:t>
            </a:r>
            <a:r>
              <a:rPr lang="es-ES" b="1" dirty="0" smtClean="0">
                <a:solidFill>
                  <a:schemeClr val="tx1"/>
                </a:solidFill>
              </a:rPr>
              <a:t>Eco-</a:t>
            </a:r>
            <a:r>
              <a:rPr lang="es-ES" b="1" dirty="0" err="1" smtClean="0">
                <a:solidFill>
                  <a:schemeClr val="tx1"/>
                </a:solidFill>
              </a:rPr>
              <a:t>doppler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>
                <a:solidFill>
                  <a:schemeClr val="tx1"/>
                </a:solidFill>
              </a:rPr>
              <a:t>color de arterias renales: </a:t>
            </a:r>
            <a:endParaRPr lang="es-ES" b="1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Primer estudio recomendado para valoración </a:t>
            </a:r>
            <a:r>
              <a:rPr lang="es-ES" dirty="0" err="1" smtClean="0">
                <a:solidFill>
                  <a:schemeClr val="tx1"/>
                </a:solidFill>
              </a:rPr>
              <a:t>inical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Permite </a:t>
            </a:r>
            <a:r>
              <a:rPr lang="es-ES" dirty="0">
                <a:solidFill>
                  <a:schemeClr val="tx1"/>
                </a:solidFill>
              </a:rPr>
              <a:t>visualizar la </a:t>
            </a:r>
            <a:r>
              <a:rPr lang="es-ES" dirty="0" smtClean="0">
                <a:solidFill>
                  <a:schemeClr val="tx1"/>
                </a:solidFill>
              </a:rPr>
              <a:t>estenosis </a:t>
            </a:r>
            <a:r>
              <a:rPr lang="es-ES" dirty="0">
                <a:solidFill>
                  <a:schemeClr val="tx1"/>
                </a:solidFill>
              </a:rPr>
              <a:t>y establecer </a:t>
            </a:r>
            <a:r>
              <a:rPr lang="es-ES" dirty="0" smtClean="0">
                <a:solidFill>
                  <a:schemeClr val="tx1"/>
                </a:solidFill>
              </a:rPr>
              <a:t>sus consecuencias </a:t>
            </a:r>
            <a:r>
              <a:rPr lang="es-ES" dirty="0">
                <a:solidFill>
                  <a:schemeClr val="tx1"/>
                </a:solidFill>
              </a:rPr>
              <a:t>hemodinámicas. 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Es </a:t>
            </a:r>
            <a:r>
              <a:rPr lang="es-ES" dirty="0">
                <a:solidFill>
                  <a:schemeClr val="tx1"/>
                </a:solidFill>
              </a:rPr>
              <a:t>operador dependiente. </a:t>
            </a:r>
            <a:r>
              <a:rPr lang="es-ES" dirty="0" smtClean="0">
                <a:solidFill>
                  <a:schemeClr val="tx1"/>
                </a:solidFill>
              </a:rPr>
              <a:t>En </a:t>
            </a:r>
            <a:r>
              <a:rPr lang="es-ES" dirty="0">
                <a:solidFill>
                  <a:schemeClr val="tx1"/>
                </a:solidFill>
              </a:rPr>
              <a:t>manos experimentadas </a:t>
            </a:r>
            <a:r>
              <a:rPr lang="es-ES" dirty="0" smtClean="0">
                <a:solidFill>
                  <a:schemeClr val="tx1"/>
                </a:solidFill>
              </a:rPr>
              <a:t>S </a:t>
            </a:r>
            <a:r>
              <a:rPr lang="es-ES" dirty="0">
                <a:solidFill>
                  <a:schemeClr val="tx1"/>
                </a:solidFill>
              </a:rPr>
              <a:t>60 % </a:t>
            </a:r>
            <a:r>
              <a:rPr lang="es-ES" dirty="0" smtClean="0">
                <a:solidFill>
                  <a:schemeClr val="tx1"/>
                </a:solidFill>
              </a:rPr>
              <a:t>al </a:t>
            </a:r>
            <a:r>
              <a:rPr lang="es-ES" dirty="0">
                <a:solidFill>
                  <a:schemeClr val="tx1"/>
                </a:solidFill>
              </a:rPr>
              <a:t>81% y 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91</a:t>
            </a:r>
            <a:r>
              <a:rPr lang="es-ES" dirty="0" smtClean="0">
                <a:solidFill>
                  <a:schemeClr val="tx1"/>
                </a:solidFill>
              </a:rPr>
              <a:t>%.</a:t>
            </a:r>
          </a:p>
          <a:p>
            <a:pPr marL="0" indent="0" algn="just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 startAt="2"/>
            </a:pPr>
            <a:r>
              <a:rPr lang="es-ES" b="1" dirty="0" err="1" smtClean="0">
                <a:solidFill>
                  <a:schemeClr val="tx1"/>
                </a:solidFill>
              </a:rPr>
              <a:t>Radiorrenograma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>
                <a:solidFill>
                  <a:schemeClr val="tx1"/>
                </a:solidFill>
              </a:rPr>
              <a:t>con </a:t>
            </a:r>
            <a:r>
              <a:rPr lang="es-ES" b="1" dirty="0" err="1">
                <a:solidFill>
                  <a:schemeClr val="tx1"/>
                </a:solidFill>
              </a:rPr>
              <a:t>captopril</a:t>
            </a:r>
            <a:r>
              <a:rPr lang="es-ES" b="1" dirty="0">
                <a:solidFill>
                  <a:schemeClr val="tx1"/>
                </a:solidFill>
              </a:rPr>
              <a:t>: </a:t>
            </a:r>
            <a:endParaRPr lang="es-ES" b="1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Mayor </a:t>
            </a:r>
            <a:r>
              <a:rPr lang="es-ES" dirty="0">
                <a:solidFill>
                  <a:schemeClr val="tx1"/>
                </a:solidFill>
              </a:rPr>
              <a:t>especificidad y menor sensibilidad. 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Útil para </a:t>
            </a:r>
            <a:r>
              <a:rPr lang="es-ES" dirty="0">
                <a:solidFill>
                  <a:schemeClr val="tx1"/>
                </a:solidFill>
              </a:rPr>
              <a:t>predecir una respuesta clínica al </a:t>
            </a:r>
            <a:r>
              <a:rPr lang="es-ES" dirty="0" smtClean="0">
                <a:solidFill>
                  <a:schemeClr val="tx1"/>
                </a:solidFill>
              </a:rPr>
              <a:t>tratamiento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y compromiso de función renal.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4635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655320"/>
            <a:ext cx="10058400" cy="944880"/>
          </a:xfr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" b="1" dirty="0" smtClean="0">
                <a:latin typeface="Bradley Hand ITC" panose="03070402050302030203" pitchFamily="66" charset="0"/>
              </a:rPr>
              <a:t>  DEFINICIÓN</a:t>
            </a:r>
            <a:endParaRPr lang="es-ES" b="1" dirty="0">
              <a:latin typeface="Bradley Hand ITC" panose="03070402050302030203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9160" y="2209800"/>
            <a:ext cx="10256520" cy="34137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 smtClean="0"/>
              <a:t>Se </a:t>
            </a:r>
            <a:r>
              <a:rPr lang="es-ES" dirty="0"/>
              <a:t>define </a:t>
            </a:r>
            <a:r>
              <a:rPr lang="es-ES" dirty="0" smtClean="0"/>
              <a:t>como </a:t>
            </a:r>
            <a:r>
              <a:rPr lang="es-ES" b="1" dirty="0" smtClean="0"/>
              <a:t>Hipertensión Secundaria (HS) </a:t>
            </a:r>
            <a:r>
              <a:rPr lang="es-ES" dirty="0" smtClean="0"/>
              <a:t>al </a:t>
            </a:r>
            <a:r>
              <a:rPr lang="es-ES" b="1" dirty="0"/>
              <a:t>aumento de la presión arterial (PA) sistémica </a:t>
            </a:r>
            <a:r>
              <a:rPr lang="es-ES" dirty="0"/>
              <a:t>por una </a:t>
            </a:r>
            <a:r>
              <a:rPr lang="es-ES" b="1" dirty="0"/>
              <a:t>causa identificable</a:t>
            </a:r>
            <a:r>
              <a:rPr lang="es-ES" b="1" dirty="0" smtClean="0"/>
              <a:t>.</a:t>
            </a:r>
          </a:p>
          <a:p>
            <a:pPr marL="0" indent="0" algn="just">
              <a:buNone/>
            </a:pPr>
            <a:r>
              <a:rPr lang="es-ES" b="1" dirty="0" smtClean="0"/>
              <a:t>Hipertensión resistente o refractaria (HR) </a:t>
            </a:r>
            <a:r>
              <a:rPr lang="es-ES" dirty="0" smtClean="0"/>
              <a:t>cuando </a:t>
            </a:r>
            <a:r>
              <a:rPr lang="es-ES" dirty="0"/>
              <a:t>resulta imposible disminuir la PA por debajo de las metas </a:t>
            </a:r>
            <a:r>
              <a:rPr lang="es-ES" dirty="0" smtClean="0"/>
              <a:t>terapéuticas*, con </a:t>
            </a:r>
            <a:r>
              <a:rPr lang="es-ES" dirty="0"/>
              <a:t>un tratamiento que incluye </a:t>
            </a:r>
            <a:r>
              <a:rPr lang="es-ES" b="1" dirty="0"/>
              <a:t>cambios en el estilo de vida </a:t>
            </a:r>
            <a:r>
              <a:rPr lang="es-ES" dirty="0"/>
              <a:t>y una combinación de al menos </a:t>
            </a:r>
            <a:r>
              <a:rPr lang="es-ES" b="1" dirty="0"/>
              <a:t>tres diferentes fármacos antihipertensivos en dosis </a:t>
            </a:r>
            <a:r>
              <a:rPr lang="es-ES" b="1" dirty="0" smtClean="0"/>
              <a:t>adecuadas, </a:t>
            </a:r>
            <a:r>
              <a:rPr lang="es-ES" dirty="0"/>
              <a:t>incluyendo un </a:t>
            </a:r>
            <a:r>
              <a:rPr lang="es-ES" b="1" dirty="0"/>
              <a:t>diurético</a:t>
            </a:r>
            <a:r>
              <a:rPr lang="es-ES" b="1" dirty="0" smtClean="0"/>
              <a:t>.</a:t>
            </a:r>
          </a:p>
          <a:p>
            <a:pPr marL="0" indent="0" algn="just">
              <a:buNone/>
            </a:pPr>
            <a:r>
              <a:rPr lang="es-ES" b="1" dirty="0" smtClean="0"/>
              <a:t>* Metas: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/>
              <a:t>&lt; </a:t>
            </a:r>
            <a:r>
              <a:rPr lang="es-ES" dirty="0"/>
              <a:t>140/90 mm Hg en hipertensos menores de 80 </a:t>
            </a:r>
            <a:r>
              <a:rPr lang="es-ES" dirty="0" smtClean="0"/>
              <a:t>años.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/>
              <a:t>&lt; </a:t>
            </a:r>
            <a:r>
              <a:rPr lang="es-ES" dirty="0"/>
              <a:t>150/90 mm Hg en hipertensos mayores de 80 </a:t>
            </a:r>
            <a:r>
              <a:rPr lang="es-ES" dirty="0" smtClean="0"/>
              <a:t>años</a:t>
            </a:r>
            <a:r>
              <a:rPr lang="es-ES" dirty="0"/>
              <a:t>.</a:t>
            </a:r>
          </a:p>
          <a:p>
            <a:pPr marL="0" indent="0" algn="ctr">
              <a:buNone/>
            </a:pPr>
            <a:endParaRPr lang="es-ES" sz="15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356844" y="5863828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41" y="1952624"/>
            <a:ext cx="5487784" cy="403617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2641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5720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43199" y="1937174"/>
            <a:ext cx="8442961" cy="42350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Diagnóstico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c</a:t>
            </a:r>
            <a:r>
              <a:rPr lang="es-ES" dirty="0" smtClean="0">
                <a:solidFill>
                  <a:schemeClr val="tx1"/>
                </a:solidFill>
              </a:rPr>
              <a:t>onfirmación diagnóstica: </a:t>
            </a:r>
            <a:r>
              <a:rPr lang="es-ES" dirty="0" err="1" smtClean="0">
                <a:solidFill>
                  <a:schemeClr val="tx1"/>
                </a:solidFill>
              </a:rPr>
              <a:t>angiorresonancia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y eventualmente </a:t>
            </a:r>
            <a:r>
              <a:rPr lang="es-ES" dirty="0" err="1" smtClean="0">
                <a:solidFill>
                  <a:schemeClr val="tx1"/>
                </a:solidFill>
              </a:rPr>
              <a:t>angiotomografía</a:t>
            </a:r>
            <a:r>
              <a:rPr lang="es-ES" dirty="0" smtClean="0">
                <a:solidFill>
                  <a:schemeClr val="tx1"/>
                </a:solidFill>
              </a:rPr>
              <a:t> con </a:t>
            </a:r>
            <a:r>
              <a:rPr lang="es-ES" dirty="0">
                <a:solidFill>
                  <a:schemeClr val="tx1"/>
                </a:solidFill>
              </a:rPr>
              <a:t>técnica </a:t>
            </a:r>
            <a:r>
              <a:rPr lang="es-ES" dirty="0" err="1">
                <a:solidFill>
                  <a:schemeClr val="tx1"/>
                </a:solidFill>
              </a:rPr>
              <a:t>multicorte</a:t>
            </a:r>
            <a:r>
              <a:rPr lang="es-ES" dirty="0">
                <a:solidFill>
                  <a:schemeClr val="tx1"/>
                </a:solidFill>
              </a:rPr>
              <a:t>. </a:t>
            </a:r>
            <a:endParaRPr lang="es-ES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3.    </a:t>
            </a:r>
            <a:r>
              <a:rPr lang="es-ES" b="1" dirty="0" smtClean="0">
                <a:solidFill>
                  <a:schemeClr val="tx1"/>
                </a:solidFill>
              </a:rPr>
              <a:t>Angioresonancia </a:t>
            </a:r>
            <a:r>
              <a:rPr lang="es-ES" b="1" dirty="0">
                <a:solidFill>
                  <a:schemeClr val="tx1"/>
                </a:solidFill>
              </a:rPr>
              <a:t>magnética nuclear con gadolinio: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 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100% y E 96%.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 Su desventaja es el costo. </a:t>
            </a:r>
            <a:endParaRPr lang="es-ES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4.    </a:t>
            </a:r>
            <a:r>
              <a:rPr lang="es-ES" b="1" dirty="0" smtClean="0">
                <a:solidFill>
                  <a:schemeClr val="tx1"/>
                </a:solidFill>
              </a:rPr>
              <a:t>Angiografía renal: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Diagnóstico de certeza si la intención es la revascularización. </a:t>
            </a:r>
          </a:p>
          <a:p>
            <a:pPr marL="0" indent="0" algn="just">
              <a:buNone/>
            </a:pPr>
            <a:endParaRPr lang="es-ES" dirty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S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9513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8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40" y="1321005"/>
            <a:ext cx="8748553" cy="494001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7076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8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renovascular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346960" y="1950720"/>
            <a:ext cx="8808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Tratamiento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AR" b="1" dirty="0"/>
              <a:t>Tratamiento </a:t>
            </a:r>
            <a:r>
              <a:rPr lang="es-AR" b="1" dirty="0" smtClean="0"/>
              <a:t>farmacológico </a:t>
            </a:r>
            <a:r>
              <a:rPr lang="es-AR" b="1" dirty="0" smtClean="0">
                <a:sym typeface="Wingdings" panose="05000000000000000000" pitchFamily="2" charset="2"/>
              </a:rPr>
              <a:t> </a:t>
            </a:r>
            <a:r>
              <a:rPr lang="es-AR" dirty="0" smtClean="0">
                <a:sym typeface="Wingdings" panose="05000000000000000000" pitchFamily="2" charset="2"/>
              </a:rPr>
              <a:t>Función renal estable.</a:t>
            </a:r>
            <a:endParaRPr lang="es-AR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AR" dirty="0"/>
              <a:t>No más de tres </a:t>
            </a:r>
            <a:r>
              <a:rPr lang="es-AR" dirty="0" smtClean="0"/>
              <a:t>drogas: </a:t>
            </a:r>
            <a:r>
              <a:rPr lang="es-AR" dirty="0"/>
              <a:t>IECA, ARA II, </a:t>
            </a:r>
            <a:r>
              <a:rPr lang="el-GR" dirty="0"/>
              <a:t>β</a:t>
            </a:r>
            <a:r>
              <a:rPr lang="es-ES" dirty="0"/>
              <a:t>B.</a:t>
            </a:r>
            <a:endParaRPr lang="es-AR" dirty="0"/>
          </a:p>
          <a:p>
            <a:pPr algn="just">
              <a:buNone/>
            </a:pPr>
            <a:endParaRPr lang="es-E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/>
              <a:t>Tratamiento </a:t>
            </a:r>
            <a:r>
              <a:rPr lang="es-ES" b="1" dirty="0" smtClean="0"/>
              <a:t>invasivo </a:t>
            </a:r>
            <a:r>
              <a:rPr lang="es-ES" b="1" dirty="0" smtClean="0">
                <a:sym typeface="Wingdings" panose="05000000000000000000" pitchFamily="2" charset="2"/>
              </a:rPr>
              <a:t> </a:t>
            </a:r>
            <a:r>
              <a:rPr lang="es-AR" dirty="0" smtClean="0"/>
              <a:t>Angioplastia con balón con </a:t>
            </a:r>
            <a:r>
              <a:rPr lang="es-AR" dirty="0"/>
              <a:t>o sin colocación de </a:t>
            </a:r>
            <a:r>
              <a:rPr lang="es-AR" dirty="0" err="1"/>
              <a:t>stent</a:t>
            </a:r>
            <a:r>
              <a:rPr lang="es-AR" dirty="0"/>
              <a:t> </a:t>
            </a:r>
            <a:r>
              <a:rPr lang="es-AR" dirty="0" smtClean="0"/>
              <a:t>cuando: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AR" dirty="0" smtClean="0"/>
              <a:t> No </a:t>
            </a:r>
            <a:r>
              <a:rPr lang="es-AR" dirty="0"/>
              <a:t>se logra controlar la </a:t>
            </a:r>
            <a:r>
              <a:rPr lang="es-AR" dirty="0" smtClean="0"/>
              <a:t> hipertensión </a:t>
            </a:r>
            <a:r>
              <a:rPr lang="es-AR" dirty="0"/>
              <a:t>con 3 </a:t>
            </a:r>
            <a:r>
              <a:rPr lang="es-AR" dirty="0" smtClean="0"/>
              <a:t>drogas.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AR" dirty="0" smtClean="0"/>
              <a:t> Deterioro </a:t>
            </a:r>
            <a:r>
              <a:rPr lang="es-AR" dirty="0"/>
              <a:t>de la función renal</a:t>
            </a:r>
            <a:r>
              <a:rPr lang="es-AR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AR" dirty="0" smtClean="0"/>
              <a:t> Displasia </a:t>
            </a:r>
            <a:r>
              <a:rPr lang="es-AR" dirty="0" err="1" smtClean="0"/>
              <a:t>fibromuscular</a:t>
            </a:r>
            <a:r>
              <a:rPr lang="es-AR" dirty="0" smtClean="0"/>
              <a:t>.</a:t>
            </a:r>
          </a:p>
          <a:p>
            <a:pPr algn="just"/>
            <a:endParaRPr lang="es-ES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 smtClean="0"/>
              <a:t>La utilización </a:t>
            </a:r>
            <a:r>
              <a:rPr lang="es-ES" dirty="0"/>
              <a:t>de </a:t>
            </a:r>
            <a:r>
              <a:rPr lang="es-ES" i="1" dirty="0" err="1"/>
              <a:t>stent</a:t>
            </a:r>
            <a:r>
              <a:rPr lang="es-ES" dirty="0"/>
              <a:t> en las lesiones </a:t>
            </a:r>
            <a:r>
              <a:rPr lang="es-ES" i="1" dirty="0"/>
              <a:t>ateroscleróticas </a:t>
            </a:r>
            <a:r>
              <a:rPr lang="es-ES" dirty="0" smtClean="0"/>
              <a:t>disminuyó el </a:t>
            </a:r>
            <a:r>
              <a:rPr lang="es-ES" dirty="0"/>
              <a:t>porcentaje de </a:t>
            </a:r>
            <a:r>
              <a:rPr lang="es-ES" dirty="0" err="1" smtClean="0"/>
              <a:t>reestenosis</a:t>
            </a:r>
            <a:r>
              <a:rPr lang="es-ES" dirty="0" smtClean="0"/>
              <a:t>, pero </a:t>
            </a:r>
            <a:r>
              <a:rPr lang="es-ES" i="1" dirty="0"/>
              <a:t>no </a:t>
            </a:r>
            <a:r>
              <a:rPr lang="es-ES" i="1" dirty="0" smtClean="0"/>
              <a:t>demostró ser </a:t>
            </a:r>
            <a:r>
              <a:rPr lang="es-ES" i="1" dirty="0"/>
              <a:t>superior al tratamiento farmacológico </a:t>
            </a:r>
            <a:r>
              <a:rPr lang="es-ES" dirty="0"/>
              <a:t>a </a:t>
            </a:r>
            <a:r>
              <a:rPr lang="es-ES" dirty="0" smtClean="0"/>
              <a:t>mediano plazo</a:t>
            </a:r>
            <a:r>
              <a:rPr lang="es-ES" dirty="0"/>
              <a:t>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Renovascular</a:t>
            </a:r>
            <a:r>
              <a:rPr lang="es-ES" sz="1400" b="1" dirty="0" smtClean="0">
                <a:solidFill>
                  <a:schemeClr val="bg1"/>
                </a:solidFill>
              </a:rPr>
              <a:t>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7398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8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renal parenquimatosa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3108961" y="621286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400" dirty="0" smtClean="0"/>
          </a:p>
          <a:p>
            <a:r>
              <a:rPr lang="es-ES" sz="1400" dirty="0" smtClean="0"/>
              <a:t>Farreras </a:t>
            </a:r>
            <a:r>
              <a:rPr lang="es-ES" sz="1400" dirty="0" err="1" smtClean="0"/>
              <a:t>Rozman</a:t>
            </a:r>
            <a:r>
              <a:rPr lang="es-ES" sz="1400" dirty="0" smtClean="0"/>
              <a:t>. Medicina Interna. </a:t>
            </a:r>
            <a:r>
              <a:rPr lang="es-ES" sz="1400" dirty="0" err="1" smtClean="0"/>
              <a:t>Elsevier</a:t>
            </a:r>
            <a:r>
              <a:rPr lang="es-ES" sz="1400" dirty="0" smtClean="0"/>
              <a:t>. 17º Edición, 2012. Vol2.</a:t>
            </a:r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renal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36520" y="2072640"/>
            <a:ext cx="8534400" cy="3779520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chemeClr val="tx1"/>
                </a:solidFill>
              </a:rPr>
              <a:t>  Casi todas las </a:t>
            </a:r>
            <a:r>
              <a:rPr lang="es-ES" sz="2600" b="1" dirty="0" smtClean="0">
                <a:solidFill>
                  <a:schemeClr val="tx1"/>
                </a:solidFill>
              </a:rPr>
              <a:t>nefropatías crónicas </a:t>
            </a:r>
            <a:r>
              <a:rPr lang="es-ES" sz="2600" dirty="0" smtClean="0">
                <a:solidFill>
                  <a:schemeClr val="tx1"/>
                </a:solidFill>
              </a:rPr>
              <a:t>se acompañan de HTA en algún momento de su evolución.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chemeClr val="tx1"/>
                </a:solidFill>
              </a:rPr>
              <a:t>  La </a:t>
            </a:r>
            <a:r>
              <a:rPr lang="es-ES" sz="2600" b="1" dirty="0">
                <a:solidFill>
                  <a:schemeClr val="tx1"/>
                </a:solidFill>
              </a:rPr>
              <a:t>HTA puede acelerar </a:t>
            </a:r>
            <a:r>
              <a:rPr lang="es-ES" sz="2600" dirty="0">
                <a:solidFill>
                  <a:schemeClr val="tx1"/>
                </a:solidFill>
              </a:rPr>
              <a:t>el curso de la </a:t>
            </a:r>
            <a:r>
              <a:rPr lang="es-ES" sz="2600" b="1" dirty="0">
                <a:solidFill>
                  <a:schemeClr val="tx1"/>
                </a:solidFill>
              </a:rPr>
              <a:t>nefropatía</a:t>
            </a:r>
            <a:r>
              <a:rPr lang="es-ES" sz="2600" dirty="0">
                <a:solidFill>
                  <a:schemeClr val="tx1"/>
                </a:solidFill>
              </a:rPr>
              <a:t> hacia la insuficiencia renal terminal por lo que su tratamiento es esencial para mejorar el funcionalismo renal.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chemeClr val="tx1"/>
                </a:solidFill>
              </a:rPr>
              <a:t>  Es </a:t>
            </a:r>
            <a:r>
              <a:rPr lang="es-ES" sz="2600" dirty="0">
                <a:solidFill>
                  <a:schemeClr val="tx1"/>
                </a:solidFill>
              </a:rPr>
              <a:t>difícil saber si la nefropatía antecede a la HTA o a la inversa. </a:t>
            </a:r>
            <a:endParaRPr lang="es-AR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600" dirty="0" smtClean="0">
              <a:solidFill>
                <a:schemeClr val="tx1"/>
              </a:solidFill>
            </a:endParaRPr>
          </a:p>
          <a:p>
            <a:r>
              <a:rPr lang="es-ES" sz="2600" b="1" dirty="0" smtClean="0">
                <a:solidFill>
                  <a:schemeClr val="accent2">
                    <a:lumMod val="75000"/>
                  </a:schemeClr>
                </a:solidFill>
              </a:rPr>
              <a:t>Epidemiología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600" dirty="0" smtClean="0">
                <a:solidFill>
                  <a:schemeClr val="tx1"/>
                </a:solidFill>
              </a:rPr>
              <a:t> 2-5% de todas las causas de HTA.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600" dirty="0" smtClean="0">
                <a:solidFill>
                  <a:schemeClr val="tx1"/>
                </a:solidFill>
              </a:rPr>
              <a:t> </a:t>
            </a:r>
            <a:r>
              <a:rPr lang="es-ES" sz="2600" b="1" dirty="0" smtClean="0">
                <a:solidFill>
                  <a:schemeClr val="tx1"/>
                </a:solidFill>
              </a:rPr>
              <a:t>50% </a:t>
            </a:r>
            <a:r>
              <a:rPr lang="es-ES" sz="2600" dirty="0" smtClean="0">
                <a:solidFill>
                  <a:schemeClr val="tx1"/>
                </a:solidFill>
              </a:rPr>
              <a:t>de las causas de </a:t>
            </a:r>
            <a:r>
              <a:rPr lang="es-ES" sz="2600" b="1" dirty="0" smtClean="0">
                <a:solidFill>
                  <a:schemeClr val="tx1"/>
                </a:solidFill>
              </a:rPr>
              <a:t>HTA Secundaria</a:t>
            </a:r>
            <a:r>
              <a:rPr lang="es-ES" sz="2600" dirty="0" smtClean="0">
                <a:solidFill>
                  <a:schemeClr val="tx1"/>
                </a:solidFill>
              </a:rPr>
              <a:t>.</a:t>
            </a:r>
          </a:p>
          <a:p>
            <a:endParaRPr lang="es-ES" sz="26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s-ES" sz="2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718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8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renal parenquimatosa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renal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2535540" y="1965981"/>
            <a:ext cx="8620140" cy="4160499"/>
          </a:xfrm>
        </p:spPr>
        <p:txBody>
          <a:bodyPr>
            <a:normAutofit/>
          </a:bodyPr>
          <a:lstStyle/>
          <a:p>
            <a:pPr algn="just"/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Etiología</a:t>
            </a:r>
          </a:p>
          <a:p>
            <a:pPr algn="just"/>
            <a:r>
              <a:rPr lang="es-ES" sz="2400" dirty="0" smtClean="0">
                <a:solidFill>
                  <a:schemeClr val="tx1"/>
                </a:solidFill>
              </a:rPr>
              <a:t>Las nefropatías crónicas que con mayor frecuencia se acompañan de HTA y a menudo HTAR son:</a:t>
            </a:r>
          </a:p>
          <a:p>
            <a:pPr algn="just">
              <a:buNone/>
            </a:pPr>
            <a:endParaRPr lang="es-ES" sz="2400" dirty="0" smtClean="0">
              <a:solidFill>
                <a:schemeClr val="tx1"/>
              </a:solidFill>
            </a:endParaRPr>
          </a:p>
          <a:p>
            <a:pPr lvl="1" algn="just"/>
            <a:r>
              <a:rPr lang="es-ES" sz="2400" dirty="0" err="1" smtClean="0">
                <a:solidFill>
                  <a:schemeClr val="tx1"/>
                </a:solidFill>
              </a:rPr>
              <a:t>Nefroangioesclerosis</a:t>
            </a:r>
            <a:r>
              <a:rPr lang="es-ES" sz="2400" dirty="0" smtClean="0">
                <a:solidFill>
                  <a:schemeClr val="tx1"/>
                </a:solidFill>
              </a:rPr>
              <a:t>.</a:t>
            </a:r>
          </a:p>
          <a:p>
            <a:pPr lvl="1" algn="just"/>
            <a:r>
              <a:rPr lang="es-ES" sz="2400" dirty="0" err="1" smtClean="0">
                <a:solidFill>
                  <a:schemeClr val="tx1"/>
                </a:solidFill>
              </a:rPr>
              <a:t>Glomerulopatías</a:t>
            </a:r>
            <a:r>
              <a:rPr lang="es-ES" sz="2400" dirty="0" smtClean="0">
                <a:solidFill>
                  <a:schemeClr val="tx1"/>
                </a:solidFill>
              </a:rPr>
              <a:t>.</a:t>
            </a:r>
          </a:p>
          <a:p>
            <a:pPr lvl="1" algn="just"/>
            <a:r>
              <a:rPr lang="es-ES" sz="2400" dirty="0" smtClean="0">
                <a:solidFill>
                  <a:schemeClr val="tx1"/>
                </a:solidFill>
              </a:rPr>
              <a:t>Nefropatías </a:t>
            </a:r>
            <a:r>
              <a:rPr lang="es-ES" sz="2400" dirty="0" err="1" smtClean="0">
                <a:solidFill>
                  <a:schemeClr val="tx1"/>
                </a:solidFill>
              </a:rPr>
              <a:t>Tubulointersticiales</a:t>
            </a:r>
            <a:r>
              <a:rPr lang="es-ES" sz="2400" dirty="0" smtClean="0">
                <a:solidFill>
                  <a:schemeClr val="tx1"/>
                </a:solidFill>
              </a:rPr>
              <a:t>.</a:t>
            </a:r>
          </a:p>
          <a:p>
            <a:pPr lvl="1" algn="just"/>
            <a:endParaRPr lang="es-ES" dirty="0" smtClean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108961" y="621286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400" dirty="0" smtClean="0"/>
          </a:p>
          <a:p>
            <a:r>
              <a:rPr lang="es-ES" sz="1400" dirty="0" smtClean="0"/>
              <a:t>Farreras </a:t>
            </a:r>
            <a:r>
              <a:rPr lang="es-ES" sz="1400" dirty="0" err="1" smtClean="0"/>
              <a:t>Rozman</a:t>
            </a:r>
            <a:r>
              <a:rPr lang="es-ES" sz="1400" dirty="0" smtClean="0"/>
              <a:t>. Medicina Interna. </a:t>
            </a:r>
            <a:r>
              <a:rPr lang="es-ES" sz="1400" dirty="0" err="1" smtClean="0"/>
              <a:t>Elsevier</a:t>
            </a:r>
            <a:r>
              <a:rPr lang="es-ES" sz="1400" dirty="0" smtClean="0"/>
              <a:t>. 17º Edición, 2012. Vol2.</a:t>
            </a: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3096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7440" y="39624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renal parenquimatosa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400" dirty="0" smtClean="0"/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renal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514600" y="1859280"/>
            <a:ext cx="9281160" cy="4160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Sospecha clínica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Nicturia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sz="13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Edemas.</a:t>
            </a:r>
            <a:endParaRPr lang="es-AR" sz="1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Elevación de la creatinina sérica (&gt; 1.2 mg/</a:t>
            </a:r>
            <a:r>
              <a:rPr lang="es-AR" dirty="0" err="1" smtClean="0">
                <a:solidFill>
                  <a:schemeClr val="tx1"/>
                </a:solidFill>
              </a:rPr>
              <a:t>dL</a:t>
            </a:r>
            <a:r>
              <a:rPr lang="es-AR" dirty="0" smtClean="0">
                <a:solidFill>
                  <a:schemeClr val="tx1"/>
                </a:solidFill>
              </a:rPr>
              <a:t> en mujeres o &gt; 1.4 mg/</a:t>
            </a:r>
            <a:r>
              <a:rPr lang="es-AR" dirty="0" err="1" smtClean="0">
                <a:solidFill>
                  <a:schemeClr val="tx1"/>
                </a:solidFill>
              </a:rPr>
              <a:t>dL</a:t>
            </a:r>
            <a:r>
              <a:rPr lang="es-AR" dirty="0" smtClean="0">
                <a:solidFill>
                  <a:schemeClr val="tx1"/>
                </a:solidFill>
              </a:rPr>
              <a:t> en hombres).</a:t>
            </a:r>
            <a:endParaRPr lang="es-AR" sz="1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Caída del filtrado glomerular estimado a menos de 60 ml/min/1.73 m2.</a:t>
            </a:r>
            <a:endParaRPr lang="es-AR" sz="1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Presencia  de eritrocitos y leucocitos en el sedimento y proteinuria. </a:t>
            </a:r>
          </a:p>
          <a:p>
            <a:endParaRPr lang="es-AR" sz="1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62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80"/>
            <a:ext cx="8808720" cy="1005840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Enfermedad renal parenquimatosa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890244" y="6506944"/>
            <a:ext cx="996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renal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2712720" y="2209801"/>
            <a:ext cx="8229600" cy="3676664"/>
          </a:xfrm>
        </p:spPr>
        <p:txBody>
          <a:bodyPr>
            <a:normAutofit/>
          </a:bodyPr>
          <a:lstStyle/>
          <a:p>
            <a:pPr algn="just"/>
            <a:r>
              <a:rPr lang="es-AR" sz="2600" b="1" dirty="0" smtClean="0">
                <a:solidFill>
                  <a:schemeClr val="accent2">
                    <a:lumMod val="75000"/>
                  </a:schemeClr>
                </a:solidFill>
              </a:rPr>
              <a:t>Diagnóstico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AR" sz="2600" b="1" dirty="0" smtClean="0">
                <a:solidFill>
                  <a:schemeClr val="tx1"/>
                </a:solidFill>
              </a:rPr>
              <a:t>  Ecografía renal y de vías urinarias </a:t>
            </a:r>
            <a:r>
              <a:rPr lang="es-AR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AR" sz="2600" dirty="0" smtClean="0">
                <a:solidFill>
                  <a:schemeClr val="tx1"/>
                </a:solidFill>
              </a:rPr>
              <a:t> visualización de alteraciones en el tamaño renal, la presencia de masas renales, cambios en el grosor cortical y obstrucciones al tracto urinario.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2600" b="1" dirty="0" smtClean="0">
                <a:solidFill>
                  <a:schemeClr val="tx1"/>
                </a:solidFill>
              </a:rPr>
              <a:t>  Biopsia renal </a:t>
            </a:r>
            <a:r>
              <a:rPr lang="es-ES" sz="2600" dirty="0" smtClean="0">
                <a:solidFill>
                  <a:schemeClr val="tx1"/>
                </a:solidFill>
              </a:rPr>
              <a:t>cuando este indicado.</a:t>
            </a:r>
            <a:endParaRPr lang="es-A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66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537138" y="1889761"/>
            <a:ext cx="861854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</a:rPr>
              <a:t>Definición</a:t>
            </a:r>
          </a:p>
          <a:p>
            <a:pPr algn="just"/>
            <a:endParaRPr lang="es-E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s-ES" sz="2400" dirty="0" smtClean="0"/>
              <a:t>Forma </a:t>
            </a:r>
            <a:r>
              <a:rPr lang="es-ES" sz="2400" dirty="0" err="1" smtClean="0"/>
              <a:t>potenciamente</a:t>
            </a:r>
            <a:r>
              <a:rPr lang="es-ES" sz="2400" dirty="0" smtClean="0"/>
              <a:t> curable de hipertensión.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b="1" dirty="0" smtClean="0"/>
              <a:t>Hipertensión</a:t>
            </a:r>
            <a:r>
              <a:rPr lang="es-ES" sz="2400" dirty="0" smtClean="0"/>
              <a:t> provocada </a:t>
            </a:r>
            <a:r>
              <a:rPr lang="es-ES" sz="2400" dirty="0"/>
              <a:t>por un </a:t>
            </a:r>
            <a:r>
              <a:rPr lang="es-ES" sz="2400" b="1" dirty="0"/>
              <a:t>exceso</a:t>
            </a:r>
            <a:r>
              <a:rPr lang="es-ES" sz="2400" dirty="0"/>
              <a:t> en la producción de</a:t>
            </a:r>
            <a:r>
              <a:rPr lang="es-ES" sz="2400" b="1" dirty="0"/>
              <a:t> aldosterona </a:t>
            </a:r>
            <a:r>
              <a:rPr lang="es-ES" sz="2400" dirty="0"/>
              <a:t>en forma autónoma </a:t>
            </a:r>
            <a:r>
              <a:rPr lang="es-ES" sz="2400" dirty="0" smtClean="0"/>
              <a:t>e </a:t>
            </a:r>
            <a:r>
              <a:rPr lang="es-ES" sz="2400" b="1" dirty="0" smtClean="0"/>
              <a:t>independiente</a:t>
            </a:r>
            <a:r>
              <a:rPr lang="es-ES" sz="2400" dirty="0" smtClean="0"/>
              <a:t> </a:t>
            </a:r>
            <a:r>
              <a:rPr lang="es-ES" sz="2400" dirty="0"/>
              <a:t>del </a:t>
            </a:r>
            <a:r>
              <a:rPr lang="es-ES" sz="2400" b="1" dirty="0"/>
              <a:t>sistema </a:t>
            </a:r>
            <a:r>
              <a:rPr lang="es-ES" sz="2400" b="1" dirty="0" smtClean="0"/>
              <a:t>renina-angiotensina (SRA)</a:t>
            </a:r>
            <a:r>
              <a:rPr lang="es-ES" sz="2400" dirty="0" smtClean="0"/>
              <a:t>, </a:t>
            </a:r>
            <a:r>
              <a:rPr lang="es-ES" sz="2400" dirty="0"/>
              <a:t>provocando una supresión de la actividad de </a:t>
            </a:r>
            <a:r>
              <a:rPr lang="es-ES" sz="2400" dirty="0" smtClean="0"/>
              <a:t>la renina </a:t>
            </a:r>
            <a:r>
              <a:rPr lang="es-ES" sz="2400" dirty="0"/>
              <a:t>plasmática y </a:t>
            </a:r>
            <a:r>
              <a:rPr lang="es-ES" sz="2400" dirty="0" smtClean="0"/>
              <a:t>aumento de la </a:t>
            </a:r>
            <a:r>
              <a:rPr lang="es-ES" sz="2400" dirty="0"/>
              <a:t>acción de aldosterona a </a:t>
            </a:r>
            <a:r>
              <a:rPr lang="es-ES" sz="2400" dirty="0" smtClean="0"/>
              <a:t>nivel renal, con </a:t>
            </a:r>
            <a:r>
              <a:rPr lang="es-ES" sz="2400" b="1" dirty="0" smtClean="0"/>
              <a:t>aumento </a:t>
            </a:r>
            <a:r>
              <a:rPr lang="es-ES" sz="2400" b="1" dirty="0"/>
              <a:t>en la reabsorción de </a:t>
            </a:r>
            <a:r>
              <a:rPr lang="es-ES" sz="2400" b="1" dirty="0" smtClean="0"/>
              <a:t>sodio</a:t>
            </a:r>
            <a:r>
              <a:rPr lang="es-ES" sz="2400" b="1" dirty="0"/>
              <a:t> </a:t>
            </a:r>
            <a:r>
              <a:rPr lang="es-ES" sz="2400" dirty="0" smtClean="0"/>
              <a:t>e </a:t>
            </a:r>
            <a:r>
              <a:rPr lang="es-ES" sz="2400" dirty="0"/>
              <a:t>intercambio por potasio e hidrogeniones</a:t>
            </a:r>
            <a:r>
              <a:rPr lang="es-ES" sz="2400" dirty="0" smtClean="0"/>
              <a:t>.</a:t>
            </a: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9197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491418" y="1906073"/>
            <a:ext cx="86642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</a:rPr>
              <a:t>Epidemiología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/>
              <a:t>I</a:t>
            </a:r>
            <a:r>
              <a:rPr lang="es-ES" sz="2000" dirty="0" smtClean="0"/>
              <a:t>ncidencia </a:t>
            </a:r>
            <a:r>
              <a:rPr lang="es-ES" sz="2000" dirty="0"/>
              <a:t>del 9.2</a:t>
            </a:r>
            <a:r>
              <a:rPr lang="es-ES" sz="2000" dirty="0" smtClean="0"/>
              <a:t>%.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 smtClean="0"/>
              <a:t>Prevalencia entre 13 y 20 % en hipertensos severos o refractarios.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 smtClean="0"/>
              <a:t>20 </a:t>
            </a:r>
            <a:r>
              <a:rPr lang="es-ES" sz="2000" dirty="0"/>
              <a:t>-</a:t>
            </a:r>
            <a:r>
              <a:rPr lang="es-ES" sz="2000" dirty="0" smtClean="0"/>
              <a:t>50 años.</a:t>
            </a:r>
            <a:endParaRPr lang="es-AR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 smtClean="0"/>
              <a:t>Mujeres.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000" dirty="0"/>
          </a:p>
          <a:p>
            <a:pPr algn="just"/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Etiología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/>
              <a:t>Hiperplasia </a:t>
            </a:r>
            <a:r>
              <a:rPr lang="es-ES" sz="2000" b="1" dirty="0" err="1"/>
              <a:t>adrenocortical</a:t>
            </a:r>
            <a:r>
              <a:rPr lang="es-ES" sz="2000" b="1" dirty="0"/>
              <a:t> bilateral o </a:t>
            </a:r>
            <a:r>
              <a:rPr lang="es-ES" sz="2000" b="1" dirty="0" err="1"/>
              <a:t>hiperaldosteronismo</a:t>
            </a:r>
            <a:r>
              <a:rPr lang="es-ES" sz="2000" b="1" dirty="0"/>
              <a:t> </a:t>
            </a:r>
            <a:r>
              <a:rPr lang="es-ES" sz="2000" b="1" dirty="0" smtClean="0"/>
              <a:t>idiopático (HAI).</a:t>
            </a:r>
            <a:endParaRPr lang="es-ES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/>
              <a:t>Adenoma productor de </a:t>
            </a:r>
            <a:r>
              <a:rPr lang="es-ES" sz="2000" b="1" dirty="0" smtClean="0"/>
              <a:t>aldosterona</a:t>
            </a:r>
            <a:r>
              <a:rPr lang="es-ES" sz="2000" b="1" dirty="0"/>
              <a:t> </a:t>
            </a:r>
            <a:r>
              <a:rPr lang="es-ES" sz="2000" b="1" dirty="0" smtClean="0"/>
              <a:t>(APA).</a:t>
            </a:r>
            <a:endParaRPr lang="es-ES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Otras: </a:t>
            </a:r>
            <a:r>
              <a:rPr lang="es-ES" sz="2000" dirty="0" err="1"/>
              <a:t>hiperaldosteronismo</a:t>
            </a:r>
            <a:r>
              <a:rPr lang="es-ES" sz="2000" dirty="0"/>
              <a:t> remediable por glucocorticoides, la hiperplasia adrenal primaria y el carcinoma suprarrenal.</a:t>
            </a: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68111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5685439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9" name="Picture 2" descr="https://upload.wikimedia.org/wikipedia/commons/thumb/3/32/2626_Renin_Aldosterone_Angiotensin.jpg/1024px-2626_Renin_Aldosterone_Angiotensi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59801" y="519278"/>
            <a:ext cx="8643998" cy="5453147"/>
          </a:xfrm>
          <a:prstGeom prst="rect">
            <a:avLst/>
          </a:prstGeom>
          <a:noFill/>
        </p:spPr>
      </p:pic>
      <p:sp>
        <p:nvSpPr>
          <p:cNvPr id="5" name="Elipse 4"/>
          <p:cNvSpPr/>
          <p:nvPr/>
        </p:nvSpPr>
        <p:spPr>
          <a:xfrm>
            <a:off x="9646920" y="3017520"/>
            <a:ext cx="1082040" cy="457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de flecha 9"/>
          <p:cNvCxnSpPr/>
          <p:nvPr/>
        </p:nvCxnSpPr>
        <p:spPr>
          <a:xfrm flipH="1" flipV="1">
            <a:off x="10850880" y="2941320"/>
            <a:ext cx="15240" cy="44196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10988040" y="2962325"/>
            <a:ext cx="0" cy="4493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9829800" y="4663440"/>
            <a:ext cx="0" cy="3810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/>
          <p:cNvSpPr/>
          <p:nvPr/>
        </p:nvSpPr>
        <p:spPr>
          <a:xfrm>
            <a:off x="9069259" y="4625340"/>
            <a:ext cx="685800" cy="47244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Conector curvado 16"/>
          <p:cNvCxnSpPr/>
          <p:nvPr/>
        </p:nvCxnSpPr>
        <p:spPr>
          <a:xfrm rot="10800000">
            <a:off x="3642360" y="1783080"/>
            <a:ext cx="4953000" cy="3078480"/>
          </a:xfrm>
          <a:prstGeom prst="curvedConnector3">
            <a:avLst/>
          </a:prstGeom>
          <a:ln w="666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redondeado 17"/>
          <p:cNvSpPr/>
          <p:nvPr/>
        </p:nvSpPr>
        <p:spPr>
          <a:xfrm>
            <a:off x="2788920" y="1417320"/>
            <a:ext cx="670560" cy="762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3590479" y="1630680"/>
            <a:ext cx="0" cy="441960"/>
          </a:xfrm>
          <a:prstGeom prst="straightConnector1">
            <a:avLst/>
          </a:prstGeom>
          <a:ln w="38100">
            <a:solidFill>
              <a:srgbClr val="FFC000">
                <a:alpha val="9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echa arriba 21"/>
          <p:cNvSpPr/>
          <p:nvPr/>
        </p:nvSpPr>
        <p:spPr>
          <a:xfrm>
            <a:off x="4084320" y="5044440"/>
            <a:ext cx="487680" cy="716280"/>
          </a:xfrm>
          <a:prstGeom prst="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4572000" y="5044440"/>
            <a:ext cx="1005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rgbClr val="92D050"/>
                </a:solidFill>
              </a:rPr>
              <a:t>TA </a:t>
            </a:r>
            <a:endParaRPr lang="es-ES" sz="4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0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8" grpId="0" animBg="1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518160"/>
            <a:ext cx="10058400" cy="1219200"/>
          </a:xfr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" dirty="0" smtClean="0">
                <a:latin typeface="Bradley Hand ITC" panose="03070402050302030203" pitchFamily="66" charset="0"/>
              </a:rPr>
              <a:t>  IMPORTANCIA</a:t>
            </a:r>
            <a:endParaRPr lang="es-ES" dirty="0">
              <a:latin typeface="Bradley Hand ITC" panose="03070402050302030203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8386"/>
          </a:xfrm>
        </p:spPr>
        <p:txBody>
          <a:bodyPr>
            <a:normAutofit/>
          </a:bodyPr>
          <a:lstStyle/>
          <a:p>
            <a:pPr algn="just"/>
            <a:endParaRPr lang="es-ES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2800" dirty="0"/>
              <a:t> Las formas secundarias son </a:t>
            </a:r>
            <a:r>
              <a:rPr lang="es-ES" sz="2800" b="1" dirty="0"/>
              <a:t>raras</a:t>
            </a:r>
            <a:r>
              <a:rPr lang="es-ES" sz="2800" dirty="0"/>
              <a:t> y su cribado es </a:t>
            </a:r>
            <a:r>
              <a:rPr lang="es-ES" sz="2800" b="1" dirty="0"/>
              <a:t>caro y laborioso</a:t>
            </a:r>
            <a:r>
              <a:rPr lang="es-ES" sz="2800" dirty="0"/>
              <a:t>, por lo que no es rentable investigar las causas secundarias en cada paciente.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sz="2800" dirty="0"/>
              <a:t> La detección y el tratamiento precoz de las formas secundarias son importantes para </a:t>
            </a:r>
            <a:r>
              <a:rPr lang="es-ES" sz="2800" b="1" dirty="0"/>
              <a:t>minimizar los cambios reversibles </a:t>
            </a:r>
            <a:r>
              <a:rPr lang="es-ES" sz="2800" dirty="0"/>
              <a:t>de la </a:t>
            </a:r>
            <a:r>
              <a:rPr lang="es-ES" sz="2800" dirty="0" err="1"/>
              <a:t>vasculatura</a:t>
            </a:r>
            <a:r>
              <a:rPr lang="es-ES" sz="2800" dirty="0"/>
              <a:t> sistémica. </a:t>
            </a:r>
            <a:endParaRPr lang="es-ES" sz="2800" dirty="0" smtClean="0"/>
          </a:p>
          <a:p>
            <a:pPr marL="0" indent="0" algn="just">
              <a:buNone/>
            </a:pPr>
            <a:endParaRPr lang="es-ES" sz="2800" dirty="0"/>
          </a:p>
          <a:p>
            <a:pPr algn="ctr"/>
            <a:r>
              <a:rPr lang="it-IT" sz="1400" dirty="0"/>
              <a:t>Rimoldi SF,  Messerli FH. Hipertensión secundaria. Eur Heart J; 2013</a:t>
            </a:r>
            <a:endParaRPr lang="es-ES" sz="1400" dirty="0"/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9889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537138" y="1906072"/>
            <a:ext cx="86185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</a:rPr>
              <a:t>Sospecha clínica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400" b="1" dirty="0" err="1" smtClean="0"/>
              <a:t>Hipokalemia</a:t>
            </a:r>
            <a:r>
              <a:rPr lang="es-ES" sz="2400" b="1" dirty="0" smtClean="0"/>
              <a:t> </a:t>
            </a:r>
            <a:r>
              <a:rPr lang="es-ES" sz="2400" b="1" dirty="0"/>
              <a:t>espontánea </a:t>
            </a:r>
            <a:r>
              <a:rPr lang="es-ES" sz="2400" dirty="0"/>
              <a:t>o fácilmente inducible </a:t>
            </a:r>
            <a:r>
              <a:rPr lang="es-ES" sz="2400" dirty="0" smtClean="0"/>
              <a:t>por diuréticos.</a:t>
            </a:r>
            <a:endParaRPr lang="es-ES" sz="2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400" b="1" dirty="0" smtClean="0"/>
              <a:t>Hipertensos </a:t>
            </a:r>
            <a:r>
              <a:rPr lang="es-ES" sz="2400" b="1" dirty="0"/>
              <a:t>severos y refractarios </a:t>
            </a:r>
            <a:r>
              <a:rPr lang="es-ES" sz="2400" dirty="0"/>
              <a:t>al tratamiento </a:t>
            </a:r>
            <a:r>
              <a:rPr lang="es-ES" sz="2400" dirty="0" smtClean="0"/>
              <a:t>convencional.</a:t>
            </a:r>
            <a:endParaRPr lang="es-ES" sz="2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400" dirty="0" smtClean="0"/>
              <a:t>Hipertensos con </a:t>
            </a:r>
            <a:r>
              <a:rPr lang="es-ES" sz="2400" dirty="0"/>
              <a:t>un </a:t>
            </a:r>
            <a:r>
              <a:rPr lang="es-ES" sz="2400" b="1" dirty="0"/>
              <a:t>nódulo </a:t>
            </a:r>
            <a:r>
              <a:rPr lang="es-ES" sz="2400" b="1" dirty="0" smtClean="0"/>
              <a:t>suprarrenal </a:t>
            </a:r>
            <a:r>
              <a:rPr lang="es-ES" sz="2400" dirty="0" smtClean="0"/>
              <a:t>descubierto </a:t>
            </a:r>
            <a:r>
              <a:rPr lang="es-ES" sz="2400" dirty="0"/>
              <a:t>por técnicas de </a:t>
            </a:r>
            <a:r>
              <a:rPr lang="es-ES" sz="2400" dirty="0" smtClean="0"/>
              <a:t>imagen (</a:t>
            </a:r>
            <a:r>
              <a:rPr lang="es-ES" sz="2400" dirty="0" err="1" smtClean="0"/>
              <a:t>incidentaloma</a:t>
            </a:r>
            <a:r>
              <a:rPr lang="es-ES" sz="2400" dirty="0" smtClean="0"/>
              <a:t>).</a:t>
            </a:r>
          </a:p>
          <a:p>
            <a:pPr algn="just"/>
            <a:endParaRPr lang="es-ES" sz="2000" dirty="0" smtClean="0"/>
          </a:p>
          <a:p>
            <a:pPr algn="just"/>
            <a:endParaRPr lang="es-ES" sz="2000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ES" sz="2000" dirty="0" smtClean="0"/>
              <a:t>El </a:t>
            </a:r>
            <a:r>
              <a:rPr lang="es-ES" sz="2000" dirty="0"/>
              <a:t>AP </a:t>
            </a:r>
            <a:r>
              <a:rPr lang="es-ES" sz="2000" dirty="0" err="1"/>
              <a:t>normokalémico</a:t>
            </a:r>
            <a:r>
              <a:rPr lang="es-ES" sz="2000" dirty="0"/>
              <a:t> constituye la forma mas común de presentación de la </a:t>
            </a:r>
            <a:r>
              <a:rPr lang="es-ES" sz="2000" dirty="0" smtClean="0"/>
              <a:t>enfermedad </a:t>
            </a:r>
            <a:r>
              <a:rPr lang="es-ES" sz="2000" dirty="0"/>
              <a:t>y la variante </a:t>
            </a:r>
            <a:r>
              <a:rPr lang="es-ES" sz="2000" dirty="0" err="1"/>
              <a:t>hipokalémica</a:t>
            </a:r>
            <a:r>
              <a:rPr lang="es-ES" sz="2000" dirty="0"/>
              <a:t> la forma más severa</a:t>
            </a:r>
            <a:r>
              <a:rPr lang="es-ES" sz="20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ES" sz="2000" dirty="0" smtClean="0"/>
              <a:t>El potasio </a:t>
            </a:r>
            <a:r>
              <a:rPr lang="es-ES" sz="2000" dirty="0"/>
              <a:t>plasmático puede ser influenciado por la severidad y duración del </a:t>
            </a:r>
            <a:r>
              <a:rPr lang="es-ES" sz="2000" dirty="0" err="1"/>
              <a:t>aldosteronismo</a:t>
            </a:r>
            <a:r>
              <a:rPr lang="es-ES" sz="2000" dirty="0"/>
              <a:t>, </a:t>
            </a:r>
            <a:r>
              <a:rPr lang="es-ES" sz="2000" dirty="0" smtClean="0"/>
              <a:t>la ingesta </a:t>
            </a:r>
            <a:r>
              <a:rPr lang="es-ES" sz="2000" dirty="0"/>
              <a:t>de sodio y la sensibilidad de los túbulos renales a la aldosterona. </a:t>
            </a:r>
            <a:endParaRPr lang="es-ES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17789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2057884" y="6111467"/>
            <a:ext cx="9966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AR" sz="1400" dirty="0"/>
              <a:t>Mulatero P y col. </a:t>
            </a:r>
            <a:r>
              <a:rPr lang="es-AR" sz="1400" dirty="0" err="1"/>
              <a:t>Drug</a:t>
            </a:r>
            <a:r>
              <a:rPr lang="es-AR" sz="1400" dirty="0"/>
              <a:t> </a:t>
            </a:r>
            <a:r>
              <a:rPr lang="es-AR" sz="1400" dirty="0" err="1"/>
              <a:t>effects</a:t>
            </a:r>
            <a:r>
              <a:rPr lang="es-AR" sz="1400" dirty="0"/>
              <a:t> </a:t>
            </a:r>
            <a:r>
              <a:rPr lang="es-AR" sz="1400" dirty="0" err="1"/>
              <a:t>on</a:t>
            </a:r>
            <a:r>
              <a:rPr lang="es-AR" sz="1400" dirty="0"/>
              <a:t> </a:t>
            </a:r>
            <a:r>
              <a:rPr lang="es-AR" sz="1400" dirty="0" err="1"/>
              <a:t>aldosterone</a:t>
            </a:r>
            <a:r>
              <a:rPr lang="es-AR" sz="1400" dirty="0"/>
              <a:t>/plasma </a:t>
            </a:r>
            <a:r>
              <a:rPr lang="es-AR" sz="1400" dirty="0" err="1"/>
              <a:t>renin</a:t>
            </a:r>
            <a:r>
              <a:rPr lang="es-AR" sz="1400" dirty="0"/>
              <a:t> </a:t>
            </a:r>
            <a:r>
              <a:rPr lang="es-AR" sz="1400" dirty="0" err="1"/>
              <a:t>activity</a:t>
            </a:r>
            <a:r>
              <a:rPr lang="es-AR" sz="1400" dirty="0"/>
              <a:t> ratio in </a:t>
            </a:r>
            <a:r>
              <a:rPr lang="es-AR" sz="1400" dirty="0" err="1"/>
              <a:t>primary</a:t>
            </a:r>
            <a:r>
              <a:rPr lang="es-AR" sz="1400" dirty="0"/>
              <a:t> </a:t>
            </a:r>
            <a:r>
              <a:rPr lang="es-AR" sz="1400" dirty="0" err="1"/>
              <a:t>aldosteronism</a:t>
            </a:r>
            <a:r>
              <a:rPr lang="es-AR" sz="1400" dirty="0"/>
              <a:t>. </a:t>
            </a:r>
            <a:r>
              <a:rPr lang="es-AR" sz="1400" dirty="0" err="1"/>
              <a:t>Hypertension</a:t>
            </a:r>
            <a:r>
              <a:rPr lang="es-AR" sz="1400" dirty="0"/>
              <a:t> 2002, 40: 897-902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537138" y="1906072"/>
            <a:ext cx="86185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</a:rPr>
              <a:t>Confirmación diagnóstica </a:t>
            </a:r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ES" sz="2400" dirty="0" smtClean="0">
                <a:sym typeface="Wingdings" panose="05000000000000000000" pitchFamily="2" charset="2"/>
              </a:rPr>
              <a:t>Solicitar: </a:t>
            </a:r>
            <a:endParaRPr lang="es-ES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Aldosterona </a:t>
            </a:r>
            <a:r>
              <a:rPr lang="es-ES" sz="2400" dirty="0"/>
              <a:t>plasmática (Aldo</a:t>
            </a:r>
            <a:r>
              <a:rPr lang="es-ES" sz="2400" dirty="0" smtClean="0"/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Actividad </a:t>
            </a:r>
            <a:r>
              <a:rPr lang="es-ES" sz="2400" dirty="0"/>
              <a:t>de </a:t>
            </a:r>
            <a:r>
              <a:rPr lang="es-ES" sz="2400" dirty="0" smtClean="0"/>
              <a:t>la renina </a:t>
            </a:r>
            <a:r>
              <a:rPr lang="es-ES" sz="2400" dirty="0"/>
              <a:t>Plasmática (ARP</a:t>
            </a:r>
            <a:r>
              <a:rPr lang="es-ES" sz="2400" dirty="0" smtClean="0"/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E</a:t>
            </a:r>
            <a:r>
              <a:rPr lang="es-ES" sz="2400" dirty="0" smtClean="0"/>
              <a:t>stablecer </a:t>
            </a:r>
            <a:r>
              <a:rPr lang="es-ES" sz="2400" dirty="0"/>
              <a:t>el cociente Aldo/ARP</a:t>
            </a:r>
            <a:r>
              <a:rPr lang="es-ES" sz="2400" dirty="0" smtClean="0"/>
              <a:t>.</a:t>
            </a:r>
          </a:p>
          <a:p>
            <a:pPr algn="just"/>
            <a:endParaRPr lang="es-ES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Orina de 24 </a:t>
            </a:r>
            <a:r>
              <a:rPr lang="es-ES" sz="2400" dirty="0" err="1" smtClean="0"/>
              <a:t>hs</a:t>
            </a:r>
            <a:r>
              <a:rPr lang="es-ES" sz="2400" dirty="0" smtClean="0"/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400" dirty="0" err="1" smtClean="0"/>
              <a:t>Excresión</a:t>
            </a:r>
            <a:r>
              <a:rPr lang="es-ES" sz="2400" dirty="0" smtClean="0"/>
              <a:t> urinaria de </a:t>
            </a:r>
            <a:r>
              <a:rPr lang="es-ES" sz="2400" dirty="0" err="1" smtClean="0"/>
              <a:t>Na</a:t>
            </a:r>
            <a:r>
              <a:rPr lang="es-ES" sz="2400" dirty="0"/>
              <a:t> </a:t>
            </a:r>
            <a:r>
              <a:rPr lang="es-ES" sz="2400" dirty="0" smtClean="0"/>
              <a:t>y K (</a:t>
            </a:r>
            <a:r>
              <a:rPr lang="es-ES" sz="2400" dirty="0" err="1" smtClean="0"/>
              <a:t>ionograma</a:t>
            </a:r>
            <a:r>
              <a:rPr lang="es-ES" sz="2400" dirty="0" smtClean="0"/>
              <a:t> urinario).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400" dirty="0" smtClean="0"/>
              <a:t>Cálculo del </a:t>
            </a:r>
            <a:r>
              <a:rPr lang="es-ES" sz="2400" dirty="0" err="1" smtClean="0"/>
              <a:t>clearance</a:t>
            </a:r>
            <a:r>
              <a:rPr lang="es-ES" sz="2400" dirty="0" smtClean="0"/>
              <a:t> de creatinina.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400" dirty="0" smtClean="0"/>
              <a:t>Medición de la excreción de aldosterona.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4008120" y="1788769"/>
            <a:ext cx="5486400" cy="1870459"/>
          </a:xfrm>
          <a:prstGeom prst="round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347049" y="1906072"/>
            <a:ext cx="4998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Aldo elevada</a:t>
            </a:r>
            <a:r>
              <a:rPr lang="es-ES" sz="2400" dirty="0" smtClean="0"/>
              <a:t> &gt;</a:t>
            </a:r>
            <a:r>
              <a:rPr lang="es-ES" sz="2400" dirty="0"/>
              <a:t>17 </a:t>
            </a:r>
            <a:r>
              <a:rPr lang="es-ES" sz="2400" dirty="0" err="1" smtClean="0"/>
              <a:t>ng</a:t>
            </a:r>
            <a:r>
              <a:rPr lang="es-ES" sz="2400" dirty="0" smtClean="0"/>
              <a:t>/ml en plasma y/o </a:t>
            </a:r>
            <a:r>
              <a:rPr lang="es-ES" sz="2400" dirty="0"/>
              <a:t>urinaria </a:t>
            </a:r>
            <a:r>
              <a:rPr lang="es-ES" sz="2400" dirty="0" smtClean="0"/>
              <a:t>&gt;14µg/día.</a:t>
            </a:r>
          </a:p>
          <a:p>
            <a:pPr algn="ctr"/>
            <a:r>
              <a:rPr lang="es-ES" sz="2400" b="1" dirty="0" smtClean="0"/>
              <a:t>ARP disminuida</a:t>
            </a:r>
            <a:r>
              <a:rPr lang="es-ES" sz="2400" dirty="0" smtClean="0"/>
              <a:t>  &lt; </a:t>
            </a:r>
            <a:r>
              <a:rPr lang="es-ES" sz="2400" dirty="0"/>
              <a:t>1</a:t>
            </a:r>
            <a:r>
              <a:rPr lang="es-ES" sz="2400" dirty="0" smtClean="0"/>
              <a:t>ng/ml/</a:t>
            </a:r>
            <a:r>
              <a:rPr lang="es-ES" sz="2400" dirty="0" err="1" smtClean="0"/>
              <a:t>hs</a:t>
            </a:r>
            <a:r>
              <a:rPr lang="es-ES" sz="2400" dirty="0" smtClean="0"/>
              <a:t>.</a:t>
            </a:r>
          </a:p>
          <a:p>
            <a:pPr algn="ctr"/>
            <a:r>
              <a:rPr lang="es-ES" sz="2400" b="1" dirty="0" smtClean="0"/>
              <a:t>Cociente Aldo/ARP </a:t>
            </a:r>
            <a:r>
              <a:rPr lang="es-ES" sz="2400" dirty="0" smtClean="0"/>
              <a:t>&gt; 50.</a:t>
            </a:r>
            <a:endParaRPr lang="es-ES" sz="2400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4053840" y="4061044"/>
            <a:ext cx="5486400" cy="117660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3 CuadroTexto"/>
          <p:cNvSpPr txBox="1"/>
          <p:nvPr/>
        </p:nvSpPr>
        <p:spPr>
          <a:xfrm>
            <a:off x="4523434" y="4177159"/>
            <a:ext cx="4620566" cy="1015663"/>
          </a:xfrm>
          <a:prstGeom prst="rect">
            <a:avLst/>
          </a:prstGeom>
          <a:noFill/>
          <a:ln w="28575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AR" sz="2000" dirty="0" smtClean="0"/>
              <a:t>Una alta excreción urinaria de aldosterona </a:t>
            </a:r>
          </a:p>
          <a:p>
            <a:pPr algn="ctr">
              <a:buNone/>
            </a:pPr>
            <a:r>
              <a:rPr lang="es-AR" sz="2000" dirty="0" smtClean="0"/>
              <a:t>en un paciente con alta ingesta de </a:t>
            </a:r>
            <a:r>
              <a:rPr lang="es-AR" sz="2000" dirty="0" err="1" smtClean="0"/>
              <a:t>Na</a:t>
            </a:r>
            <a:r>
              <a:rPr lang="es-AR" sz="2000" baseline="30000" dirty="0" smtClean="0"/>
              <a:t>+  </a:t>
            </a:r>
            <a:r>
              <a:rPr lang="es-ES" sz="2000" dirty="0" smtClean="0"/>
              <a:t>sugiere AP.</a:t>
            </a:r>
            <a:endParaRPr lang="es-AR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366312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2057884" y="6111467"/>
            <a:ext cx="9966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AR" sz="1400" dirty="0"/>
              <a:t>Mulatero P y col. </a:t>
            </a:r>
            <a:r>
              <a:rPr lang="es-AR" sz="1400" dirty="0" err="1"/>
              <a:t>Drug</a:t>
            </a:r>
            <a:r>
              <a:rPr lang="es-AR" sz="1400" dirty="0"/>
              <a:t> </a:t>
            </a:r>
            <a:r>
              <a:rPr lang="es-AR" sz="1400" dirty="0" err="1"/>
              <a:t>effects</a:t>
            </a:r>
            <a:r>
              <a:rPr lang="es-AR" sz="1400" dirty="0"/>
              <a:t> </a:t>
            </a:r>
            <a:r>
              <a:rPr lang="es-AR" sz="1400" dirty="0" err="1"/>
              <a:t>on</a:t>
            </a:r>
            <a:r>
              <a:rPr lang="es-AR" sz="1400" dirty="0"/>
              <a:t> </a:t>
            </a:r>
            <a:r>
              <a:rPr lang="es-AR" sz="1400" dirty="0" err="1"/>
              <a:t>aldosterone</a:t>
            </a:r>
            <a:r>
              <a:rPr lang="es-AR" sz="1400" dirty="0"/>
              <a:t>/plasma </a:t>
            </a:r>
            <a:r>
              <a:rPr lang="es-AR" sz="1400" dirty="0" err="1"/>
              <a:t>renin</a:t>
            </a:r>
            <a:r>
              <a:rPr lang="es-AR" sz="1400" dirty="0"/>
              <a:t> </a:t>
            </a:r>
            <a:r>
              <a:rPr lang="es-AR" sz="1400" dirty="0" err="1"/>
              <a:t>activity</a:t>
            </a:r>
            <a:r>
              <a:rPr lang="es-AR" sz="1400" dirty="0"/>
              <a:t> ratio in </a:t>
            </a:r>
            <a:r>
              <a:rPr lang="es-AR" sz="1400" dirty="0" err="1"/>
              <a:t>primary</a:t>
            </a:r>
            <a:r>
              <a:rPr lang="es-AR" sz="1400" dirty="0"/>
              <a:t> </a:t>
            </a:r>
            <a:r>
              <a:rPr lang="es-AR" sz="1400" dirty="0" err="1"/>
              <a:t>aldosteronism</a:t>
            </a:r>
            <a:r>
              <a:rPr lang="es-AR" sz="1400" dirty="0"/>
              <a:t>. </a:t>
            </a:r>
            <a:r>
              <a:rPr lang="es-AR" sz="1400" dirty="0" err="1"/>
              <a:t>Hypertension</a:t>
            </a:r>
            <a:r>
              <a:rPr lang="es-AR" sz="1400" dirty="0"/>
              <a:t> 2002, 40: 897-902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9" name="Rectángulo 8"/>
          <p:cNvSpPr/>
          <p:nvPr/>
        </p:nvSpPr>
        <p:spPr>
          <a:xfrm>
            <a:off x="3267156" y="1677412"/>
            <a:ext cx="7692551" cy="22086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3501632" y="1977773"/>
            <a:ext cx="7078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/>
              <a:t>      FALSOS POSITIVOS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Las </a:t>
            </a:r>
            <a:r>
              <a:rPr lang="es-ES" sz="2000" dirty="0"/>
              <a:t>concentraciones de </a:t>
            </a:r>
            <a:r>
              <a:rPr lang="es-ES" sz="2000" b="1" dirty="0"/>
              <a:t>aldosterona</a:t>
            </a:r>
            <a:r>
              <a:rPr lang="es-ES" sz="2000" dirty="0"/>
              <a:t> pueden </a:t>
            </a:r>
            <a:r>
              <a:rPr lang="es-ES" sz="2000" dirty="0" smtClean="0"/>
              <a:t>ser influenciadas </a:t>
            </a:r>
            <a:r>
              <a:rPr lang="es-ES" sz="2000" dirty="0"/>
              <a:t>por la ingesta de </a:t>
            </a:r>
            <a:r>
              <a:rPr lang="es-ES" sz="2000" b="1" dirty="0"/>
              <a:t>sodio o potasio </a:t>
            </a:r>
            <a:r>
              <a:rPr lang="es-ES" sz="2000" dirty="0"/>
              <a:t>y drogas como la </a:t>
            </a:r>
            <a:r>
              <a:rPr lang="es-ES" sz="2000" b="1" dirty="0" err="1"/>
              <a:t>espironolactona</a:t>
            </a:r>
            <a:r>
              <a:rPr lang="es-ES" sz="2000" dirty="0"/>
              <a:t> o </a:t>
            </a:r>
            <a:r>
              <a:rPr lang="es-ES" sz="2000" b="1" dirty="0"/>
              <a:t>diuréticos</a:t>
            </a:r>
            <a:r>
              <a:rPr lang="es-ES" sz="20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/>
              <a:t>AINES, BB o ERC </a:t>
            </a:r>
            <a:r>
              <a:rPr lang="es-ES" sz="2000" dirty="0" smtClean="0"/>
              <a:t>pueden </a:t>
            </a:r>
            <a:r>
              <a:rPr lang="es-ES" sz="2000" b="1" dirty="0" smtClean="0"/>
              <a:t>disminuir los niveles de renina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935337" y="4021975"/>
            <a:ext cx="8595360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47625">
            <a:solidFill>
              <a:schemeClr val="accent2">
                <a:lumMod val="60000"/>
                <a:lumOff val="40000"/>
                <a:alpha val="98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Realizar el </a:t>
            </a:r>
            <a:r>
              <a:rPr lang="es-ES" b="1" dirty="0"/>
              <a:t>cociente Aldo/ARP sin </a:t>
            </a:r>
            <a:r>
              <a:rPr lang="es-ES" dirty="0" smtClean="0"/>
              <a:t>medicación </a:t>
            </a:r>
            <a:r>
              <a:rPr lang="es-ES" b="1" dirty="0" smtClean="0"/>
              <a:t>antihipertensiva</a:t>
            </a:r>
            <a:r>
              <a:rPr lang="es-ES" b="1" dirty="0"/>
              <a:t>.</a:t>
            </a:r>
            <a:r>
              <a:rPr lang="es-ES" dirty="0"/>
              <a:t> </a:t>
            </a:r>
          </a:p>
          <a:p>
            <a:r>
              <a:rPr lang="es-ES" dirty="0" smtClean="0"/>
              <a:t>     En caso que sea necesario:</a:t>
            </a:r>
          </a:p>
          <a:p>
            <a:r>
              <a:rPr lang="es-ES" dirty="0" smtClean="0"/>
              <a:t>         - Elección: </a:t>
            </a:r>
            <a:r>
              <a:rPr lang="es-ES" dirty="0" err="1" smtClean="0"/>
              <a:t>alfabloqueantes</a:t>
            </a:r>
            <a:r>
              <a:rPr lang="es-ES" dirty="0" smtClean="0"/>
              <a:t>.</a:t>
            </a:r>
          </a:p>
          <a:p>
            <a:r>
              <a:rPr lang="es-ES" dirty="0" smtClean="0"/>
              <a:t>         - Segundo fármaco: </a:t>
            </a:r>
            <a:r>
              <a:rPr lang="es-ES" dirty="0" err="1" smtClean="0"/>
              <a:t>amlodipina</a:t>
            </a:r>
            <a:r>
              <a:rPr lang="es-ES" dirty="0"/>
              <a:t>. </a:t>
            </a: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 smtClean="0"/>
              <a:t>Suspender BB </a:t>
            </a:r>
            <a:r>
              <a:rPr lang="es-ES" dirty="0" smtClean="0"/>
              <a:t>dado </a:t>
            </a:r>
            <a:r>
              <a:rPr lang="es-ES" dirty="0"/>
              <a:t>que pueden ocasionar </a:t>
            </a:r>
            <a:r>
              <a:rPr lang="es-ES" dirty="0" smtClean="0"/>
              <a:t>falsos positivos.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Algunos </a:t>
            </a:r>
            <a:r>
              <a:rPr lang="es-ES" dirty="0"/>
              <a:t>autores utilizan el </a:t>
            </a:r>
            <a:r>
              <a:rPr lang="es-ES" dirty="0" err="1"/>
              <a:t>captopril</a:t>
            </a:r>
            <a:r>
              <a:rPr lang="es-ES" dirty="0"/>
              <a:t> mejorando la sensibilidad y </a:t>
            </a:r>
            <a:r>
              <a:rPr lang="es-ES" dirty="0" smtClean="0"/>
              <a:t>especificidad diagnóstica</a:t>
            </a:r>
            <a:r>
              <a:rPr lang="es-ES" dirty="0"/>
              <a:t>.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960" y="1917235"/>
            <a:ext cx="9582688" cy="338350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9789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537138" y="1738646"/>
            <a:ext cx="84227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Confirmación diagnóstica </a:t>
            </a:r>
          </a:p>
          <a:p>
            <a:pPr algn="just"/>
            <a:r>
              <a:rPr lang="es-ES" dirty="0"/>
              <a:t>P</a:t>
            </a:r>
            <a:r>
              <a:rPr lang="es-ES" dirty="0" smtClean="0"/>
              <a:t>acientes </a:t>
            </a:r>
            <a:r>
              <a:rPr lang="es-ES" dirty="0"/>
              <a:t>con un </a:t>
            </a:r>
            <a:r>
              <a:rPr lang="es-ES" b="1" dirty="0"/>
              <a:t>cociente </a:t>
            </a:r>
            <a:r>
              <a:rPr lang="es-ES" b="1" dirty="0" smtClean="0"/>
              <a:t>Aldo/ARP </a:t>
            </a:r>
            <a:r>
              <a:rPr lang="es-ES" b="1" dirty="0"/>
              <a:t>&gt;</a:t>
            </a:r>
            <a:r>
              <a:rPr lang="es-ES" b="1" dirty="0" smtClean="0"/>
              <a:t>30 y &lt;50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demostrar </a:t>
            </a:r>
            <a:r>
              <a:rPr lang="es-ES" dirty="0"/>
              <a:t>la autonomía en la producción de aldosterona a </a:t>
            </a:r>
            <a:r>
              <a:rPr lang="es-ES" dirty="0" smtClean="0"/>
              <a:t>través de </a:t>
            </a:r>
            <a:r>
              <a:rPr lang="es-ES" dirty="0"/>
              <a:t>un </a:t>
            </a:r>
            <a:r>
              <a:rPr lang="es-ES" b="1" dirty="0" smtClean="0">
                <a:solidFill>
                  <a:srgbClr val="C00000"/>
                </a:solidFill>
              </a:rPr>
              <a:t>TEST DE SUPRESIÓN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</a:p>
          <a:p>
            <a:pPr algn="just"/>
            <a:endParaRPr lang="es-ES" dirty="0" smtClean="0">
              <a:solidFill>
                <a:srgbClr val="C00000"/>
              </a:solidFill>
            </a:endParaRPr>
          </a:p>
          <a:p>
            <a:pPr algn="just"/>
            <a:r>
              <a:rPr lang="es-ES" b="1" dirty="0" smtClean="0"/>
              <a:t>Fundamento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inducción de una </a:t>
            </a: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sobrecarga de volumen</a:t>
            </a:r>
            <a:r>
              <a:rPr lang="es-ES" dirty="0"/>
              <a:t>, </a:t>
            </a:r>
            <a:r>
              <a:rPr lang="es-ES" dirty="0" smtClean="0"/>
              <a:t>con </a:t>
            </a:r>
            <a:r>
              <a:rPr lang="es-ES" dirty="0"/>
              <a:t>incremento de la presión de perfusión, que en sujetos normales y en hipertensos sin AP inhibe la liberación de renina y </a:t>
            </a:r>
            <a:r>
              <a:rPr lang="es-ES" dirty="0" smtClean="0"/>
              <a:t>aldosterona</a:t>
            </a:r>
            <a:r>
              <a:rPr lang="es-ES" dirty="0"/>
              <a:t>. </a:t>
            </a:r>
            <a:r>
              <a:rPr lang="es-ES" dirty="0" smtClean="0"/>
              <a:t>Los más utilizados son: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Infusión </a:t>
            </a:r>
            <a:r>
              <a:rPr lang="es-ES" dirty="0"/>
              <a:t>salina intravenosa (TIS</a:t>
            </a:r>
            <a:r>
              <a:rPr lang="es-ES" dirty="0" smtClean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Sobrecarga </a:t>
            </a:r>
            <a:r>
              <a:rPr lang="es-ES" dirty="0"/>
              <a:t>oral de sal (SOS</a:t>
            </a:r>
            <a:r>
              <a:rPr lang="es-ES" dirty="0" smtClean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Supresión </a:t>
            </a:r>
            <a:r>
              <a:rPr lang="es-ES" dirty="0"/>
              <a:t>con </a:t>
            </a:r>
            <a:r>
              <a:rPr lang="es-ES" dirty="0" err="1"/>
              <a:t>fludrocortisona</a:t>
            </a:r>
            <a:r>
              <a:rPr lang="es-ES" dirty="0"/>
              <a:t> (TSF).</a:t>
            </a:r>
          </a:p>
          <a:p>
            <a:pPr algn="just"/>
            <a:endParaRPr lang="es-ES" b="1" dirty="0"/>
          </a:p>
          <a:p>
            <a:pPr algn="just"/>
            <a:r>
              <a:rPr lang="es-ES" b="1" dirty="0" smtClean="0"/>
              <a:t>Contraindicaciones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pacientes añosos, con hipertensión severa y/o con disfunción ventricular. En ellos se utilizan: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Test de supresión con </a:t>
            </a:r>
            <a:r>
              <a:rPr lang="es-ES" dirty="0" err="1" smtClean="0"/>
              <a:t>captopril</a:t>
            </a:r>
            <a:r>
              <a:rPr lang="es-ES" dirty="0" smtClean="0"/>
              <a:t> (TSC).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Test de estímulo de la renina (TER).</a:t>
            </a:r>
            <a:endParaRPr lang="es-ES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65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3160" y="363186"/>
            <a:ext cx="8929718" cy="5653593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6 Rectángulo"/>
          <p:cNvSpPr/>
          <p:nvPr/>
        </p:nvSpPr>
        <p:spPr>
          <a:xfrm>
            <a:off x="1493520" y="6506944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Gómez RM, </a:t>
            </a:r>
            <a:r>
              <a:rPr lang="es-AR" sz="1200" dirty="0" err="1" smtClean="0"/>
              <a:t>Juri</a:t>
            </a:r>
            <a:r>
              <a:rPr lang="es-AR" sz="1200" dirty="0" smtClean="0"/>
              <a:t> A. </a:t>
            </a:r>
            <a:r>
              <a:rPr lang="es-AR" sz="1200" dirty="0" err="1" smtClean="0"/>
              <a:t>Aldosteronismo</a:t>
            </a:r>
            <a:r>
              <a:rPr lang="es-AR" sz="1200" dirty="0" smtClean="0"/>
              <a:t> Primario Parte 2: De la fisiopatología a la terapéutica. Separata 2008 - Vol.16 No 1: 16.</a:t>
            </a:r>
            <a:endParaRPr lang="es-AR" sz="1200" dirty="0"/>
          </a:p>
        </p:txBody>
      </p:sp>
      <p:sp>
        <p:nvSpPr>
          <p:cNvPr id="11" name="8 Rectángulo"/>
          <p:cNvSpPr/>
          <p:nvPr/>
        </p:nvSpPr>
        <p:spPr>
          <a:xfrm>
            <a:off x="2682896" y="3815076"/>
            <a:ext cx="1617674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1300" b="1" dirty="0" smtClean="0">
                <a:solidFill>
                  <a:schemeClr val="accent6">
                    <a:lumMod val="50000"/>
                  </a:schemeClr>
                </a:solidFill>
              </a:rPr>
              <a:t>S: 90%  E: 84% </a:t>
            </a:r>
          </a:p>
          <a:p>
            <a:r>
              <a:rPr lang="es-AR" sz="1300" b="1" dirty="0" smtClean="0">
                <a:solidFill>
                  <a:schemeClr val="accent6">
                    <a:lumMod val="50000"/>
                  </a:schemeClr>
                </a:solidFill>
              </a:rPr>
              <a:t>VPP: 92% VPN:88%</a:t>
            </a:r>
            <a:endParaRPr lang="es-AR" sz="13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7 Rectángulo"/>
          <p:cNvSpPr/>
          <p:nvPr/>
        </p:nvSpPr>
        <p:spPr>
          <a:xfrm>
            <a:off x="2682896" y="936554"/>
            <a:ext cx="1902118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1300" b="1" dirty="0" smtClean="0">
                <a:solidFill>
                  <a:schemeClr val="accent6">
                    <a:lumMod val="50000"/>
                  </a:schemeClr>
                </a:solidFill>
              </a:rPr>
              <a:t>S: 85,4%   E: 80.4% </a:t>
            </a:r>
          </a:p>
          <a:p>
            <a:pPr algn="ctr"/>
            <a:r>
              <a:rPr lang="es-AR" sz="1300" b="1" dirty="0" smtClean="0">
                <a:solidFill>
                  <a:schemeClr val="accent6">
                    <a:lumMod val="50000"/>
                  </a:schemeClr>
                </a:solidFill>
              </a:rPr>
              <a:t>VPP: 79,5% VPN:86,1%</a:t>
            </a:r>
            <a:endParaRPr lang="es-AR" sz="13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285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537138" y="1738646"/>
            <a:ext cx="84227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</a:rPr>
              <a:t>Diagnóstico etiológico</a:t>
            </a:r>
          </a:p>
          <a:p>
            <a:endParaRPr lang="es-E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TAC de alta resolución.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Resonancia magnética nuclear</a:t>
            </a:r>
          </a:p>
          <a:p>
            <a:endParaRPr lang="es-E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err="1" smtClean="0"/>
              <a:t>Centellograma</a:t>
            </a:r>
            <a:r>
              <a:rPr lang="es-ES" sz="2400" dirty="0" smtClean="0"/>
              <a:t> </a:t>
            </a:r>
            <a:r>
              <a:rPr lang="es-ES" sz="2400" dirty="0"/>
              <a:t>suprarrenal con </a:t>
            </a:r>
            <a:r>
              <a:rPr lang="es-ES" sz="2400" dirty="0" smtClean="0"/>
              <a:t>19 yodo-colesterol.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err="1" smtClean="0"/>
              <a:t>Dosaje</a:t>
            </a:r>
            <a:r>
              <a:rPr lang="es-ES" sz="2400" dirty="0" smtClean="0"/>
              <a:t> </a:t>
            </a:r>
            <a:r>
              <a:rPr lang="es-ES" sz="2400" dirty="0"/>
              <a:t>de aldosterona en ambas venas </a:t>
            </a:r>
            <a:r>
              <a:rPr lang="es-ES" sz="2400" dirty="0" smtClean="0"/>
              <a:t>adrenales </a:t>
            </a:r>
            <a:r>
              <a:rPr lang="es-ES" sz="2400" dirty="0" smtClean="0">
                <a:sym typeface="Wingdings" panose="05000000000000000000" pitchFamily="2" charset="2"/>
              </a:rPr>
              <a:t></a:t>
            </a:r>
            <a:r>
              <a:rPr lang="es-ES" sz="2400" dirty="0" smtClean="0"/>
              <a:t> </a:t>
            </a:r>
            <a:r>
              <a:rPr lang="es-ES" sz="2400" dirty="0"/>
              <a:t>patrón oro para demostrar </a:t>
            </a:r>
            <a:r>
              <a:rPr lang="es-ES" sz="2400" b="1" dirty="0" smtClean="0"/>
              <a:t>unilateralidad en candidatos a cirugía</a:t>
            </a:r>
            <a:r>
              <a:rPr lang="es-ES" sz="2400" dirty="0" smtClean="0"/>
              <a:t>, por la alta prevalencia de </a:t>
            </a:r>
            <a:r>
              <a:rPr lang="es-ES" sz="2400" b="1" dirty="0" smtClean="0"/>
              <a:t>tumores</a:t>
            </a:r>
            <a:r>
              <a:rPr lang="es-ES" sz="2400" dirty="0" smtClean="0"/>
              <a:t> </a:t>
            </a:r>
            <a:r>
              <a:rPr lang="es-ES" sz="2400" b="1" dirty="0"/>
              <a:t>no </a:t>
            </a:r>
            <a:r>
              <a:rPr lang="es-ES" sz="2400" b="1" dirty="0" err="1"/>
              <a:t>funcionantes</a:t>
            </a:r>
            <a:r>
              <a:rPr lang="es-ES" sz="2400" b="1" dirty="0"/>
              <a:t> </a:t>
            </a:r>
            <a:r>
              <a:rPr lang="es-ES" sz="2400" dirty="0"/>
              <a:t>(falsos </a:t>
            </a:r>
            <a:r>
              <a:rPr lang="es-ES" sz="2400" dirty="0" smtClean="0"/>
              <a:t>positivos).</a:t>
            </a:r>
            <a:endParaRPr lang="es-E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7068891" y="2361623"/>
            <a:ext cx="4086789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cortes cada 3 </a:t>
            </a:r>
            <a:r>
              <a:rPr lang="es-ES" dirty="0" smtClean="0"/>
              <a:t>mm </a:t>
            </a:r>
            <a:r>
              <a:rPr lang="es-ES" dirty="0"/>
              <a:t>sin sustancia de </a:t>
            </a:r>
            <a:r>
              <a:rPr lang="es-ES" dirty="0" smtClean="0"/>
              <a:t>contraste y </a:t>
            </a:r>
            <a:r>
              <a:rPr lang="es-ES" dirty="0"/>
              <a:t>observar tumores de hasta 7 </a:t>
            </a:r>
            <a:r>
              <a:rPr lang="es-ES" dirty="0" smtClean="0"/>
              <a:t>mm </a:t>
            </a:r>
            <a:r>
              <a:rPr lang="es-ES" dirty="0"/>
              <a:t>de diámetro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0" name="Cerrar llave 9"/>
          <p:cNvSpPr/>
          <p:nvPr/>
        </p:nvSpPr>
        <p:spPr>
          <a:xfrm>
            <a:off x="6705600" y="2586701"/>
            <a:ext cx="152400" cy="64633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8079" y="1405972"/>
            <a:ext cx="6375042" cy="483328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5433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9864" y="63816"/>
            <a:ext cx="8450461" cy="621431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48957" y="118963"/>
            <a:ext cx="8348489" cy="610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ángulo redondeado 8"/>
          <p:cNvSpPr/>
          <p:nvPr/>
        </p:nvSpPr>
        <p:spPr>
          <a:xfrm>
            <a:off x="4206239" y="517516"/>
            <a:ext cx="1844041" cy="444321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9 CuadroTexto"/>
          <p:cNvSpPr txBox="1"/>
          <p:nvPr/>
        </p:nvSpPr>
        <p:spPr>
          <a:xfrm>
            <a:off x="2459864" y="6475487"/>
            <a:ext cx="4500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William F. Young, Jr., M.D. The Incidentally Discovered Adrenal Mass. 2008.</a:t>
            </a:r>
            <a:endParaRPr lang="es-AR" sz="11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03080" y="6262350"/>
            <a:ext cx="2712720" cy="55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419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9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560" y="1946575"/>
            <a:ext cx="4814452" cy="31131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5454590"/>
            <a:ext cx="5514975" cy="428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170" y="1818167"/>
            <a:ext cx="4692705" cy="34782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881" y="5466114"/>
            <a:ext cx="5293994" cy="5905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905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7715" y="1836978"/>
            <a:ext cx="2928958" cy="33245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2432" y="5314697"/>
            <a:ext cx="38195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4"/>
          <p:cNvSpPr txBox="1"/>
          <p:nvPr/>
        </p:nvSpPr>
        <p:spPr>
          <a:xfrm>
            <a:off x="2362200" y="1763423"/>
            <a:ext cx="3611880" cy="369332"/>
          </a:xfrm>
          <a:prstGeom prst="rect">
            <a:avLst/>
          </a:prstGeom>
          <a:noFill/>
          <a:ln w="444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Cateterismo Venoso Adrenal (CVA)</a:t>
            </a:r>
            <a:endParaRPr lang="es-E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6 Rectángulo"/>
          <p:cNvSpPr/>
          <p:nvPr/>
        </p:nvSpPr>
        <p:spPr>
          <a:xfrm>
            <a:off x="1493520" y="6506944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200" dirty="0" smtClean="0"/>
              <a:t>Gómez RM, </a:t>
            </a:r>
            <a:r>
              <a:rPr lang="es-AR" sz="1200" dirty="0" err="1" smtClean="0"/>
              <a:t>Juri</a:t>
            </a:r>
            <a:r>
              <a:rPr lang="es-AR" sz="1200" dirty="0" smtClean="0"/>
              <a:t> A. </a:t>
            </a:r>
            <a:r>
              <a:rPr lang="es-AR" sz="1200" dirty="0" err="1" smtClean="0"/>
              <a:t>Aldosteronismo</a:t>
            </a:r>
            <a:r>
              <a:rPr lang="es-AR" sz="1200" dirty="0" smtClean="0"/>
              <a:t> Primario Parte 2: De la fisiopatología a la terapéutica. Separata 2008 - Vol.16 No 1: 16.</a:t>
            </a:r>
            <a:endParaRPr lang="es-AR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316480" y="2231546"/>
            <a:ext cx="5455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b="1" dirty="0" smtClean="0"/>
              <a:t>Indicación: </a:t>
            </a:r>
            <a:r>
              <a:rPr lang="es-ES" dirty="0" smtClean="0"/>
              <a:t>pacientes </a:t>
            </a:r>
            <a:r>
              <a:rPr lang="es-ES" dirty="0"/>
              <a:t>con </a:t>
            </a:r>
            <a:r>
              <a:rPr lang="es-ES" dirty="0" smtClean="0"/>
              <a:t>AP &gt;45 </a:t>
            </a:r>
            <a:r>
              <a:rPr lang="es-ES" dirty="0"/>
              <a:t>años o con estudios por imágenes no concluyentes. </a:t>
            </a:r>
            <a:endParaRPr lang="es-ES" dirty="0" smtClean="0"/>
          </a:p>
          <a:p>
            <a:pPr algn="just"/>
            <a:endParaRPr lang="es-ES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Se </a:t>
            </a:r>
            <a:r>
              <a:rPr lang="es-ES" dirty="0"/>
              <a:t>realiza durante la mañana, con obtención simultánea de sangre en ambas venas adrenales y en la vena cava inferior para las determinaciones de aldosterona y de cortisol, basal y a los 15 y 30 minutos del suministro en bolo de 250 </a:t>
            </a:r>
            <a:r>
              <a:rPr lang="es-ES" dirty="0" err="1"/>
              <a:t>μg</a:t>
            </a:r>
            <a:r>
              <a:rPr lang="es-ES" dirty="0"/>
              <a:t> de </a:t>
            </a:r>
            <a:r>
              <a:rPr lang="es-ES" dirty="0" smtClean="0"/>
              <a:t>ACTH </a:t>
            </a:r>
            <a:r>
              <a:rPr lang="es-ES" dirty="0"/>
              <a:t>por vía </a:t>
            </a:r>
            <a:r>
              <a:rPr lang="es-ES" dirty="0" smtClean="0"/>
              <a:t>intravenosa.</a:t>
            </a:r>
          </a:p>
          <a:p>
            <a:pPr algn="just"/>
            <a:endParaRPr lang="es-ES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 </a:t>
            </a:r>
            <a:r>
              <a:rPr lang="es-ES" dirty="0"/>
              <a:t>Se </a:t>
            </a:r>
            <a:r>
              <a:rPr lang="es-ES" dirty="0" smtClean="0"/>
              <a:t>considera </a:t>
            </a:r>
            <a:r>
              <a:rPr lang="es-ES" b="1" dirty="0" err="1"/>
              <a:t>canulación</a:t>
            </a:r>
            <a:r>
              <a:rPr lang="es-ES" b="1" dirty="0"/>
              <a:t> </a:t>
            </a:r>
            <a:r>
              <a:rPr lang="es-ES" dirty="0"/>
              <a:t>ha sido exitosa cuando el gradiente </a:t>
            </a:r>
            <a:r>
              <a:rPr lang="es-ES" b="1" dirty="0"/>
              <a:t>Ca/</a:t>
            </a:r>
            <a:r>
              <a:rPr lang="es-ES" b="1" dirty="0" err="1"/>
              <a:t>Cp</a:t>
            </a:r>
            <a:r>
              <a:rPr lang="es-ES" b="1" dirty="0"/>
              <a:t> es ≥ 3</a:t>
            </a:r>
            <a:r>
              <a:rPr lang="es-ES" dirty="0"/>
              <a:t>, y que existe </a:t>
            </a:r>
            <a:r>
              <a:rPr lang="es-ES" b="1" dirty="0"/>
              <a:t>lateralización</a:t>
            </a:r>
            <a:r>
              <a:rPr lang="es-ES" dirty="0"/>
              <a:t> cuando la </a:t>
            </a:r>
            <a:r>
              <a:rPr lang="es-ES" b="1" dirty="0"/>
              <a:t>RAC</a:t>
            </a:r>
            <a:r>
              <a:rPr lang="es-ES" dirty="0"/>
              <a:t> de un lado es por lo menos </a:t>
            </a:r>
            <a:r>
              <a:rPr lang="es-ES" b="1" dirty="0"/>
              <a:t>2 veces superior a la RAC en sangre periférica.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529840" y="6200522"/>
            <a:ext cx="7559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Ca/</a:t>
            </a:r>
            <a:r>
              <a:rPr lang="es-ES" sz="1100" dirty="0" err="1" smtClean="0"/>
              <a:t>Cp</a:t>
            </a:r>
            <a:r>
              <a:rPr lang="es-ES" sz="1100" dirty="0" smtClean="0"/>
              <a:t>: cortisol adrenal/cortisol periférico.     RAC: relación Aldosterona/Cortisol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2283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537138" y="1738646"/>
            <a:ext cx="86185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Tratamiento</a:t>
            </a:r>
          </a:p>
          <a:p>
            <a:pPr algn="just"/>
            <a:endParaRPr lang="es-E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</a:rPr>
              <a:t>APA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sz="2000" b="1" dirty="0" smtClean="0">
                <a:sym typeface="Wingdings" panose="05000000000000000000" pitchFamily="2" charset="2"/>
              </a:rPr>
              <a:t>Tratamiento quirúrgico </a:t>
            </a:r>
            <a:r>
              <a:rPr lang="es-ES" sz="2000" dirty="0" smtClean="0">
                <a:sym typeface="Wingdings" panose="05000000000000000000" pitchFamily="2" charset="2"/>
              </a:rPr>
              <a:t>(</a:t>
            </a:r>
            <a:r>
              <a:rPr lang="es-ES" sz="2000" dirty="0" smtClean="0"/>
              <a:t>cirugía laparoscópica </a:t>
            </a:r>
            <a:r>
              <a:rPr lang="es-ES" sz="2000" dirty="0"/>
              <a:t>es de </a:t>
            </a:r>
            <a:r>
              <a:rPr lang="es-ES" sz="2000" dirty="0" smtClean="0"/>
              <a:t>elección)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La respuesta </a:t>
            </a:r>
            <a:r>
              <a:rPr lang="es-ES" sz="2000" dirty="0"/>
              <a:t>favorable al tratamiento médico previo con </a:t>
            </a:r>
            <a:r>
              <a:rPr lang="es-ES" sz="2000" dirty="0" err="1"/>
              <a:t>espironolactona</a:t>
            </a:r>
            <a:r>
              <a:rPr lang="es-ES" sz="2000" dirty="0"/>
              <a:t> </a:t>
            </a:r>
            <a:r>
              <a:rPr lang="es-ES" sz="2000" dirty="0" smtClean="0"/>
              <a:t>durante 4 semanas </a:t>
            </a:r>
            <a:r>
              <a:rPr lang="es-ES" sz="2000" dirty="0"/>
              <a:t>previas a la cirugía predice una corrección de la presión arterial y de la </a:t>
            </a:r>
            <a:r>
              <a:rPr lang="es-ES" sz="2000" dirty="0" err="1"/>
              <a:t>kalemia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La resección </a:t>
            </a:r>
            <a:r>
              <a:rPr lang="es-ES" sz="2000" dirty="0"/>
              <a:t>de la glándula afectada </a:t>
            </a:r>
            <a:r>
              <a:rPr lang="es-ES" sz="2000" b="1" dirty="0"/>
              <a:t>normaliza el medio interno en todos los casos </a:t>
            </a:r>
            <a:r>
              <a:rPr lang="es-ES" sz="2000" dirty="0"/>
              <a:t>y en </a:t>
            </a:r>
            <a:r>
              <a:rPr lang="es-ES" sz="2000" dirty="0" smtClean="0"/>
              <a:t>un </a:t>
            </a:r>
            <a:r>
              <a:rPr lang="es-ES" sz="2000" b="1" dirty="0" smtClean="0"/>
              <a:t>50</a:t>
            </a:r>
            <a:r>
              <a:rPr lang="es-ES" sz="2000" b="1" dirty="0"/>
              <a:t>% las cifras de presión arterial. </a:t>
            </a:r>
            <a:r>
              <a:rPr lang="es-ES" sz="2000" dirty="0" smtClean="0"/>
              <a:t>El resto mejora la </a:t>
            </a:r>
            <a:r>
              <a:rPr lang="es-ES" sz="2000" dirty="0"/>
              <a:t>presión arterial sin llegar a </a:t>
            </a:r>
            <a:r>
              <a:rPr lang="es-ES" sz="2000" dirty="0" smtClean="0"/>
              <a:t>la curación.</a:t>
            </a:r>
          </a:p>
          <a:p>
            <a:pPr algn="just"/>
            <a:endParaRPr lang="es-ES" sz="20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 </a:t>
            </a:r>
            <a:r>
              <a:rPr lang="es-ES" sz="2000" dirty="0"/>
              <a:t>La </a:t>
            </a:r>
            <a:r>
              <a:rPr lang="es-ES" sz="2000" b="1" dirty="0"/>
              <a:t>persistencia</a:t>
            </a:r>
            <a:r>
              <a:rPr lang="es-ES" sz="2000" dirty="0"/>
              <a:t> de la hipertensión puede estar relacionada con </a:t>
            </a:r>
            <a:r>
              <a:rPr lang="es-ES" sz="2000" b="1" dirty="0"/>
              <a:t>la severidad o </a:t>
            </a:r>
            <a:r>
              <a:rPr lang="es-ES" sz="2000" b="1" dirty="0" smtClean="0"/>
              <a:t>cronicidad</a:t>
            </a:r>
            <a:r>
              <a:rPr lang="es-ES" sz="2000" dirty="0" smtClean="0"/>
              <a:t> de </a:t>
            </a:r>
            <a:r>
              <a:rPr lang="es-ES" sz="2000" dirty="0"/>
              <a:t>la enfermedad hipertensiva o por la </a:t>
            </a:r>
            <a:r>
              <a:rPr lang="es-ES" sz="2000" b="1" dirty="0"/>
              <a:t>coexistencia de hipertensión esencial.</a:t>
            </a:r>
          </a:p>
        </p:txBody>
      </p:sp>
    </p:spTree>
    <p:extLst>
      <p:ext uri="{BB962C8B-B14F-4D97-AF65-F5344CB8AC3E}">
        <p14:creationId xmlns="" xmlns:p14="http://schemas.microsoft.com/office/powerpoint/2010/main" val="23214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563880"/>
            <a:ext cx="10058400" cy="975360"/>
          </a:xfr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" b="1" dirty="0" smtClean="0">
                <a:latin typeface="Bradley Hand ITC" panose="03070402050302030203" pitchFamily="66" charset="0"/>
              </a:rPr>
              <a:t> EPIDEMIOLOGÍA</a:t>
            </a:r>
            <a:endParaRPr lang="es-ES" b="1" dirty="0">
              <a:latin typeface="Bradley Hand ITC" panose="03070402050302030203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116192"/>
            <a:ext cx="10058400" cy="3833850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L</a:t>
            </a:r>
            <a:r>
              <a:rPr lang="es-ES" dirty="0" smtClean="0"/>
              <a:t>a </a:t>
            </a:r>
            <a:r>
              <a:rPr lang="es-ES" b="1" dirty="0"/>
              <a:t>prevalencia</a:t>
            </a:r>
            <a:r>
              <a:rPr lang="es-ES" dirty="0"/>
              <a:t> de la hipertensión primaria y de la HS </a:t>
            </a:r>
            <a:r>
              <a:rPr lang="es-ES" b="1" dirty="0"/>
              <a:t>aumenta  con la edad</a:t>
            </a:r>
            <a:r>
              <a:rPr lang="es-ES" dirty="0" smtClean="0"/>
              <a:t>.</a:t>
            </a:r>
          </a:p>
          <a:p>
            <a:pPr algn="just"/>
            <a:r>
              <a:rPr lang="es-ES" dirty="0"/>
              <a:t>Solo el </a:t>
            </a:r>
            <a:r>
              <a:rPr lang="es-ES" b="1" dirty="0"/>
              <a:t>5-10%</a:t>
            </a:r>
            <a:r>
              <a:rPr lang="es-ES" dirty="0"/>
              <a:t> de los pacientes hipertensos sufren </a:t>
            </a:r>
            <a:r>
              <a:rPr lang="es-ES" b="1" dirty="0" smtClean="0"/>
              <a:t>HS</a:t>
            </a:r>
            <a:r>
              <a:rPr lang="es-ES" dirty="0" smtClean="0"/>
              <a:t>; </a:t>
            </a:r>
            <a:r>
              <a:rPr lang="es-ES" dirty="0"/>
              <a:t>la gran mayoría padece hipertensión esencial (idiopática o primaria). </a:t>
            </a:r>
            <a:endParaRPr lang="es-ES" dirty="0" smtClean="0"/>
          </a:p>
          <a:p>
            <a:pPr algn="just"/>
            <a:r>
              <a:rPr lang="es-ES" dirty="0" smtClean="0"/>
              <a:t>La </a:t>
            </a:r>
            <a:r>
              <a:rPr lang="es-ES" b="1" dirty="0"/>
              <a:t>prevalencia</a:t>
            </a:r>
            <a:r>
              <a:rPr lang="es-ES" dirty="0"/>
              <a:t> de las </a:t>
            </a:r>
            <a:r>
              <a:rPr lang="es-ES" b="1" dirty="0"/>
              <a:t>formas </a:t>
            </a:r>
            <a:r>
              <a:rPr lang="es-ES" b="1" dirty="0" smtClean="0"/>
              <a:t>secundarias en HR </a:t>
            </a:r>
            <a:r>
              <a:rPr lang="es-ES" dirty="0"/>
              <a:t>es significativamente mayor que en los pacientes con la PA </a:t>
            </a:r>
            <a:r>
              <a:rPr lang="es-ES" dirty="0" smtClean="0"/>
              <a:t>controlada.</a:t>
            </a:r>
          </a:p>
          <a:p>
            <a:pPr algn="just"/>
            <a:r>
              <a:rPr lang="es-ES" dirty="0"/>
              <a:t>La mayoría de los pacientes </a:t>
            </a:r>
            <a:r>
              <a:rPr lang="es-ES" b="1" dirty="0"/>
              <a:t>jóvenes</a:t>
            </a:r>
            <a:r>
              <a:rPr lang="es-ES" dirty="0"/>
              <a:t> (&lt;40 años) con HS </a:t>
            </a:r>
            <a:r>
              <a:rPr lang="es-ES" b="1" dirty="0"/>
              <a:t>responde al tratamiento </a:t>
            </a:r>
            <a:r>
              <a:rPr lang="es-ES" dirty="0"/>
              <a:t>específico, </a:t>
            </a:r>
            <a:r>
              <a:rPr lang="es-ES" dirty="0" smtClean="0"/>
              <a:t>sin embargo, el </a:t>
            </a:r>
            <a:r>
              <a:rPr lang="es-ES" b="1" dirty="0"/>
              <a:t>35%</a:t>
            </a:r>
            <a:r>
              <a:rPr lang="es-ES" dirty="0"/>
              <a:t> de los pacientes de </a:t>
            </a:r>
            <a:r>
              <a:rPr lang="es-ES" b="1" dirty="0"/>
              <a:t>edad avanzada</a:t>
            </a:r>
            <a:r>
              <a:rPr lang="es-ES" dirty="0"/>
              <a:t>, aun con tratamiento específico, </a:t>
            </a:r>
            <a:r>
              <a:rPr lang="es-ES" b="1" dirty="0"/>
              <a:t>no</a:t>
            </a:r>
            <a:r>
              <a:rPr lang="es-ES" dirty="0"/>
              <a:t> logra alcanzar las cifras de </a:t>
            </a:r>
            <a:r>
              <a:rPr lang="es-ES" b="1" dirty="0"/>
              <a:t>PA deseadas</a:t>
            </a:r>
            <a:r>
              <a:rPr lang="es-ES" dirty="0" smtClean="0"/>
              <a:t>.</a:t>
            </a:r>
          </a:p>
          <a:p>
            <a:pPr marL="0" indent="0" algn="just">
              <a:buNone/>
            </a:pPr>
            <a:endParaRPr lang="es-ES" dirty="0" smtClean="0"/>
          </a:p>
          <a:p>
            <a:pPr algn="ctr"/>
            <a:r>
              <a:rPr lang="it-IT" sz="1400" dirty="0"/>
              <a:t>Rimoldi SF,  Messerli FH. Hipertensión secundaria. Eur Heart J; 2013</a:t>
            </a: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41257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363186"/>
            <a:ext cx="8808720" cy="1005840"/>
          </a:xfr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Aldosteronismo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Primario (AP)</a:t>
            </a:r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63524" y="627812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Aldosteronismo</a:t>
            </a:r>
            <a:r>
              <a:rPr lang="es-ES" sz="1400" b="1" dirty="0" smtClean="0">
                <a:solidFill>
                  <a:schemeClr val="bg1"/>
                </a:solidFill>
              </a:rPr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2362200" y="1736407"/>
            <a:ext cx="8839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000" b="1" dirty="0" smtClean="0">
                <a:solidFill>
                  <a:schemeClr val="accent6">
                    <a:lumMod val="50000"/>
                  </a:schemeClr>
                </a:solidFill>
              </a:rPr>
              <a:t>Tratamiento</a:t>
            </a:r>
          </a:p>
          <a:p>
            <a:pPr algn="just"/>
            <a:endParaRPr lang="es-AR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s-AR" sz="2000" b="1" dirty="0" smtClean="0">
                <a:solidFill>
                  <a:schemeClr val="tx2">
                    <a:lumMod val="75000"/>
                  </a:schemeClr>
                </a:solidFill>
              </a:rPr>
              <a:t>HAI</a:t>
            </a:r>
            <a:r>
              <a:rPr lang="es-AR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AR" sz="20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s-AR" sz="2000" dirty="0">
                <a:sym typeface="Wingdings" pitchFamily="2" charset="2"/>
              </a:rPr>
              <a:t>Tratamiento </a:t>
            </a:r>
            <a:r>
              <a:rPr lang="es-AR" sz="2000" b="1" dirty="0" smtClean="0">
                <a:sym typeface="Wingdings" pitchFamily="2" charset="2"/>
              </a:rPr>
              <a:t>Farmacológico – Dieta </a:t>
            </a:r>
            <a:r>
              <a:rPr lang="es-AR" sz="2000" b="1" dirty="0" err="1" smtClean="0">
                <a:sym typeface="Wingdings" pitchFamily="2" charset="2"/>
              </a:rPr>
              <a:t>hiposódica</a:t>
            </a:r>
            <a:r>
              <a:rPr lang="es-AR" sz="2000" b="1" dirty="0" smtClean="0">
                <a:sym typeface="Wingdings" pitchFamily="2" charset="2"/>
              </a:rPr>
              <a:t>.</a:t>
            </a:r>
            <a:endParaRPr lang="es-AR" sz="2000" b="1" dirty="0" smtClean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AR" sz="2000" dirty="0" smtClean="0"/>
              <a:t> Elección: </a:t>
            </a:r>
            <a:r>
              <a:rPr lang="es-AR" sz="2000" b="1" dirty="0" err="1" smtClean="0"/>
              <a:t>espironolactona</a:t>
            </a:r>
            <a:r>
              <a:rPr lang="es-AR" sz="2000" b="1" dirty="0" smtClean="0"/>
              <a:t>. </a:t>
            </a:r>
          </a:p>
          <a:p>
            <a:pPr algn="just"/>
            <a:r>
              <a:rPr lang="es-AR" sz="2000" dirty="0"/>
              <a:t> </a:t>
            </a:r>
            <a:r>
              <a:rPr lang="es-AR" sz="2000" dirty="0" smtClean="0"/>
              <a:t>    - Dosis</a:t>
            </a:r>
            <a:r>
              <a:rPr lang="es-AR" sz="2000" dirty="0"/>
              <a:t>: 25-200 </a:t>
            </a:r>
            <a:r>
              <a:rPr lang="es-AR" sz="2000" dirty="0" smtClean="0"/>
              <a:t>mg/día</a:t>
            </a:r>
            <a:r>
              <a:rPr lang="es-AR" sz="2000" dirty="0"/>
              <a:t>. </a:t>
            </a:r>
            <a:endParaRPr lang="es-AR" sz="2000" dirty="0" smtClean="0"/>
          </a:p>
          <a:p>
            <a:pPr algn="just"/>
            <a:r>
              <a:rPr lang="es-AR" sz="2000" dirty="0"/>
              <a:t> </a:t>
            </a:r>
            <a:r>
              <a:rPr lang="es-AR" sz="2000" dirty="0" smtClean="0"/>
              <a:t>    - RAM: </a:t>
            </a:r>
            <a:r>
              <a:rPr lang="es-AR" sz="2000" dirty="0"/>
              <a:t>ginecomastia, disfunción eréctil, disminución de la libido, síntomas </a:t>
            </a:r>
            <a:r>
              <a:rPr lang="es-AR" sz="2000" dirty="0" smtClean="0"/>
              <a:t>  gastrointestinales </a:t>
            </a:r>
            <a:r>
              <a:rPr lang="es-AR" sz="2000" dirty="0"/>
              <a:t>e irregularidades menstruales. </a:t>
            </a:r>
            <a:endParaRPr lang="es-AR" sz="2000" dirty="0" smtClean="0"/>
          </a:p>
          <a:p>
            <a:pPr algn="just"/>
            <a:endParaRPr lang="es-AR" sz="20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AR" sz="2000" dirty="0" err="1" smtClean="0"/>
              <a:t>Esplerenona</a:t>
            </a:r>
            <a:r>
              <a:rPr lang="es-AR" sz="2000" dirty="0" smtClean="0"/>
              <a:t> </a:t>
            </a:r>
            <a:r>
              <a:rPr lang="es-AR" sz="2000" dirty="0"/>
              <a:t>actúa en el mismo sitio, sin los efectos progestágenos de la </a:t>
            </a:r>
            <a:r>
              <a:rPr lang="es-AR" sz="2000" dirty="0" err="1"/>
              <a:t>espironolactona</a:t>
            </a:r>
            <a:r>
              <a:rPr lang="es-AR" sz="2000" dirty="0"/>
              <a:t>. </a:t>
            </a:r>
            <a:endParaRPr lang="es-AR" sz="2000" dirty="0" smtClean="0"/>
          </a:p>
          <a:p>
            <a:pPr algn="just"/>
            <a:endParaRPr lang="es-AR" sz="20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AR" sz="2000" dirty="0" smtClean="0"/>
              <a:t>Controlar </a:t>
            </a:r>
            <a:r>
              <a:rPr lang="es-AR" sz="2000" dirty="0"/>
              <a:t>anualmente </a:t>
            </a:r>
            <a:r>
              <a:rPr lang="es-AR" sz="2000" dirty="0" smtClean="0"/>
              <a:t>con imágenes. </a:t>
            </a:r>
            <a:r>
              <a:rPr lang="es-AR" sz="2000" dirty="0"/>
              <a:t>De acuerdo a la evolución será posible determinar si </a:t>
            </a:r>
            <a:r>
              <a:rPr lang="es-AR" sz="2000" dirty="0" smtClean="0"/>
              <a:t>son convenientes </a:t>
            </a:r>
            <a:r>
              <a:rPr lang="es-AR" sz="2000" dirty="0"/>
              <a:t>otros estudios como </a:t>
            </a:r>
            <a:r>
              <a:rPr lang="es-AR" sz="2000" dirty="0" err="1" smtClean="0"/>
              <a:t>centellografia</a:t>
            </a:r>
            <a:r>
              <a:rPr lang="es-AR" sz="2000" dirty="0" smtClean="0"/>
              <a:t> o </a:t>
            </a:r>
            <a:r>
              <a:rPr lang="es-AR" sz="2000" dirty="0" err="1" smtClean="0"/>
              <a:t>dosaje</a:t>
            </a:r>
            <a:r>
              <a:rPr lang="es-AR" sz="2000" dirty="0" smtClean="0"/>
              <a:t> de aldosterona en ambas venas adrenales </a:t>
            </a:r>
            <a:r>
              <a:rPr lang="es-AR" sz="2000" dirty="0"/>
              <a:t>para demostrar lateralización.</a:t>
            </a:r>
          </a:p>
        </p:txBody>
      </p:sp>
    </p:spTree>
    <p:extLst>
      <p:ext uri="{BB962C8B-B14F-4D97-AF65-F5344CB8AC3E}">
        <p14:creationId xmlns="" xmlns:p14="http://schemas.microsoft.com/office/powerpoint/2010/main" val="20300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Obstructiva del Sueño (SAOS)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890244" y="633908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smtClean="0"/>
              <a:t>Goldman L, </a:t>
            </a:r>
            <a:r>
              <a:rPr lang="es-ES" sz="1400" dirty="0" err="1" smtClean="0"/>
              <a:t>Schafer</a:t>
            </a:r>
            <a:r>
              <a:rPr lang="es-ES" sz="1400" dirty="0" smtClean="0"/>
              <a:t> A. Tratado de Medicina Interna. 24ª Ed, </a:t>
            </a:r>
            <a:r>
              <a:rPr lang="es-ES" sz="1400" dirty="0" err="1" smtClean="0"/>
              <a:t>Elsevier</a:t>
            </a:r>
            <a:r>
              <a:rPr lang="es-ES" sz="1400" dirty="0" smtClean="0"/>
              <a:t> : España, 2013.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Carcinoide.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5" name="Rectángulo 4"/>
          <p:cNvSpPr/>
          <p:nvPr/>
        </p:nvSpPr>
        <p:spPr>
          <a:xfrm>
            <a:off x="2423160" y="2034108"/>
            <a:ext cx="87782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</a:rPr>
              <a:t>Definición</a:t>
            </a:r>
          </a:p>
          <a:p>
            <a:pPr algn="just"/>
            <a:r>
              <a:rPr lang="es-ES" sz="2000" dirty="0" smtClean="0"/>
              <a:t>Es </a:t>
            </a:r>
            <a:r>
              <a:rPr lang="es-ES" sz="2000" dirty="0"/>
              <a:t>una </a:t>
            </a:r>
            <a:r>
              <a:rPr lang="es-ES" sz="2000" dirty="0" smtClean="0"/>
              <a:t>enfermedad crónica </a:t>
            </a:r>
            <a:r>
              <a:rPr lang="es-ES" sz="2000" dirty="0"/>
              <a:t>caracterizada por episodios repetidos de </a:t>
            </a:r>
            <a:r>
              <a:rPr lang="es-ES" sz="2000" b="1" dirty="0"/>
              <a:t>apnea e </a:t>
            </a:r>
            <a:r>
              <a:rPr lang="es-ES" sz="2000" b="1" dirty="0" err="1"/>
              <a:t>hipopnea</a:t>
            </a:r>
            <a:r>
              <a:rPr lang="es-ES" sz="2000" b="1" dirty="0"/>
              <a:t> </a:t>
            </a:r>
            <a:r>
              <a:rPr lang="es-ES" sz="2000" dirty="0"/>
              <a:t>durante el </a:t>
            </a:r>
            <a:r>
              <a:rPr lang="es-ES" sz="2000" dirty="0" smtClean="0"/>
              <a:t>sueño, por estenosis de la vía aérea superior.</a:t>
            </a:r>
            <a:endParaRPr lang="es-ES" sz="2000" dirty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Produce elevaciones temporales en la TA en asociación con ↓SO</a:t>
            </a:r>
            <a:r>
              <a:rPr lang="es-ES" sz="2000" baseline="-25000" dirty="0"/>
              <a:t>2</a:t>
            </a:r>
            <a:r>
              <a:rPr lang="es-ES" sz="2000" dirty="0"/>
              <a:t> y activación simpática. 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  <a:t>Importancia </a:t>
            </a:r>
            <a:endParaRPr lang="es-E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s-ES" sz="2000" dirty="0" smtClean="0"/>
              <a:t>Se</a:t>
            </a:r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2000" dirty="0" smtClean="0"/>
              <a:t>asocia </a:t>
            </a:r>
            <a:r>
              <a:rPr lang="es-ES" sz="2000" dirty="0"/>
              <a:t>en forma </a:t>
            </a:r>
            <a:r>
              <a:rPr lang="es-ES" sz="2000" b="1" dirty="0"/>
              <a:t>independiente,</a:t>
            </a:r>
            <a:r>
              <a:rPr lang="es-ES" sz="2000" dirty="0"/>
              <a:t> desde sus </a:t>
            </a:r>
            <a:r>
              <a:rPr lang="es-ES" sz="2000" b="1" dirty="0"/>
              <a:t>estadios iniciales</a:t>
            </a:r>
            <a:r>
              <a:rPr lang="es-ES" sz="2000" dirty="0"/>
              <a:t>, con la </a:t>
            </a:r>
            <a:r>
              <a:rPr lang="es-ES" sz="2000" b="1" dirty="0"/>
              <a:t>HTA</a:t>
            </a:r>
            <a:r>
              <a:rPr lang="es-ES" sz="2000" dirty="0"/>
              <a:t> y con el riesgo de </a:t>
            </a:r>
            <a:r>
              <a:rPr lang="es-ES" sz="2000" b="1" dirty="0"/>
              <a:t>eventos vasculares</a:t>
            </a:r>
            <a:r>
              <a:rPr lang="es-ES" sz="2000" dirty="0"/>
              <a:t>, principalmente con el ACV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383280" y="3858545"/>
            <a:ext cx="7818120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Se asocia con prevalencia </a:t>
            </a:r>
            <a:r>
              <a:rPr lang="es-ES" sz="2400" dirty="0"/>
              <a:t>de los </a:t>
            </a:r>
            <a:r>
              <a:rPr lang="es-ES" sz="2400" dirty="0" smtClean="0"/>
              <a:t>siguientes patrones: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HTA nocturna (patrón non-</a:t>
            </a:r>
            <a:r>
              <a:rPr lang="es-ES" sz="2400" dirty="0" err="1" smtClean="0"/>
              <a:t>dipper</a:t>
            </a:r>
            <a:r>
              <a:rPr lang="es-ES" sz="2400" dirty="0" smtClean="0"/>
              <a:t> o </a:t>
            </a:r>
            <a:r>
              <a:rPr lang="es-ES" sz="2400" dirty="0" err="1" smtClean="0"/>
              <a:t>dipper</a:t>
            </a:r>
            <a:r>
              <a:rPr lang="es-ES" sz="2400" dirty="0" smtClean="0"/>
              <a:t> inverso).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HTA enmascarada o </a:t>
            </a:r>
            <a:r>
              <a:rPr lang="es-ES" sz="2400" dirty="0" err="1" smtClean="0"/>
              <a:t>normotensión</a:t>
            </a:r>
            <a:r>
              <a:rPr lang="es-ES" sz="2400" dirty="0" smtClean="0"/>
              <a:t> de bata blanca.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HTA resistente.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HTA con frecuencia cardíaca elevada e HTA diastólica predominantemente en jóvenes.</a:t>
            </a:r>
            <a:endParaRPr lang="es-ES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015740" y="1932002"/>
            <a:ext cx="6553200" cy="1754326"/>
          </a:xfrm>
          <a:prstGeom prst="rect">
            <a:avLst/>
          </a:prstGeom>
          <a:solidFill>
            <a:srgbClr val="CCF2D0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b="1" dirty="0" smtClean="0"/>
          </a:p>
          <a:p>
            <a:pPr algn="ctr"/>
            <a:r>
              <a:rPr lang="es-ES" b="1" dirty="0" smtClean="0"/>
              <a:t>Apnea</a:t>
            </a:r>
            <a:r>
              <a:rPr lang="es-ES" b="1" dirty="0"/>
              <a:t>:</a:t>
            </a:r>
            <a:r>
              <a:rPr lang="es-ES" dirty="0"/>
              <a:t> cese del flujo aéreo por más de 10 </a:t>
            </a:r>
            <a:r>
              <a:rPr lang="es-ES" dirty="0" err="1" smtClean="0"/>
              <a:t>seg</a:t>
            </a:r>
            <a:r>
              <a:rPr lang="es-ES" dirty="0" smtClean="0"/>
              <a:t> </a:t>
            </a:r>
            <a:r>
              <a:rPr lang="es-ES" dirty="0"/>
              <a:t>o &gt;</a:t>
            </a:r>
            <a:r>
              <a:rPr lang="es-ES" dirty="0" smtClean="0"/>
              <a:t> </a:t>
            </a:r>
            <a:r>
              <a:rPr lang="es-ES" dirty="0"/>
              <a:t>al 90 </a:t>
            </a:r>
            <a:r>
              <a:rPr lang="es-ES" dirty="0" smtClean="0"/>
              <a:t>%.</a:t>
            </a:r>
          </a:p>
          <a:p>
            <a:pPr algn="ctr"/>
            <a:r>
              <a:rPr lang="es-ES" dirty="0"/>
              <a:t/>
            </a:r>
            <a:br>
              <a:rPr lang="es-ES" dirty="0"/>
            </a:br>
            <a:r>
              <a:rPr lang="es-ES" b="1" dirty="0" err="1"/>
              <a:t>Hipopnea</a:t>
            </a:r>
            <a:r>
              <a:rPr lang="es-ES" b="1" dirty="0"/>
              <a:t>: </a:t>
            </a:r>
            <a:r>
              <a:rPr lang="es-ES" dirty="0"/>
              <a:t>disminución del flujo aéreo &gt; 50 % pero &lt; 90% de su basal, acompañada de </a:t>
            </a:r>
            <a:r>
              <a:rPr lang="es-ES" dirty="0" err="1" smtClean="0"/>
              <a:t>microdespertares</a:t>
            </a:r>
            <a:r>
              <a:rPr lang="es-ES" dirty="0" smtClean="0"/>
              <a:t> </a:t>
            </a:r>
            <a:r>
              <a:rPr lang="es-ES" dirty="0"/>
              <a:t>y/o </a:t>
            </a:r>
            <a:r>
              <a:rPr lang="es-ES" dirty="0" err="1"/>
              <a:t>desaturación</a:t>
            </a:r>
            <a:r>
              <a:rPr lang="es-ES" dirty="0"/>
              <a:t> &gt; al 2 </a:t>
            </a:r>
            <a:r>
              <a:rPr lang="es-ES" dirty="0" smtClean="0"/>
              <a:t>%.</a:t>
            </a: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3176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Obstructiva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890244" y="6339086"/>
            <a:ext cx="996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362200" y="1767840"/>
            <a:ext cx="88087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</a:rPr>
              <a:t>Epidemiología</a:t>
            </a:r>
          </a:p>
          <a:p>
            <a:pPr algn="just"/>
            <a:r>
              <a:rPr lang="es-ES" sz="2000" dirty="0" smtClean="0"/>
              <a:t> </a:t>
            </a:r>
            <a:endParaRPr lang="es-ES" sz="2000" b="1" i="1" dirty="0"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/>
              <a:t>35-40%</a:t>
            </a:r>
            <a:r>
              <a:rPr lang="es-ES" sz="2000" dirty="0" smtClean="0"/>
              <a:t> de </a:t>
            </a:r>
            <a:r>
              <a:rPr lang="es-ES" sz="2000" dirty="0"/>
              <a:t>la población es </a:t>
            </a:r>
            <a:r>
              <a:rPr lang="es-ES" sz="2000" b="1" dirty="0" smtClean="0"/>
              <a:t>roncadora.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 1:5 </a:t>
            </a:r>
            <a:r>
              <a:rPr lang="es-ES" sz="2000" dirty="0"/>
              <a:t>adultos </a:t>
            </a:r>
            <a:r>
              <a:rPr lang="es-ES" sz="2000" dirty="0" smtClean="0"/>
              <a:t>es portador </a:t>
            </a:r>
            <a:r>
              <a:rPr lang="es-ES" sz="2000" dirty="0"/>
              <a:t>de apnea leve y </a:t>
            </a:r>
            <a:r>
              <a:rPr lang="es-ES" sz="2000" dirty="0" smtClean="0"/>
              <a:t>1:15 </a:t>
            </a:r>
            <a:r>
              <a:rPr lang="es-ES" sz="2000" dirty="0"/>
              <a:t>tiene </a:t>
            </a:r>
            <a:r>
              <a:rPr lang="es-ES" sz="2000" dirty="0" smtClean="0"/>
              <a:t>SAHOS grave.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/>
              <a:t>85</a:t>
            </a:r>
            <a:r>
              <a:rPr lang="es-ES" sz="2000" b="1" dirty="0"/>
              <a:t>%</a:t>
            </a:r>
            <a:r>
              <a:rPr lang="es-ES" sz="2000" dirty="0"/>
              <a:t> </a:t>
            </a:r>
            <a:r>
              <a:rPr lang="es-ES" sz="2000" dirty="0" smtClean="0"/>
              <a:t> </a:t>
            </a:r>
            <a:r>
              <a:rPr lang="es-ES" sz="2000" b="1" dirty="0" smtClean="0"/>
              <a:t>no son diagnosticados </a:t>
            </a:r>
            <a:r>
              <a:rPr lang="es-ES" sz="2000" dirty="0" smtClean="0"/>
              <a:t>y </a:t>
            </a:r>
            <a:r>
              <a:rPr lang="es-ES" sz="2000" dirty="0"/>
              <a:t>evolucionan </a:t>
            </a:r>
            <a:r>
              <a:rPr lang="es-ES" sz="2000" dirty="0" smtClean="0"/>
              <a:t>sin tratamiento </a:t>
            </a:r>
            <a:r>
              <a:rPr lang="es-ES" sz="2000" dirty="0"/>
              <a:t>específico.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/>
              <a:t>35</a:t>
            </a:r>
            <a:r>
              <a:rPr lang="es-ES" sz="2000" b="1" dirty="0"/>
              <a:t>% </a:t>
            </a:r>
            <a:r>
              <a:rPr lang="es-ES" sz="2000" b="1" dirty="0" smtClean="0"/>
              <a:t>al </a:t>
            </a:r>
            <a:r>
              <a:rPr lang="es-ES" sz="2000" b="1" dirty="0"/>
              <a:t>80% </a:t>
            </a:r>
            <a:r>
              <a:rPr lang="es-ES" sz="2000" dirty="0" smtClean="0"/>
              <a:t>son </a:t>
            </a:r>
            <a:r>
              <a:rPr lang="es-ES" sz="2000" b="1" dirty="0"/>
              <a:t>hipertensos</a:t>
            </a:r>
            <a:r>
              <a:rPr lang="es-ES" sz="2000" dirty="0"/>
              <a:t> y la gravedad de la HTA </a:t>
            </a:r>
            <a:r>
              <a:rPr lang="es-ES" sz="2000" dirty="0" smtClean="0"/>
              <a:t>se encuentra </a:t>
            </a:r>
            <a:r>
              <a:rPr lang="es-ES" sz="2000" dirty="0"/>
              <a:t>asociada con la gravedad </a:t>
            </a:r>
            <a:r>
              <a:rPr lang="es-ES" sz="2000" dirty="0" smtClean="0"/>
              <a:t>del SAHOS.</a:t>
            </a:r>
            <a:endParaRPr lang="es-ES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/>
              <a:t>40</a:t>
            </a:r>
            <a:r>
              <a:rPr lang="es-ES" sz="2000" b="1" dirty="0"/>
              <a:t>% </a:t>
            </a:r>
            <a:r>
              <a:rPr lang="es-ES" sz="2000" dirty="0"/>
              <a:t>de los pacientes con </a:t>
            </a:r>
            <a:r>
              <a:rPr lang="es-ES" sz="2000" b="1" dirty="0"/>
              <a:t>HTA </a:t>
            </a:r>
            <a:r>
              <a:rPr lang="es-ES" sz="2000" b="1" dirty="0" smtClean="0"/>
              <a:t>presentan SAHOS</a:t>
            </a:r>
            <a:r>
              <a:rPr lang="es-ES" sz="2000" b="1" dirty="0"/>
              <a:t>. </a:t>
            </a:r>
            <a:endParaRPr lang="es-ES" sz="2000" b="1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Algunos </a:t>
            </a:r>
            <a:r>
              <a:rPr lang="es-ES" sz="2000" dirty="0"/>
              <a:t>autores la consideran como la </a:t>
            </a:r>
            <a:r>
              <a:rPr lang="es-ES" sz="2000" b="1" dirty="0" smtClean="0"/>
              <a:t>causa más </a:t>
            </a:r>
            <a:r>
              <a:rPr lang="es-ES" sz="2000" b="1" dirty="0"/>
              <a:t>común</a:t>
            </a:r>
            <a:r>
              <a:rPr lang="es-ES" sz="2000" dirty="0"/>
              <a:t> encontrada en pacientes con </a:t>
            </a:r>
            <a:r>
              <a:rPr lang="es-ES" sz="2000" dirty="0" smtClean="0"/>
              <a:t>diagnóstico de </a:t>
            </a:r>
            <a:r>
              <a:rPr lang="es-ES" sz="2000" dirty="0"/>
              <a:t>HTA secundaria</a:t>
            </a:r>
            <a:r>
              <a:rPr lang="es-ES" sz="2000" dirty="0" smtClean="0"/>
              <a:t>.</a:t>
            </a:r>
            <a:endParaRPr lang="es-AR" sz="2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000" dirty="0"/>
              <a:t>Afecta </a:t>
            </a:r>
            <a:r>
              <a:rPr lang="es-ES" sz="2000" dirty="0"/>
              <a:t>al </a:t>
            </a:r>
            <a:r>
              <a:rPr lang="es-ES" sz="2000" b="1" dirty="0"/>
              <a:t>9%</a:t>
            </a:r>
            <a:r>
              <a:rPr lang="es-ES" sz="2000" dirty="0"/>
              <a:t> de las</a:t>
            </a:r>
            <a:r>
              <a:rPr lang="es-ES" sz="2000" b="1" dirty="0"/>
              <a:t> mujeres </a:t>
            </a:r>
            <a:r>
              <a:rPr lang="es-ES" sz="2000" dirty="0"/>
              <a:t>y </a:t>
            </a:r>
            <a:r>
              <a:rPr lang="es-ES" sz="2000" b="1" dirty="0"/>
              <a:t>24% </a:t>
            </a:r>
            <a:r>
              <a:rPr lang="es-ES" sz="2000" dirty="0"/>
              <a:t>de los </a:t>
            </a:r>
            <a:r>
              <a:rPr lang="es-ES" sz="2000" b="1" dirty="0"/>
              <a:t>hombres</a:t>
            </a:r>
            <a:r>
              <a:rPr lang="es-ES" sz="2000" dirty="0"/>
              <a:t> en EEUU</a:t>
            </a:r>
            <a:r>
              <a:rPr lang="es-ES" sz="2000" dirty="0" smtClean="0"/>
              <a:t>.</a:t>
            </a:r>
            <a:endParaRPr lang="es-E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b="1" dirty="0"/>
              <a:t>&gt; 40 – 60 </a:t>
            </a:r>
            <a:r>
              <a:rPr lang="es-ES" sz="2000" b="1" dirty="0" smtClean="0"/>
              <a:t>años.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b="1" dirty="0" smtClean="0"/>
              <a:t>Predisposición familiar.</a:t>
            </a:r>
            <a:endParaRPr lang="es-ES" sz="2000" b="1" dirty="0"/>
          </a:p>
          <a:p>
            <a:pPr algn="just"/>
            <a:endParaRPr lang="es-ES" sz="2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04800" y="259080"/>
            <a:ext cx="1737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Carcinoide.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1165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Obstructivo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484119" y="2100596"/>
            <a:ext cx="8900160" cy="4023360"/>
          </a:xfrm>
        </p:spPr>
        <p:txBody>
          <a:bodyPr/>
          <a:lstStyle/>
          <a:p>
            <a:pPr algn="just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Factores predisponentes 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E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Valor predictivo para el diagnóstico.</a:t>
            </a:r>
            <a:endParaRPr lang="es-ES" b="1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chemeClr val="tx1"/>
                </a:solidFill>
              </a:rPr>
              <a:t>  Obesidad (</a:t>
            </a:r>
            <a:r>
              <a:rPr lang="es-ES" dirty="0">
                <a:solidFill>
                  <a:schemeClr val="tx1"/>
                </a:solidFill>
              </a:rPr>
              <a:t>principal factor predisponente </a:t>
            </a:r>
            <a:r>
              <a:rPr lang="es-ES" dirty="0" smtClean="0">
                <a:solidFill>
                  <a:schemeClr val="tx1"/>
                </a:solidFill>
              </a:rPr>
              <a:t> 40</a:t>
            </a:r>
            <a:r>
              <a:rPr lang="es-ES" dirty="0">
                <a:solidFill>
                  <a:schemeClr val="tx1"/>
                </a:solidFill>
              </a:rPr>
              <a:t>% a </a:t>
            </a:r>
            <a:r>
              <a:rPr lang="es-ES" dirty="0" smtClean="0">
                <a:solidFill>
                  <a:schemeClr val="tx1"/>
                </a:solidFill>
              </a:rPr>
              <a:t>70%).</a:t>
            </a:r>
            <a:endParaRPr lang="es-ES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chemeClr val="tx1"/>
                </a:solidFill>
              </a:rPr>
              <a:t>  Síndrome Metabólico.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chemeClr val="tx1"/>
                </a:solidFill>
              </a:rPr>
              <a:t>  Aumento </a:t>
            </a:r>
            <a:r>
              <a:rPr lang="es-ES" dirty="0">
                <a:solidFill>
                  <a:schemeClr val="tx1"/>
                </a:solidFill>
              </a:rPr>
              <a:t>de </a:t>
            </a:r>
            <a:r>
              <a:rPr lang="es-ES" dirty="0" smtClean="0">
                <a:solidFill>
                  <a:schemeClr val="tx1"/>
                </a:solidFill>
              </a:rPr>
              <a:t>la circunferencia </a:t>
            </a:r>
            <a:r>
              <a:rPr lang="es-ES" dirty="0">
                <a:solidFill>
                  <a:schemeClr val="tx1"/>
                </a:solidFill>
              </a:rPr>
              <a:t>cervical </a:t>
            </a:r>
            <a:r>
              <a:rPr lang="es-ES" dirty="0" smtClean="0">
                <a:solidFill>
                  <a:schemeClr val="tx1"/>
                </a:solidFill>
              </a:rPr>
              <a:t>(&gt; 44 </a:t>
            </a:r>
            <a:r>
              <a:rPr lang="es-ES" dirty="0">
                <a:solidFill>
                  <a:schemeClr val="tx1"/>
                </a:solidFill>
              </a:rPr>
              <a:t>cm en hombres y </a:t>
            </a:r>
            <a:r>
              <a:rPr lang="es-ES" dirty="0" smtClean="0">
                <a:solidFill>
                  <a:schemeClr val="tx1"/>
                </a:solidFill>
              </a:rPr>
              <a:t>41 cm </a:t>
            </a:r>
            <a:r>
              <a:rPr lang="es-ES" dirty="0">
                <a:solidFill>
                  <a:schemeClr val="tx1"/>
                </a:solidFill>
              </a:rPr>
              <a:t>en mujeres</a:t>
            </a:r>
            <a:r>
              <a:rPr lang="es-ES" dirty="0" smtClean="0">
                <a:solidFill>
                  <a:schemeClr val="tx1"/>
                </a:solidFill>
              </a:rPr>
              <a:t>).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chemeClr val="tx1"/>
                </a:solidFill>
              </a:rPr>
              <a:t>  Índice </a:t>
            </a:r>
            <a:r>
              <a:rPr lang="es-ES" dirty="0">
                <a:solidFill>
                  <a:schemeClr val="tx1"/>
                </a:solidFill>
              </a:rPr>
              <a:t>de </a:t>
            </a:r>
            <a:r>
              <a:rPr lang="es-ES" dirty="0" err="1">
                <a:solidFill>
                  <a:schemeClr val="tx1"/>
                </a:solidFill>
              </a:rPr>
              <a:t>Mallampati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tx1"/>
                </a:solidFill>
              </a:rPr>
              <a:t>nivel </a:t>
            </a:r>
            <a:r>
              <a:rPr lang="es-ES" dirty="0">
                <a:solidFill>
                  <a:schemeClr val="tx1"/>
                </a:solidFill>
              </a:rPr>
              <a:t>de obstrucción a nivel del istmo de las </a:t>
            </a:r>
            <a:r>
              <a:rPr lang="es-ES" dirty="0" smtClean="0">
                <a:solidFill>
                  <a:schemeClr val="tx1"/>
                </a:solidFill>
              </a:rPr>
              <a:t>fauces.</a:t>
            </a:r>
          </a:p>
          <a:p>
            <a:pPr marL="0" indent="0" algn="just">
              <a:buNone/>
            </a:pPr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04800" y="259080"/>
            <a:ext cx="1737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Carcinoide.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038600" y="4526280"/>
            <a:ext cx="516636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Obesidad </a:t>
            </a:r>
            <a:r>
              <a:rPr lang="es-ES" dirty="0" smtClean="0">
                <a:sym typeface="Wingdings" panose="05000000000000000000" pitchFamily="2" charset="2"/>
              </a:rPr>
              <a:t> Restricción movimientos pared torácica.</a:t>
            </a:r>
          </a:p>
          <a:p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smtClean="0">
                <a:sym typeface="Wingdings" panose="05000000000000000000" pitchFamily="2" charset="2"/>
              </a:rPr>
              <a:t>                  Estenosis mecánica y refleja de VAS.</a:t>
            </a:r>
          </a:p>
          <a:p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smtClean="0">
                <a:sym typeface="Wingdings" panose="05000000000000000000" pitchFamily="2" charset="2"/>
              </a:rPr>
              <a:t>                  Inestabilidad ventilatoria.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982" y="1915008"/>
            <a:ext cx="6162675" cy="408622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890244" y="633908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smtClean="0"/>
              <a:t>Goldman L, </a:t>
            </a:r>
            <a:r>
              <a:rPr lang="es-ES" sz="1400" dirty="0" err="1" smtClean="0"/>
              <a:t>Schafer</a:t>
            </a:r>
            <a:r>
              <a:rPr lang="es-ES" sz="1400" dirty="0" smtClean="0"/>
              <a:t> A. Tratado de Medicina Interna. 24ª Ed, </a:t>
            </a:r>
            <a:r>
              <a:rPr lang="es-ES" sz="1400" dirty="0" err="1" smtClean="0"/>
              <a:t>Elsevier</a:t>
            </a:r>
            <a:r>
              <a:rPr lang="es-ES" sz="1400" dirty="0" smtClean="0"/>
              <a:t> : España, 2013.</a:t>
            </a:r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9394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Obstructivo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484119" y="2100596"/>
            <a:ext cx="8900160" cy="4023360"/>
          </a:xfrm>
        </p:spPr>
        <p:txBody>
          <a:bodyPr/>
          <a:lstStyle/>
          <a:p>
            <a:pPr marL="0" indent="0" algn="just">
              <a:buNone/>
            </a:pP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Fisiopatología </a:t>
            </a:r>
          </a:p>
          <a:p>
            <a:pPr marL="0" indent="0" algn="just">
              <a:buNone/>
            </a:pPr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04800" y="259080"/>
            <a:ext cx="1737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Carcinoide.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529" y="1706718"/>
            <a:ext cx="5371980" cy="4660983"/>
          </a:xfrm>
          <a:prstGeom prst="rect">
            <a:avLst/>
          </a:prstGeom>
          <a:ln w="44450">
            <a:solidFill>
              <a:srgbClr val="31507D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5760720" y="5791200"/>
            <a:ext cx="1920240" cy="276999"/>
          </a:xfrm>
          <a:prstGeom prst="rect">
            <a:avLst/>
          </a:prstGeom>
          <a:solidFill>
            <a:srgbClr val="3150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/>
                </a:solidFill>
              </a:rPr>
              <a:t>Alertamiento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7909559" y="5899219"/>
            <a:ext cx="640080" cy="1385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8684681" y="5645303"/>
            <a:ext cx="124218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Descarga simpática</a:t>
            </a:r>
            <a:endParaRPr lang="es-ES" dirty="0"/>
          </a:p>
        </p:txBody>
      </p:sp>
      <p:sp>
        <p:nvSpPr>
          <p:cNvPr id="13" name="Flecha doblada hacia arriba 12"/>
          <p:cNvSpPr/>
          <p:nvPr/>
        </p:nvSpPr>
        <p:spPr>
          <a:xfrm>
            <a:off x="10138106" y="5745480"/>
            <a:ext cx="685800" cy="253916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8534399" y="2891428"/>
            <a:ext cx="3520441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 </a:t>
            </a:r>
            <a:r>
              <a:rPr lang="es-ES" b="1" dirty="0" smtClean="0"/>
              <a:t>Vasoconstricción periférica:</a:t>
            </a:r>
            <a:endParaRPr lang="es-ES" b="1" dirty="0"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postcarga</a:t>
            </a:r>
            <a:r>
              <a:rPr lang="es-ES" dirty="0" smtClean="0">
                <a:sym typeface="Wingdings" panose="05000000000000000000" pitchFamily="2" charset="2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sym typeface="Wingdings" panose="05000000000000000000" pitchFamily="2" charset="2"/>
              </a:rPr>
              <a:t>flujo sanguíneo.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sym typeface="Wingdings" panose="05000000000000000000" pitchFamily="2" charset="2"/>
              </a:rPr>
              <a:t>  consumo de oxígeno.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 smtClean="0">
                <a:sym typeface="Wingdings" panose="05000000000000000000" pitchFamily="2" charset="2"/>
              </a:rPr>
              <a:t>Aumento súbito FC y TA.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 smtClean="0">
                <a:sym typeface="Wingdings" panose="05000000000000000000" pitchFamily="2" charset="2"/>
              </a:rPr>
              <a:t>Fragmentación del sueño </a:t>
            </a:r>
          </a:p>
          <a:p>
            <a:pPr algn="just"/>
            <a:r>
              <a:rPr lang="es-ES" dirty="0" smtClean="0">
                <a:sym typeface="Wingdings" panose="05000000000000000000" pitchFamily="2" charset="2"/>
              </a:rPr>
              <a:t>     (      sueño reparador).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 flipV="1">
            <a:off x="8869679" y="3197260"/>
            <a:ext cx="0" cy="2594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8945878" y="3771724"/>
            <a:ext cx="0" cy="2594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1890244" y="633908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smtClean="0"/>
              <a:t>Goldman L, </a:t>
            </a:r>
            <a:r>
              <a:rPr lang="es-ES" sz="1400" dirty="0" err="1" smtClean="0"/>
              <a:t>Schafer</a:t>
            </a:r>
            <a:r>
              <a:rPr lang="es-ES" sz="1400" dirty="0" smtClean="0"/>
              <a:t> A. Tratado de Medicina Interna. 24ª Ed, </a:t>
            </a:r>
            <a:r>
              <a:rPr lang="es-ES" sz="1400" dirty="0" err="1" smtClean="0"/>
              <a:t>Elsevier</a:t>
            </a:r>
            <a:r>
              <a:rPr lang="es-ES" sz="1400" dirty="0" smtClean="0"/>
              <a:t> : España, 2013.</a:t>
            </a:r>
            <a:endParaRPr lang="es-ES" sz="1400" dirty="0"/>
          </a:p>
          <a:p>
            <a:endParaRPr lang="es-ES" sz="1400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8854439" y="3502412"/>
            <a:ext cx="0" cy="269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9098279" y="4607721"/>
            <a:ext cx="0" cy="269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888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Obstructivo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80" y="1891846"/>
            <a:ext cx="6633208" cy="3189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Clasificación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04800" y="259080"/>
            <a:ext cx="1737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Carcinoide.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321" y="2429826"/>
            <a:ext cx="7987290" cy="3254081"/>
          </a:xfrm>
          <a:prstGeom prst="rect">
            <a:avLst/>
          </a:prstGeom>
          <a:ln w="57150">
            <a:solidFill>
              <a:srgbClr val="31507D"/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1890244" y="6339086"/>
            <a:ext cx="9966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smtClean="0"/>
              <a:t>Berdeja </a:t>
            </a:r>
            <a:r>
              <a:rPr lang="es-ES" sz="1400" dirty="0"/>
              <a:t>Murillo L, Jorquera J. </a:t>
            </a:r>
            <a:r>
              <a:rPr lang="es-ES" sz="1400" dirty="0" err="1"/>
              <a:t>Sindrome</a:t>
            </a:r>
            <a:r>
              <a:rPr lang="es-ES" sz="1400" dirty="0"/>
              <a:t> de Apnea – </a:t>
            </a:r>
            <a:r>
              <a:rPr lang="es-ES" sz="1400" dirty="0" err="1"/>
              <a:t>Hipopnea</a:t>
            </a:r>
            <a:r>
              <a:rPr lang="es-ES" sz="1400" dirty="0"/>
              <a:t> Obstructiva del Sueño.</a:t>
            </a:r>
          </a:p>
          <a:p>
            <a:pPr algn="ctr"/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6621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Obstructivo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2087880" y="6380322"/>
            <a:ext cx="996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80" y="1891846"/>
            <a:ext cx="6633208" cy="31897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Sospecha clínica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Ronquido (90%).</a:t>
            </a:r>
            <a:endParaRPr lang="es-AR" sz="16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tx1"/>
                </a:solidFill>
              </a:rPr>
              <a:t>Somnolencia diurna habitual</a:t>
            </a:r>
            <a:r>
              <a:rPr lang="es-AR" b="1" dirty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tx1"/>
                </a:solidFill>
              </a:rPr>
              <a:t>(16-30%) </a:t>
            </a: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E</a:t>
            </a:r>
            <a:endParaRPr lang="es-AR" sz="1400" b="1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dirty="0" err="1" smtClean="0">
                <a:solidFill>
                  <a:schemeClr val="tx1"/>
                </a:solidFill>
              </a:rPr>
              <a:t>Microdespertares</a:t>
            </a:r>
            <a:r>
              <a:rPr lang="es-AR" dirty="0" smtClean="0">
                <a:solidFill>
                  <a:schemeClr val="tx1"/>
                </a:solidFill>
              </a:rPr>
              <a:t> nocturnos frecuentes.</a:t>
            </a:r>
            <a:endParaRPr lang="es-AR" sz="14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Astenia.</a:t>
            </a:r>
            <a:endParaRPr lang="es-AR" sz="13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Cefaleas matutinas.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Alteraciones cognitivas.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dirty="0" err="1" smtClean="0">
                <a:solidFill>
                  <a:schemeClr val="tx1"/>
                </a:solidFill>
              </a:rPr>
              <a:t>Nocturia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3 CuadroTexto"/>
          <p:cNvSpPr txBox="1"/>
          <p:nvPr/>
        </p:nvSpPr>
        <p:spPr>
          <a:xfrm>
            <a:off x="7744758" y="2337579"/>
            <a:ext cx="3410922" cy="226215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600" dirty="0" smtClean="0">
                <a:solidFill>
                  <a:schemeClr val="bg1"/>
                </a:solidFill>
              </a:rPr>
              <a:t>La presencia de los dos primeros en un paciente con obesidad obliga a descartar este diagnóstico.</a:t>
            </a:r>
          </a:p>
          <a:p>
            <a:endParaRPr lang="es-AR" sz="1100" dirty="0" smtClean="0"/>
          </a:p>
        </p:txBody>
      </p:sp>
      <p:sp>
        <p:nvSpPr>
          <p:cNvPr id="11" name="CuadroTexto 10"/>
          <p:cNvSpPr txBox="1"/>
          <p:nvPr/>
        </p:nvSpPr>
        <p:spPr>
          <a:xfrm>
            <a:off x="304800" y="259080"/>
            <a:ext cx="1737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Carcinoide.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1127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Obstructivo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2148840" y="6362641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smtClean="0"/>
              <a:t>Berdeja Murillo L, Jorquera J. </a:t>
            </a:r>
            <a:r>
              <a:rPr lang="es-ES" sz="1400" dirty="0" err="1" smtClean="0"/>
              <a:t>Sindrome</a:t>
            </a:r>
            <a:r>
              <a:rPr lang="es-ES" sz="1400" dirty="0" smtClean="0"/>
              <a:t> de Apnea – </a:t>
            </a:r>
            <a:r>
              <a:rPr lang="es-ES" sz="1400" dirty="0" err="1" smtClean="0"/>
              <a:t>Hipopnea</a:t>
            </a:r>
            <a:r>
              <a:rPr lang="es-ES" sz="1400" dirty="0" smtClean="0"/>
              <a:t> Obstructiva del Sueño.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2606040" y="1723814"/>
            <a:ext cx="8549640" cy="4023360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Diagnóstico:</a:t>
            </a:r>
            <a:r>
              <a:rPr lang="es-ES" dirty="0" smtClean="0">
                <a:solidFill>
                  <a:schemeClr val="tx1"/>
                </a:solidFill>
              </a:rPr>
              <a:t> anamnesis y  </a:t>
            </a:r>
            <a:r>
              <a:rPr lang="es-ES" dirty="0">
                <a:solidFill>
                  <a:schemeClr val="tx1"/>
                </a:solidFill>
              </a:rPr>
              <a:t>examen </a:t>
            </a:r>
            <a:r>
              <a:rPr lang="es-ES" dirty="0" smtClean="0">
                <a:solidFill>
                  <a:schemeClr val="tx1"/>
                </a:solidFill>
              </a:rPr>
              <a:t>físico.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4800" y="259080"/>
            <a:ext cx="1737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Carcinoide.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680" y="2324406"/>
            <a:ext cx="2773680" cy="3891432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25" y="2176527"/>
            <a:ext cx="3952875" cy="409575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0607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Obstructivo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2606040" y="1845734"/>
            <a:ext cx="8549640" cy="4023360"/>
          </a:xfrm>
        </p:spPr>
        <p:txBody>
          <a:bodyPr>
            <a:normAutofit fontScale="70000" lnSpcReduction="20000"/>
          </a:bodyPr>
          <a:lstStyle/>
          <a:p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</a:rPr>
              <a:t>Diagnóstico:</a:t>
            </a:r>
            <a:r>
              <a:rPr lang="es-ES" sz="2800" dirty="0" smtClean="0">
                <a:solidFill>
                  <a:schemeClr val="tx1"/>
                </a:solidFill>
              </a:rPr>
              <a:t> cuestionarios validados.</a:t>
            </a:r>
            <a:endParaRPr lang="es-ES" sz="2800" dirty="0">
              <a:solidFill>
                <a:schemeClr val="tx1"/>
              </a:solidFill>
            </a:endParaRPr>
          </a:p>
          <a:p>
            <a:r>
              <a:rPr lang="es-ES" sz="2800" b="1" dirty="0" smtClean="0">
                <a:solidFill>
                  <a:schemeClr val="tx1"/>
                </a:solidFill>
              </a:rPr>
              <a:t>Cuestionarios</a:t>
            </a:r>
            <a:r>
              <a:rPr lang="es-ES" sz="2800" dirty="0" smtClean="0">
                <a:solidFill>
                  <a:schemeClr val="tx1"/>
                </a:solidFill>
              </a:rPr>
              <a:t> </a:t>
            </a:r>
            <a:r>
              <a:rPr lang="es-E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orientan hacia la necesidad de realizar estudios diagnósticos confirmatorios.</a:t>
            </a:r>
            <a:endParaRPr lang="es-E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tx1"/>
                </a:solidFill>
              </a:rPr>
              <a:t> </a:t>
            </a:r>
            <a:r>
              <a:rPr lang="es-ES" sz="2800" dirty="0" err="1" smtClean="0">
                <a:solidFill>
                  <a:schemeClr val="tx1"/>
                </a:solidFill>
              </a:rPr>
              <a:t>Epworth</a:t>
            </a:r>
            <a:r>
              <a:rPr lang="es-ES" sz="2800" dirty="0" smtClean="0">
                <a:solidFill>
                  <a:schemeClr val="tx1"/>
                </a:solidFill>
              </a:rPr>
              <a:t>:</a:t>
            </a:r>
            <a:r>
              <a:rPr lang="es-E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2800" dirty="0" smtClean="0">
                <a:solidFill>
                  <a:schemeClr val="tx1"/>
                </a:solidFill>
              </a:rPr>
              <a:t>somnolencia.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tx1"/>
                </a:solidFill>
              </a:rPr>
              <a:t> Berlín:</a:t>
            </a:r>
            <a:r>
              <a:rPr lang="es-E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r</a:t>
            </a:r>
            <a:r>
              <a:rPr lang="es-ES" sz="2800" dirty="0" smtClean="0">
                <a:solidFill>
                  <a:schemeClr val="tx1"/>
                </a:solidFill>
              </a:rPr>
              <a:t>onquido.</a:t>
            </a:r>
          </a:p>
          <a:p>
            <a:pPr marL="0" indent="0">
              <a:buNone/>
            </a:pPr>
            <a:endParaRPr lang="es-ES" sz="2800" dirty="0" smtClean="0">
              <a:solidFill>
                <a:schemeClr val="tx1"/>
              </a:solidFill>
            </a:endParaRPr>
          </a:p>
          <a:p>
            <a:r>
              <a:rPr lang="es-AR" sz="2800" b="1" dirty="0" smtClean="0">
                <a:solidFill>
                  <a:schemeClr val="tx1"/>
                </a:solidFill>
              </a:rPr>
              <a:t>Estudio </a:t>
            </a:r>
            <a:r>
              <a:rPr lang="es-AR" sz="2800" b="1" dirty="0" err="1" smtClean="0">
                <a:solidFill>
                  <a:schemeClr val="tx1"/>
                </a:solidFill>
              </a:rPr>
              <a:t>Polisomnográfico</a:t>
            </a:r>
            <a:r>
              <a:rPr lang="es-AR" sz="2800" b="1" dirty="0" smtClean="0">
                <a:solidFill>
                  <a:schemeClr val="tx1"/>
                </a:solidFill>
              </a:rPr>
              <a:t> </a:t>
            </a:r>
            <a:r>
              <a:rPr lang="es-AR" sz="28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AR" sz="2800" dirty="0" smtClean="0">
                <a:solidFill>
                  <a:schemeClr val="tx1"/>
                </a:solidFill>
              </a:rPr>
              <a:t>Gold </a:t>
            </a:r>
            <a:r>
              <a:rPr lang="es-AR" sz="2800" dirty="0" err="1" smtClean="0">
                <a:solidFill>
                  <a:schemeClr val="tx1"/>
                </a:solidFill>
              </a:rPr>
              <a:t>Stardard</a:t>
            </a:r>
            <a:r>
              <a:rPr lang="es-AR" sz="2800" dirty="0">
                <a:solidFill>
                  <a:schemeClr val="tx1"/>
                </a:solidFill>
              </a:rPr>
              <a:t>.</a:t>
            </a:r>
            <a:endParaRPr lang="es-AR" sz="1300" dirty="0" smtClean="0">
              <a:solidFill>
                <a:schemeClr val="tx1"/>
              </a:solidFill>
            </a:endParaRPr>
          </a:p>
          <a:p>
            <a:pPr lvl="1"/>
            <a:r>
              <a:rPr lang="es-AR" sz="2600" dirty="0" smtClean="0">
                <a:solidFill>
                  <a:schemeClr val="tx1"/>
                </a:solidFill>
              </a:rPr>
              <a:t>Registro de flujo aéreo.</a:t>
            </a:r>
          </a:p>
          <a:p>
            <a:pPr lvl="1"/>
            <a:r>
              <a:rPr lang="es-AR" sz="2600" dirty="0" smtClean="0">
                <a:solidFill>
                  <a:schemeClr val="tx1"/>
                </a:solidFill>
              </a:rPr>
              <a:t>Sensor de movimientos </a:t>
            </a:r>
            <a:r>
              <a:rPr lang="es-AR" sz="2600" dirty="0" err="1" smtClean="0">
                <a:solidFill>
                  <a:schemeClr val="tx1"/>
                </a:solidFill>
              </a:rPr>
              <a:t>toracoabdominales</a:t>
            </a:r>
            <a:r>
              <a:rPr lang="es-AR" sz="2600" dirty="0" smtClean="0">
                <a:solidFill>
                  <a:schemeClr val="tx1"/>
                </a:solidFill>
              </a:rPr>
              <a:t>. </a:t>
            </a:r>
          </a:p>
          <a:p>
            <a:pPr lvl="1"/>
            <a:r>
              <a:rPr lang="es-AR" sz="2600" dirty="0" smtClean="0">
                <a:solidFill>
                  <a:schemeClr val="tx1"/>
                </a:solidFill>
              </a:rPr>
              <a:t>Oximetría. </a:t>
            </a:r>
          </a:p>
          <a:p>
            <a:pPr lvl="1"/>
            <a:r>
              <a:rPr lang="es-ES" sz="2600" dirty="0" smtClean="0">
                <a:solidFill>
                  <a:schemeClr val="tx1"/>
                </a:solidFill>
              </a:rPr>
              <a:t>Encefalograma.</a:t>
            </a:r>
          </a:p>
          <a:p>
            <a:pPr lvl="1"/>
            <a:r>
              <a:rPr lang="es-ES" sz="2600" dirty="0" smtClean="0">
                <a:solidFill>
                  <a:schemeClr val="tx1"/>
                </a:solidFill>
              </a:rPr>
              <a:t>Índice Apnea/ </a:t>
            </a:r>
            <a:r>
              <a:rPr lang="es-ES" sz="2600" dirty="0" err="1" smtClean="0">
                <a:solidFill>
                  <a:schemeClr val="tx1"/>
                </a:solidFill>
              </a:rPr>
              <a:t>Hipopnea</a:t>
            </a:r>
            <a:r>
              <a:rPr lang="es-ES" sz="2600" dirty="0" smtClean="0">
                <a:solidFill>
                  <a:schemeClr val="tx1"/>
                </a:solidFill>
              </a:rPr>
              <a:t> en 1 h </a:t>
            </a:r>
            <a:r>
              <a:rPr lang="es-E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&gt; 5/h</a:t>
            </a:r>
            <a:r>
              <a:rPr lang="es-ES" sz="2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2600" dirty="0" smtClean="0">
                <a:solidFill>
                  <a:schemeClr val="tx1"/>
                </a:solidFill>
              </a:rPr>
              <a:t>considerado </a:t>
            </a:r>
            <a:r>
              <a:rPr lang="es-ES" sz="2600" dirty="0">
                <a:solidFill>
                  <a:schemeClr val="tx1"/>
                </a:solidFill>
              </a:rPr>
              <a:t>patológico en presencia de cuadro clínico compatible.</a:t>
            </a:r>
            <a:endParaRPr lang="es-AR" sz="2600" dirty="0" smtClean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132078" y="2712283"/>
            <a:ext cx="2712720" cy="838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7528439" y="280821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Alta </a:t>
            </a:r>
            <a:r>
              <a:rPr lang="es-ES" dirty="0"/>
              <a:t>sensibilidad y baja </a:t>
            </a:r>
            <a:r>
              <a:rPr lang="es-ES" dirty="0" smtClean="0"/>
              <a:t>especificidad.</a:t>
            </a:r>
            <a:endParaRPr lang="es-ES" dirty="0"/>
          </a:p>
        </p:txBody>
      </p:sp>
      <p:sp>
        <p:nvSpPr>
          <p:cNvPr id="12" name="Flecha derecha 11"/>
          <p:cNvSpPr/>
          <p:nvPr/>
        </p:nvSpPr>
        <p:spPr>
          <a:xfrm>
            <a:off x="5593322" y="2879755"/>
            <a:ext cx="1157998" cy="503257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304800" y="259080"/>
            <a:ext cx="1737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Carcinoide.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01" y="2774311"/>
            <a:ext cx="9201753" cy="3285441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1890244" y="633908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smtClean="0"/>
              <a:t>Goldman L, </a:t>
            </a:r>
            <a:r>
              <a:rPr lang="es-ES" sz="1400" dirty="0" err="1" smtClean="0"/>
              <a:t>Schafer</a:t>
            </a:r>
            <a:r>
              <a:rPr lang="es-ES" sz="1400" dirty="0" smtClean="0"/>
              <a:t> A. Tratado de Medicina Interna. 24ª Ed, </a:t>
            </a:r>
            <a:r>
              <a:rPr lang="es-ES" sz="1400" dirty="0" err="1" smtClean="0"/>
              <a:t>Elsevier</a:t>
            </a:r>
            <a:r>
              <a:rPr lang="es-ES" sz="1400" dirty="0" smtClean="0"/>
              <a:t> : España, 2013.</a:t>
            </a:r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42837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Obstructivo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320" y="1762124"/>
            <a:ext cx="8760360" cy="434911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000" y="437693"/>
            <a:ext cx="6426870" cy="5611277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47" y="2369820"/>
            <a:ext cx="6686973" cy="273558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304800" y="259080"/>
            <a:ext cx="1737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Carcinoide.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Coartación de aorta.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890244" y="633908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smtClean="0"/>
              <a:t>Goldman L, </a:t>
            </a:r>
            <a:r>
              <a:rPr lang="es-ES" sz="1400" dirty="0" err="1" smtClean="0"/>
              <a:t>Schafer</a:t>
            </a:r>
            <a:r>
              <a:rPr lang="es-ES" sz="1400" dirty="0" smtClean="0"/>
              <a:t> A. Tratado de Medicina Interna. 24ª Ed, </a:t>
            </a:r>
            <a:r>
              <a:rPr lang="es-ES" sz="1400" dirty="0" err="1" smtClean="0"/>
              <a:t>Elsevier</a:t>
            </a:r>
            <a:r>
              <a:rPr lang="es-ES" sz="1400" dirty="0" smtClean="0"/>
              <a:t> : España, 2013.</a:t>
            </a:r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6727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320040"/>
            <a:ext cx="10058400" cy="1036320"/>
          </a:xfr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" b="1" dirty="0" smtClean="0">
                <a:latin typeface="Bradley Hand ITC" panose="03070402050302030203" pitchFamily="66" charset="0"/>
              </a:rPr>
              <a:t> ETIOLOGÍA </a:t>
            </a:r>
            <a:endParaRPr lang="es-ES" b="1" dirty="0">
              <a:latin typeface="Bradley Hand ITC" panose="03070402050302030203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040" y="1536263"/>
            <a:ext cx="7131871" cy="488800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2438401" y="6424263"/>
            <a:ext cx="8823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Marin M. Hipertensión arterial de causa secundaria. Federación Argentina de Cardiología.</a:t>
            </a: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5207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Obstructivo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2613660" y="2108325"/>
            <a:ext cx="8892540" cy="394195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sz="2600" b="1" dirty="0" smtClean="0">
                <a:solidFill>
                  <a:schemeClr val="accent1">
                    <a:lumMod val="50000"/>
                  </a:schemeClr>
                </a:solidFill>
              </a:rPr>
              <a:t>Tratamiento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sz="2600" dirty="0" smtClean="0">
                <a:solidFill>
                  <a:schemeClr val="tx1"/>
                </a:solidFill>
              </a:rPr>
              <a:t> Medidas generales.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sz="2600" dirty="0" smtClean="0">
                <a:solidFill>
                  <a:schemeClr val="tx1"/>
                </a:solidFill>
              </a:rPr>
              <a:t> Tratamiento farmacológico </a:t>
            </a:r>
            <a:r>
              <a:rPr lang="es-E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eficacia escasa.</a:t>
            </a:r>
          </a:p>
          <a:p>
            <a:pPr marL="0" indent="0" algn="just">
              <a:buNone/>
            </a:pPr>
            <a:r>
              <a:rPr lang="es-ES" sz="2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 (</a:t>
            </a:r>
            <a:r>
              <a:rPr lang="es-ES" sz="26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Ej</a:t>
            </a:r>
            <a:r>
              <a:rPr lang="es-E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es-ES" sz="26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medroxiprogesterona</a:t>
            </a:r>
            <a:r>
              <a:rPr lang="es-E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s-ES" sz="26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acetazolamida</a:t>
            </a:r>
            <a:r>
              <a:rPr lang="es-E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) –  Si TRO en postmenopausia.</a:t>
            </a:r>
            <a:endParaRPr lang="es-ES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sz="2600" dirty="0" smtClean="0">
                <a:solidFill>
                  <a:schemeClr val="tx1"/>
                </a:solidFill>
              </a:rPr>
              <a:t> Dispositivos orales </a:t>
            </a:r>
            <a:r>
              <a:rPr lang="es-E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leves a moderados sin beneficios con CPAP.</a:t>
            </a:r>
            <a:endParaRPr lang="es-ES" sz="26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sz="2600" dirty="0" smtClean="0">
                <a:solidFill>
                  <a:schemeClr val="tx1"/>
                </a:solidFill>
              </a:rPr>
              <a:t> Cirugía.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S" sz="2600" dirty="0" smtClean="0">
                <a:solidFill>
                  <a:schemeClr val="tx1"/>
                </a:solidFill>
              </a:rPr>
              <a:t> CPAP ( Presión continua vía aérea) </a:t>
            </a:r>
            <a:r>
              <a:rPr lang="es-E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sz="26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ELECCIÓN</a:t>
            </a:r>
          </a:p>
          <a:p>
            <a:pPr marL="0" indent="0" algn="just">
              <a:buNone/>
            </a:pPr>
            <a:r>
              <a:rPr lang="es-ES" sz="2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   Válvula neumática que impide el colapso de la VAS.</a:t>
            </a:r>
          </a:p>
          <a:p>
            <a:pPr marL="0" indent="0" algn="just">
              <a:buNone/>
            </a:pPr>
            <a:endParaRPr lang="es-ES" sz="26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es-ES" sz="1500" dirty="0" smtClean="0">
                <a:solidFill>
                  <a:schemeClr val="tx1"/>
                </a:solidFill>
                <a:sym typeface="Wingdings" panose="05000000000000000000" pitchFamily="2" charset="2"/>
              </a:rPr>
              <a:t>TRO: tratamiento de </a:t>
            </a:r>
            <a:r>
              <a:rPr lang="es-ES" sz="15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reeplazo</a:t>
            </a:r>
            <a:r>
              <a:rPr lang="es-ES" sz="1500" dirty="0" smtClean="0">
                <a:solidFill>
                  <a:schemeClr val="tx1"/>
                </a:solidFill>
                <a:sym typeface="Wingdings" panose="05000000000000000000" pitchFamily="2" charset="2"/>
              </a:rPr>
              <a:t> hormonal.</a:t>
            </a:r>
            <a:endParaRPr lang="es-ES" sz="1500" dirty="0" smtClean="0">
              <a:solidFill>
                <a:srgbClr val="FF0000"/>
              </a:solidFill>
            </a:endParaRPr>
          </a:p>
          <a:p>
            <a:pPr algn="just"/>
            <a:endParaRPr lang="es-AR" sz="26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890244" y="633908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smtClean="0"/>
              <a:t>Goldman L, </a:t>
            </a:r>
            <a:r>
              <a:rPr lang="es-ES" sz="1400" dirty="0" err="1" smtClean="0"/>
              <a:t>Schafer</a:t>
            </a:r>
            <a:r>
              <a:rPr lang="es-ES" sz="1400" dirty="0" smtClean="0"/>
              <a:t> A. Tratado de Medicina Interna. 24ª Ed, </a:t>
            </a:r>
            <a:r>
              <a:rPr lang="es-ES" sz="1400" dirty="0" err="1" smtClean="0"/>
              <a:t>Elsevier</a:t>
            </a:r>
            <a:r>
              <a:rPr lang="es-ES" sz="1400" dirty="0" smtClean="0"/>
              <a:t> : España, 2013.</a:t>
            </a:r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40914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182879"/>
            <a:ext cx="8808720" cy="1336827"/>
          </a:xfr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Apnea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Hipopnea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Obstructivo del Sueño (SAHOS)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3736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053241"/>
            <a:ext cx="5509260" cy="2989781"/>
          </a:xfrm>
          <a:prstGeom prst="rect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6416040" y="2289224"/>
            <a:ext cx="4907280" cy="19082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 </a:t>
            </a: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Cirugía</a:t>
            </a:r>
          </a:p>
          <a:p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Alteraciones anatómicas de la VAS.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 Obesidad: IMC &gt; 40 kg/ m2.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Traquetomía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 casos extremos.</a:t>
            </a:r>
            <a:r>
              <a:rPr lang="es-ES" dirty="0" smtClean="0"/>
              <a:t> </a:t>
            </a:r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94" y="4388024"/>
            <a:ext cx="5810496" cy="174879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160" y="1213698"/>
            <a:ext cx="9801225" cy="505777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1890244" y="6339086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smtClean="0"/>
              <a:t>Goldman L, </a:t>
            </a:r>
            <a:r>
              <a:rPr lang="es-ES" sz="1400" dirty="0" err="1" smtClean="0"/>
              <a:t>Schafer</a:t>
            </a:r>
            <a:r>
              <a:rPr lang="es-ES" sz="1400" dirty="0" smtClean="0"/>
              <a:t> A. Tratado de Medicina Interna. 24ª Ed, </a:t>
            </a:r>
            <a:r>
              <a:rPr lang="es-ES" sz="1400" dirty="0" err="1" smtClean="0"/>
              <a:t>Elsevier</a:t>
            </a:r>
            <a:r>
              <a:rPr lang="es-ES" sz="1400" dirty="0" smtClean="0"/>
              <a:t> : España, 2013.</a:t>
            </a:r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91243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12124"/>
            <a:ext cx="8808720" cy="1133340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96596" y="1935886"/>
            <a:ext cx="8309448" cy="4295986"/>
          </a:xfrm>
        </p:spPr>
        <p:txBody>
          <a:bodyPr>
            <a:normAutofit/>
          </a:bodyPr>
          <a:lstStyle/>
          <a:p>
            <a:pPr algn="just"/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</a:t>
            </a:r>
          </a:p>
          <a:p>
            <a:pPr algn="just"/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Tumor derivado de las </a:t>
            </a:r>
            <a:r>
              <a:rPr lang="es-ES" b="1" dirty="0" smtClean="0">
                <a:solidFill>
                  <a:schemeClr val="tx1"/>
                </a:solidFill>
              </a:rPr>
              <a:t>células cromafines</a:t>
            </a:r>
            <a:r>
              <a:rPr lang="es-ES" dirty="0" smtClean="0">
                <a:solidFill>
                  <a:schemeClr val="tx1"/>
                </a:solidFill>
              </a:rPr>
              <a:t>, constituyentes del SNA y de </a:t>
            </a:r>
            <a:r>
              <a:rPr lang="es-ES" dirty="0">
                <a:solidFill>
                  <a:schemeClr val="tx1"/>
                </a:solidFill>
              </a:rPr>
              <a:t>la médula </a:t>
            </a:r>
            <a:r>
              <a:rPr lang="es-ES" dirty="0" smtClean="0">
                <a:solidFill>
                  <a:schemeClr val="tx1"/>
                </a:solidFill>
              </a:rPr>
              <a:t>adrenal, </a:t>
            </a:r>
            <a:r>
              <a:rPr lang="es-ES" dirty="0">
                <a:solidFill>
                  <a:schemeClr val="tx1"/>
                </a:solidFill>
              </a:rPr>
              <a:t>productoras </a:t>
            </a:r>
            <a:r>
              <a:rPr lang="es-ES" b="1" dirty="0">
                <a:solidFill>
                  <a:schemeClr val="tx1"/>
                </a:solidFill>
              </a:rPr>
              <a:t>de Adrenalina (A), Noradrenalina (NA) y </a:t>
            </a:r>
            <a:r>
              <a:rPr lang="es-ES" b="1" dirty="0" smtClean="0">
                <a:solidFill>
                  <a:schemeClr val="tx1"/>
                </a:solidFill>
              </a:rPr>
              <a:t>Dopamina (Dopa).</a:t>
            </a:r>
            <a:endParaRPr lang="es-ES" b="1" dirty="0">
              <a:solidFill>
                <a:schemeClr val="tx1"/>
              </a:solidFill>
            </a:endParaRPr>
          </a:p>
          <a:p>
            <a:pPr algn="just"/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AR" dirty="0">
                <a:solidFill>
                  <a:schemeClr val="tx1"/>
                </a:solidFill>
              </a:rPr>
              <a:t>Representa una pequeña pero importante fracción dentro de las causas secundarias de HTAR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AR" dirty="0">
              <a:solidFill>
                <a:schemeClr val="tx1"/>
              </a:solidFill>
            </a:endParaRPr>
          </a:p>
          <a:p>
            <a:pPr algn="just"/>
            <a:endParaRPr lang="es-AR" dirty="0" smtClean="0">
              <a:solidFill>
                <a:schemeClr val="tx1"/>
              </a:solidFill>
            </a:endParaRPr>
          </a:p>
          <a:p>
            <a:pPr algn="just"/>
            <a:r>
              <a:rPr lang="es-AR" sz="1200" dirty="0" smtClean="0">
                <a:solidFill>
                  <a:schemeClr val="tx1"/>
                </a:solidFill>
              </a:rPr>
              <a:t>SNA: Sistema Nervioso Central.</a:t>
            </a:r>
            <a:endParaRPr lang="es-AR" sz="1200" dirty="0">
              <a:solidFill>
                <a:schemeClr val="tx1"/>
              </a:solidFill>
            </a:endParaRP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41679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12124"/>
            <a:ext cx="8808720" cy="1133340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14411" y="1845734"/>
            <a:ext cx="8541268" cy="4023360"/>
          </a:xfrm>
        </p:spPr>
        <p:txBody>
          <a:bodyPr>
            <a:normAutofit/>
          </a:bodyPr>
          <a:lstStyle/>
          <a:p>
            <a:pPr algn="just"/>
            <a:r>
              <a:rPr lang="es-A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EPIDEMIOLOGÍA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  Edad </a:t>
            </a:r>
            <a:r>
              <a:rPr lang="es-AR" dirty="0">
                <a:solidFill>
                  <a:schemeClr val="tx1"/>
                </a:solidFill>
              </a:rPr>
              <a:t>de mayor incidencia: entre la </a:t>
            </a:r>
            <a:r>
              <a:rPr lang="es-AR" b="1" dirty="0">
                <a:solidFill>
                  <a:schemeClr val="tx1"/>
                </a:solidFill>
              </a:rPr>
              <a:t>cuarta y la quinta </a:t>
            </a:r>
            <a:r>
              <a:rPr lang="es-AR" dirty="0">
                <a:solidFill>
                  <a:schemeClr val="tx1"/>
                </a:solidFill>
              </a:rPr>
              <a:t>década de la </a:t>
            </a:r>
            <a:r>
              <a:rPr lang="es-AR" dirty="0" smtClean="0">
                <a:solidFill>
                  <a:schemeClr val="tx1"/>
                </a:solidFill>
              </a:rPr>
              <a:t>vida. </a:t>
            </a:r>
            <a:endParaRPr lang="es-AR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  Afecta </a:t>
            </a:r>
            <a:r>
              <a:rPr lang="es-AR" b="1" dirty="0">
                <a:solidFill>
                  <a:schemeClr val="tx1"/>
                </a:solidFill>
              </a:rPr>
              <a:t>ambos sexos </a:t>
            </a:r>
            <a:r>
              <a:rPr lang="es-AR" dirty="0">
                <a:solidFill>
                  <a:schemeClr val="tx1"/>
                </a:solidFill>
              </a:rPr>
              <a:t>de manera similar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  <a:endParaRPr lang="es-AR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  Aproximadamente </a:t>
            </a:r>
            <a:r>
              <a:rPr lang="es-AR" b="1" dirty="0">
                <a:solidFill>
                  <a:schemeClr val="tx1"/>
                </a:solidFill>
              </a:rPr>
              <a:t>el 5% de los </a:t>
            </a:r>
            <a:r>
              <a:rPr lang="es-AR" b="1" dirty="0" err="1">
                <a:solidFill>
                  <a:schemeClr val="tx1"/>
                </a:solidFill>
              </a:rPr>
              <a:t>incidentalomas</a:t>
            </a:r>
            <a:r>
              <a:rPr lang="es-AR" b="1" dirty="0">
                <a:solidFill>
                  <a:schemeClr val="tx1"/>
                </a:solidFill>
              </a:rPr>
              <a:t> suprarrenales </a:t>
            </a:r>
            <a:r>
              <a:rPr lang="es-AR" dirty="0">
                <a:solidFill>
                  <a:schemeClr val="tx1"/>
                </a:solidFill>
              </a:rPr>
              <a:t>han demostrado ser </a:t>
            </a:r>
            <a:r>
              <a:rPr lang="es-AR" dirty="0" err="1">
                <a:solidFill>
                  <a:schemeClr val="tx1"/>
                </a:solidFill>
              </a:rPr>
              <a:t>feocromocitomas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  <a:endParaRPr lang="es-AR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tx1"/>
                </a:solidFill>
              </a:rPr>
              <a:t> </a:t>
            </a:r>
            <a:r>
              <a:rPr lang="es-AR" dirty="0" smtClean="0">
                <a:solidFill>
                  <a:schemeClr val="tx1"/>
                </a:solidFill>
              </a:rPr>
              <a:t> En </a:t>
            </a:r>
            <a:r>
              <a:rPr lang="es-AR" dirty="0">
                <a:solidFill>
                  <a:schemeClr val="tx1"/>
                </a:solidFill>
              </a:rPr>
              <a:t>un estudio, el 58% de los </a:t>
            </a:r>
            <a:r>
              <a:rPr lang="es-AR" dirty="0" err="1">
                <a:solidFill>
                  <a:schemeClr val="tx1"/>
                </a:solidFill>
              </a:rPr>
              <a:t>feocromocitomas</a:t>
            </a:r>
            <a:r>
              <a:rPr lang="es-AR" dirty="0">
                <a:solidFill>
                  <a:schemeClr val="tx1"/>
                </a:solidFill>
              </a:rPr>
              <a:t> SR se detectaron inicialmente como </a:t>
            </a:r>
            <a:r>
              <a:rPr lang="es-AR" dirty="0" err="1">
                <a:solidFill>
                  <a:schemeClr val="tx1"/>
                </a:solidFill>
              </a:rPr>
              <a:t>incidentalomas</a:t>
            </a:r>
            <a:r>
              <a:rPr lang="es-AR" dirty="0">
                <a:solidFill>
                  <a:schemeClr val="tx1"/>
                </a:solidFill>
              </a:rPr>
              <a:t> (sólo la mitad tenían hipertensión</a:t>
            </a:r>
            <a:r>
              <a:rPr lang="es-AR" dirty="0" smtClean="0">
                <a:solidFill>
                  <a:schemeClr val="tx1"/>
                </a:solidFill>
              </a:rPr>
              <a:t>).</a:t>
            </a:r>
            <a:endParaRPr lang="es-ES" b="1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  Comprenden </a:t>
            </a:r>
            <a:r>
              <a:rPr lang="es-AR" b="1" dirty="0">
                <a:solidFill>
                  <a:schemeClr val="tx1"/>
                </a:solidFill>
              </a:rPr>
              <a:t>menos del 7% </a:t>
            </a:r>
            <a:r>
              <a:rPr lang="es-AR" dirty="0">
                <a:solidFill>
                  <a:schemeClr val="tx1"/>
                </a:solidFill>
              </a:rPr>
              <a:t>de los tumores del sistema nervioso simpático, con una </a:t>
            </a:r>
            <a:r>
              <a:rPr lang="es-AR" b="1" dirty="0">
                <a:solidFill>
                  <a:schemeClr val="tx1"/>
                </a:solidFill>
              </a:rPr>
              <a:t>incidencia</a:t>
            </a:r>
            <a:r>
              <a:rPr lang="es-AR" dirty="0">
                <a:solidFill>
                  <a:schemeClr val="tx1"/>
                </a:solidFill>
              </a:rPr>
              <a:t> estimada </a:t>
            </a:r>
            <a:r>
              <a:rPr lang="es-AR" b="1" dirty="0">
                <a:solidFill>
                  <a:schemeClr val="tx1"/>
                </a:solidFill>
              </a:rPr>
              <a:t>de 0,3 casos por millón por año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tx1"/>
                </a:solidFill>
              </a:rPr>
              <a:t>   Prevalencia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en todos los hipertensos: </a:t>
            </a:r>
            <a:r>
              <a:rPr lang="es-ES" b="1" dirty="0">
                <a:solidFill>
                  <a:schemeClr val="tx1"/>
                </a:solidFill>
              </a:rPr>
              <a:t>0,1% a 0,6%.</a:t>
            </a:r>
          </a:p>
          <a:p>
            <a:pPr algn="just"/>
            <a:endParaRPr lang="es-AR" dirty="0">
              <a:solidFill>
                <a:schemeClr val="tx1"/>
              </a:solidFill>
            </a:endParaRPr>
          </a:p>
          <a:p>
            <a:pPr algn="just"/>
            <a:endParaRPr lang="es-AR" dirty="0">
              <a:solidFill>
                <a:schemeClr val="bg1"/>
              </a:solidFill>
            </a:endParaRPr>
          </a:p>
          <a:p>
            <a:pPr algn="just"/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4166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12124"/>
            <a:ext cx="8808720" cy="1133340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59864" y="1845734"/>
            <a:ext cx="8695815" cy="402336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tx1"/>
                </a:solidFill>
              </a:rPr>
              <a:t>TUMOR DEL 10% </a:t>
            </a:r>
            <a:endParaRPr lang="es-AR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10</a:t>
            </a:r>
            <a:r>
              <a:rPr lang="es-ES" dirty="0">
                <a:solidFill>
                  <a:schemeClr val="tx1"/>
                </a:solidFill>
              </a:rPr>
              <a:t>% se asocia a </a:t>
            </a:r>
            <a:r>
              <a:rPr lang="es-ES" dirty="0" err="1">
                <a:solidFill>
                  <a:schemeClr val="tx1"/>
                </a:solidFill>
              </a:rPr>
              <a:t>Sd</a:t>
            </a:r>
            <a:r>
              <a:rPr lang="es-ES" dirty="0">
                <a:solidFill>
                  <a:schemeClr val="tx1"/>
                </a:solidFill>
              </a:rPr>
              <a:t>. </a:t>
            </a:r>
            <a:r>
              <a:rPr lang="es-ES" dirty="0" smtClean="0">
                <a:solidFill>
                  <a:schemeClr val="tx1"/>
                </a:solidFill>
              </a:rPr>
              <a:t>Familiares: forma simple o asociada a NEM.</a:t>
            </a:r>
            <a:endParaRPr lang="es-E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10</a:t>
            </a:r>
            <a:r>
              <a:rPr lang="es-ES" dirty="0">
                <a:solidFill>
                  <a:schemeClr val="tx1"/>
                </a:solidFill>
              </a:rPr>
              <a:t>% </a:t>
            </a:r>
            <a:r>
              <a:rPr lang="es-ES" dirty="0" err="1">
                <a:solidFill>
                  <a:schemeClr val="tx1"/>
                </a:solidFill>
              </a:rPr>
              <a:t>extraadrenales</a:t>
            </a:r>
            <a:r>
              <a:rPr lang="es-ES" dirty="0">
                <a:solidFill>
                  <a:schemeClr val="tx1"/>
                </a:solidFill>
              </a:rPr>
              <a:t> (</a:t>
            </a:r>
            <a:r>
              <a:rPr lang="es-ES" dirty="0" err="1">
                <a:solidFill>
                  <a:schemeClr val="tx1"/>
                </a:solidFill>
              </a:rPr>
              <a:t>Paragangliomas</a:t>
            </a:r>
            <a:r>
              <a:rPr lang="es-ES" dirty="0" smtClean="0">
                <a:solidFill>
                  <a:schemeClr val="tx1"/>
                </a:solidFill>
              </a:rPr>
              <a:t>).</a:t>
            </a:r>
            <a:endParaRPr lang="es-E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10</a:t>
            </a:r>
            <a:r>
              <a:rPr lang="es-ES" dirty="0">
                <a:solidFill>
                  <a:schemeClr val="tx1"/>
                </a:solidFill>
              </a:rPr>
              <a:t>% bilaterales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10</a:t>
            </a:r>
            <a:r>
              <a:rPr lang="es-ES" dirty="0">
                <a:solidFill>
                  <a:schemeClr val="tx1"/>
                </a:solidFill>
              </a:rPr>
              <a:t>% malignos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10</a:t>
            </a:r>
            <a:r>
              <a:rPr lang="es-ES" dirty="0">
                <a:solidFill>
                  <a:schemeClr val="tx1"/>
                </a:solidFill>
              </a:rPr>
              <a:t>% aparecen en niños.</a:t>
            </a:r>
          </a:p>
          <a:p>
            <a:endParaRPr lang="es-E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960" y="2275862"/>
            <a:ext cx="9144033" cy="3439723"/>
          </a:xfrm>
          <a:prstGeom prst="rect">
            <a:avLst/>
          </a:prstGeom>
          <a:noFill/>
          <a:ln w="444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CuadroTexto 9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76830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12124"/>
            <a:ext cx="8808720" cy="1133340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25838" y="1953564"/>
            <a:ext cx="5663056" cy="402336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LOCALIZACIÓN </a:t>
            </a:r>
          </a:p>
          <a:p>
            <a:r>
              <a:rPr lang="es-ES" sz="2400" dirty="0" smtClean="0">
                <a:solidFill>
                  <a:srgbClr val="92D050"/>
                </a:solidFill>
              </a:rPr>
              <a:t>Adrenal </a:t>
            </a:r>
            <a:endParaRPr lang="es-ES" sz="2400" dirty="0">
              <a:solidFill>
                <a:srgbClr val="92D050"/>
              </a:solidFill>
              <a:sym typeface="Wingdings" pitchFamily="2" charset="2"/>
            </a:endParaRPr>
          </a:p>
          <a:p>
            <a:pPr lvl="1"/>
            <a:r>
              <a:rPr lang="es-ES" sz="2400" dirty="0">
                <a:solidFill>
                  <a:srgbClr val="92D050"/>
                </a:solidFill>
                <a:sym typeface="Wingdings" pitchFamily="2" charset="2"/>
              </a:rPr>
              <a:t>FEOCROMOCITOMA PD</a:t>
            </a:r>
          </a:p>
          <a:p>
            <a:pPr lvl="3"/>
            <a:r>
              <a:rPr lang="es-ES" sz="2200" dirty="0">
                <a:solidFill>
                  <a:schemeClr val="tx1"/>
                </a:solidFill>
                <a:sym typeface="Wingdings" pitchFamily="2" charset="2"/>
              </a:rPr>
              <a:t>Glándula Suprarrenal</a:t>
            </a:r>
            <a:r>
              <a:rPr lang="es-ES" sz="2200" dirty="0" smtClean="0">
                <a:solidFill>
                  <a:schemeClr val="tx1"/>
                </a:solidFill>
                <a:sym typeface="Wingdings" pitchFamily="2" charset="2"/>
              </a:rPr>
              <a:t>.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rgbClr val="0070C0"/>
                </a:solidFill>
              </a:rPr>
              <a:t>Extra-adrenal</a:t>
            </a:r>
          </a:p>
          <a:p>
            <a:pPr lvl="1"/>
            <a:r>
              <a:rPr lang="es-ES" sz="2400" dirty="0">
                <a:solidFill>
                  <a:srgbClr val="0070C0"/>
                </a:solidFill>
                <a:sym typeface="Wingdings" pitchFamily="2" charset="2"/>
              </a:rPr>
              <a:t> PARAGANGLIOMAS</a:t>
            </a:r>
          </a:p>
          <a:p>
            <a:pPr lvl="3"/>
            <a:r>
              <a:rPr lang="es-ES" sz="2200" dirty="0">
                <a:solidFill>
                  <a:schemeClr val="tx1"/>
                </a:solidFill>
                <a:sym typeface="Wingdings" pitchFamily="2" charset="2"/>
              </a:rPr>
              <a:t>Desde la base del cráneo hasta la pelvis.</a:t>
            </a:r>
          </a:p>
          <a:p>
            <a:endParaRPr lang="es-ES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es-E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26853" y="1845734"/>
            <a:ext cx="1928826" cy="438742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CuadroTexto 9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9732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12124"/>
            <a:ext cx="8808720" cy="1133340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59864" y="1845734"/>
            <a:ext cx="8695815" cy="4023360"/>
          </a:xfrm>
        </p:spPr>
        <p:txBody>
          <a:bodyPr>
            <a:normAutofit/>
          </a:bodyPr>
          <a:lstStyle/>
          <a:p>
            <a:endParaRPr lang="es-ES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es-ES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SOSPECHA CLÍNICA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 smtClean="0">
                <a:solidFill>
                  <a:schemeClr val="tx1"/>
                </a:solidFill>
              </a:rPr>
              <a:t>HTAR o HTA en paciente joven.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i="1" dirty="0" smtClean="0">
                <a:solidFill>
                  <a:schemeClr val="tx1"/>
                </a:solidFill>
              </a:rPr>
              <a:t> Crisis adrenérgicas</a:t>
            </a:r>
            <a:r>
              <a:rPr lang="es-AR" sz="2400" dirty="0" smtClean="0">
                <a:solidFill>
                  <a:schemeClr val="tx1"/>
                </a:solidFill>
              </a:rPr>
              <a:t>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sz="2400" dirty="0" smtClean="0">
                <a:solidFill>
                  <a:schemeClr val="tx1"/>
                </a:solidFill>
              </a:rPr>
              <a:t>HTA sostenida o </a:t>
            </a:r>
            <a:r>
              <a:rPr lang="es-AR" sz="2400" b="1" dirty="0" smtClean="0">
                <a:solidFill>
                  <a:schemeClr val="tx1"/>
                </a:solidFill>
              </a:rPr>
              <a:t>paroxística</a:t>
            </a:r>
            <a:r>
              <a:rPr lang="es-AR" sz="2400" dirty="0" smtClean="0">
                <a:solidFill>
                  <a:schemeClr val="tx1"/>
                </a:solidFill>
              </a:rPr>
              <a:t> (90-95%) o palpitaciones (64%).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sz="2400" dirty="0">
                <a:solidFill>
                  <a:schemeClr val="tx1"/>
                </a:solidFill>
              </a:rPr>
              <a:t>C</a:t>
            </a:r>
            <a:r>
              <a:rPr lang="es-AR" sz="2400" dirty="0" smtClean="0">
                <a:solidFill>
                  <a:schemeClr val="tx1"/>
                </a:solidFill>
              </a:rPr>
              <a:t>efalea (80%).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sz="2400" dirty="0">
                <a:solidFill>
                  <a:schemeClr val="tx1"/>
                </a:solidFill>
              </a:rPr>
              <a:t>D</a:t>
            </a:r>
            <a:r>
              <a:rPr lang="es-AR" sz="2400" dirty="0" smtClean="0">
                <a:solidFill>
                  <a:schemeClr val="tx1"/>
                </a:solidFill>
              </a:rPr>
              <a:t>iaforesis (57%).</a:t>
            </a:r>
          </a:p>
          <a:p>
            <a:pPr marL="201168" lvl="1" indent="0">
              <a:buNone/>
            </a:pPr>
            <a:endParaRPr lang="es-AR" sz="2400" dirty="0" smtClean="0">
              <a:solidFill>
                <a:schemeClr val="tx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Otros signos y síntomas: </a:t>
            </a:r>
            <a:r>
              <a:rPr lang="es-AR" sz="2400" dirty="0" smtClean="0">
                <a:solidFill>
                  <a:schemeClr val="tx1"/>
                </a:solidFill>
              </a:rPr>
              <a:t>dolor </a:t>
            </a:r>
            <a:r>
              <a:rPr lang="es-AR" sz="2400" dirty="0" err="1" smtClean="0">
                <a:solidFill>
                  <a:schemeClr val="tx1"/>
                </a:solidFill>
              </a:rPr>
              <a:t>retroesternal</a:t>
            </a:r>
            <a:r>
              <a:rPr lang="es-AR" sz="2400" dirty="0" smtClean="0">
                <a:solidFill>
                  <a:schemeClr val="tx1"/>
                </a:solidFill>
              </a:rPr>
              <a:t>, palpitaciones, nerviosismo, temblor, náuseas, debilidad, dolor abdominal, cuadros psiquiátricos, pérdida de peso, diabetes o curva de tolerancia a la glucosa patológica, alteraciones visuales.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</a:rPr>
              <a:t>Puede presentarse </a:t>
            </a:r>
            <a:r>
              <a:rPr lang="es-ES" sz="2400" dirty="0">
                <a:solidFill>
                  <a:schemeClr val="tx1"/>
                </a:solidFill>
              </a:rPr>
              <a:t>raramente con hipotensión, particularmente </a:t>
            </a:r>
            <a:r>
              <a:rPr lang="es-ES" sz="2400" dirty="0" smtClean="0">
                <a:solidFill>
                  <a:schemeClr val="tx1"/>
                </a:solidFill>
              </a:rPr>
              <a:t>con hipotensión </a:t>
            </a:r>
            <a:r>
              <a:rPr lang="es-ES" sz="2400" dirty="0">
                <a:solidFill>
                  <a:schemeClr val="tx1"/>
                </a:solidFill>
              </a:rPr>
              <a:t>postural o con episodios alternantes de </a:t>
            </a:r>
            <a:r>
              <a:rPr lang="es-ES" sz="2400" dirty="0" err="1">
                <a:solidFill>
                  <a:schemeClr val="tx1"/>
                </a:solidFill>
              </a:rPr>
              <a:t>hiper</a:t>
            </a:r>
            <a:r>
              <a:rPr lang="es-ES" sz="2400" dirty="0">
                <a:solidFill>
                  <a:schemeClr val="tx1"/>
                </a:solidFill>
              </a:rPr>
              <a:t> o hipotensión</a:t>
            </a:r>
            <a:r>
              <a:rPr lang="es-ES" sz="2400" dirty="0" smtClean="0">
                <a:solidFill>
                  <a:schemeClr val="tx1"/>
                </a:solidFill>
              </a:rPr>
              <a:t>. 1-5% </a:t>
            </a:r>
            <a:r>
              <a:rPr lang="es-ES" sz="2400" dirty="0" err="1" smtClean="0">
                <a:solidFill>
                  <a:schemeClr val="tx1"/>
                </a:solidFill>
              </a:rPr>
              <a:t>Normotensos</a:t>
            </a:r>
            <a:r>
              <a:rPr lang="es-ES" sz="2400" dirty="0" smtClean="0">
                <a:solidFill>
                  <a:schemeClr val="tx1"/>
                </a:solidFill>
              </a:rPr>
              <a:t>. Asintomáticos.</a:t>
            </a:r>
            <a:endParaRPr lang="es-AR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 smtClean="0">
                <a:solidFill>
                  <a:schemeClr val="tx1"/>
                </a:solidFill>
              </a:rPr>
              <a:t> Historia familiar de </a:t>
            </a:r>
            <a:r>
              <a:rPr lang="es-AR" sz="2400" dirty="0" err="1" smtClean="0">
                <a:solidFill>
                  <a:schemeClr val="tx1"/>
                </a:solidFill>
              </a:rPr>
              <a:t>feocromocitoma</a:t>
            </a:r>
            <a:r>
              <a:rPr lang="es-AR" sz="2400" dirty="0" smtClean="0">
                <a:solidFill>
                  <a:schemeClr val="tx1"/>
                </a:solidFill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 smtClean="0">
                <a:solidFill>
                  <a:schemeClr val="tx1"/>
                </a:solidFill>
              </a:rPr>
              <a:t> Síndrome genético que predisponga.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  <a:r>
              <a:rPr lang="es-AR" sz="2400" dirty="0" err="1" smtClean="0">
                <a:solidFill>
                  <a:schemeClr val="tx1"/>
                </a:solidFill>
              </a:rPr>
              <a:t>Incidentaloma</a:t>
            </a:r>
            <a:r>
              <a:rPr lang="es-AR" sz="2400" dirty="0" smtClean="0">
                <a:solidFill>
                  <a:schemeClr val="tx1"/>
                </a:solidFill>
              </a:rPr>
              <a:t> adrenal.</a:t>
            </a:r>
          </a:p>
          <a:p>
            <a:pPr marL="0" indent="0">
              <a:buNone/>
            </a:pPr>
            <a:endParaRPr lang="es-AR" sz="2400" dirty="0" smtClean="0">
              <a:solidFill>
                <a:schemeClr val="tx1"/>
              </a:solidFill>
            </a:endParaRPr>
          </a:p>
        </p:txBody>
      </p:sp>
      <p:sp>
        <p:nvSpPr>
          <p:cNvPr id="11" name="4 Rectángulo"/>
          <p:cNvSpPr/>
          <p:nvPr/>
        </p:nvSpPr>
        <p:spPr>
          <a:xfrm>
            <a:off x="9449122" y="2788002"/>
            <a:ext cx="1357322" cy="738664"/>
          </a:xfrm>
          <a:prstGeom prst="rect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100" dirty="0" smtClean="0"/>
              <a:t> S: 90,9%    </a:t>
            </a:r>
          </a:p>
          <a:p>
            <a:pPr algn="ctr"/>
            <a:r>
              <a:rPr lang="es-AR" sz="2100" dirty="0" smtClean="0"/>
              <a:t>E: 93,8%.</a:t>
            </a:r>
            <a:endParaRPr lang="es-AR" sz="2100" dirty="0"/>
          </a:p>
        </p:txBody>
      </p:sp>
      <p:sp>
        <p:nvSpPr>
          <p:cNvPr id="5" name="Cerrar llave 4"/>
          <p:cNvSpPr/>
          <p:nvPr/>
        </p:nvSpPr>
        <p:spPr>
          <a:xfrm>
            <a:off x="8999866" y="2563542"/>
            <a:ext cx="92403" cy="1143000"/>
          </a:xfrm>
          <a:prstGeom prst="rightBrac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1930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12124"/>
            <a:ext cx="8808720" cy="1133340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59864" y="1845734"/>
            <a:ext cx="8695815" cy="4023360"/>
          </a:xfrm>
        </p:spPr>
        <p:txBody>
          <a:bodyPr>
            <a:normAutofit/>
          </a:bodyPr>
          <a:lstStyle/>
          <a:p>
            <a:endParaRPr lang="es-ES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es-ES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459864" y="1910041"/>
            <a:ext cx="8561446" cy="389474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desencadenantes </a:t>
            </a:r>
            <a:r>
              <a:rPr lang="es-AR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AR" dirty="0" smtClean="0">
                <a:solidFill>
                  <a:schemeClr val="tx1"/>
                </a:solidFill>
              </a:rPr>
              <a:t>distintos para cada paciente pero constantes para el mismo.</a:t>
            </a:r>
          </a:p>
          <a:p>
            <a:pPr algn="just">
              <a:buFont typeface="Calibri" panose="020F0502020204030204" pitchFamily="34" charset="0"/>
              <a:buNone/>
            </a:pPr>
            <a:endParaRPr lang="es-AR" dirty="0" smtClean="0">
              <a:solidFill>
                <a:schemeClr val="tx1"/>
              </a:solidFill>
            </a:endParaRPr>
          </a:p>
          <a:p>
            <a:pPr lvl="1" algn="just"/>
            <a:r>
              <a:rPr lang="es-AR" sz="2000" dirty="0" smtClean="0">
                <a:solidFill>
                  <a:schemeClr val="tx1"/>
                </a:solidFill>
              </a:rPr>
              <a:t>Procedimientos diagnósticos: endoscopia o uso de sustancias de contraste.</a:t>
            </a:r>
          </a:p>
          <a:p>
            <a:pPr lvl="1" algn="just"/>
            <a:endParaRPr lang="es-AR" sz="2000" dirty="0" smtClean="0">
              <a:solidFill>
                <a:schemeClr val="tx1"/>
              </a:solidFill>
            </a:endParaRPr>
          </a:p>
          <a:p>
            <a:pPr lvl="1" algn="just"/>
            <a:r>
              <a:rPr lang="es-AR" sz="2000" dirty="0" smtClean="0">
                <a:solidFill>
                  <a:schemeClr val="tx1"/>
                </a:solidFill>
              </a:rPr>
              <a:t>Inducción anestésica.</a:t>
            </a:r>
          </a:p>
          <a:p>
            <a:pPr lvl="1" algn="just"/>
            <a:endParaRPr lang="es-AR" sz="2000" dirty="0" smtClean="0">
              <a:solidFill>
                <a:schemeClr val="tx1"/>
              </a:solidFill>
            </a:endParaRPr>
          </a:p>
          <a:p>
            <a:pPr lvl="1" algn="just"/>
            <a:r>
              <a:rPr lang="es-AR" sz="2000" dirty="0" smtClean="0">
                <a:solidFill>
                  <a:schemeClr val="tx1"/>
                </a:solidFill>
              </a:rPr>
              <a:t>Ingestión de comidas o bebidas con </a:t>
            </a:r>
            <a:r>
              <a:rPr lang="es-AR" sz="2000" dirty="0" err="1" smtClean="0">
                <a:solidFill>
                  <a:schemeClr val="tx1"/>
                </a:solidFill>
              </a:rPr>
              <a:t>tiramina</a:t>
            </a:r>
            <a:r>
              <a:rPr lang="es-AR" sz="2000" dirty="0" smtClean="0">
                <a:solidFill>
                  <a:schemeClr val="tx1"/>
                </a:solidFill>
              </a:rPr>
              <a:t> (quesos, vinos, banana y chocolate). </a:t>
            </a:r>
          </a:p>
          <a:p>
            <a:pPr lvl="1" algn="just"/>
            <a:endParaRPr lang="es-AR" sz="2000" dirty="0" smtClean="0">
              <a:solidFill>
                <a:schemeClr val="tx1"/>
              </a:solidFill>
            </a:endParaRPr>
          </a:p>
          <a:p>
            <a:pPr lvl="1" algn="just"/>
            <a:r>
              <a:rPr lang="es-AR" sz="2000" dirty="0" smtClean="0">
                <a:solidFill>
                  <a:schemeClr val="tx1"/>
                </a:solidFill>
              </a:rPr>
              <a:t>Fármacos:</a:t>
            </a:r>
            <a:r>
              <a:rPr lang="es-AR" sz="2000" dirty="0">
                <a:solidFill>
                  <a:schemeClr val="tx1"/>
                </a:solidFill>
              </a:rPr>
              <a:t> h</a:t>
            </a:r>
            <a:r>
              <a:rPr lang="es-AR" sz="2000" dirty="0" smtClean="0">
                <a:solidFill>
                  <a:schemeClr val="tx1"/>
                </a:solidFill>
              </a:rPr>
              <a:t>istamina, </a:t>
            </a:r>
            <a:r>
              <a:rPr lang="es-AR" sz="2000" dirty="0" err="1">
                <a:solidFill>
                  <a:schemeClr val="tx1"/>
                </a:solidFill>
              </a:rPr>
              <a:t>m</a:t>
            </a:r>
            <a:r>
              <a:rPr lang="es-AR" sz="2000" dirty="0" err="1" smtClean="0">
                <a:solidFill>
                  <a:schemeClr val="tx1"/>
                </a:solidFill>
              </a:rPr>
              <a:t>etoclopramida</a:t>
            </a:r>
            <a:r>
              <a:rPr lang="es-AR" sz="2000" dirty="0">
                <a:solidFill>
                  <a:schemeClr val="tx1"/>
                </a:solidFill>
              </a:rPr>
              <a:t>,</a:t>
            </a:r>
            <a:r>
              <a:rPr lang="es-AR" sz="2000" dirty="0" smtClean="0">
                <a:solidFill>
                  <a:schemeClr val="tx1"/>
                </a:solidFill>
              </a:rPr>
              <a:t> </a:t>
            </a:r>
            <a:r>
              <a:rPr lang="es-AR" sz="2000" dirty="0" err="1">
                <a:solidFill>
                  <a:schemeClr val="tx1"/>
                </a:solidFill>
              </a:rPr>
              <a:t>f</a:t>
            </a:r>
            <a:r>
              <a:rPr lang="es-AR" sz="2000" dirty="0" err="1" smtClean="0">
                <a:solidFill>
                  <a:schemeClr val="tx1"/>
                </a:solidFill>
              </a:rPr>
              <a:t>enotiazinas</a:t>
            </a:r>
            <a:r>
              <a:rPr lang="es-AR" sz="2000" dirty="0" smtClean="0">
                <a:solidFill>
                  <a:schemeClr val="tx1"/>
                </a:solidFill>
              </a:rPr>
              <a:t>, alfa- </a:t>
            </a:r>
            <a:r>
              <a:rPr lang="es-AR" sz="2000" dirty="0" err="1" smtClean="0">
                <a:solidFill>
                  <a:schemeClr val="tx1"/>
                </a:solidFill>
              </a:rPr>
              <a:t>metildopa</a:t>
            </a:r>
            <a:r>
              <a:rPr lang="es-AR" sz="2000" dirty="0" smtClean="0">
                <a:solidFill>
                  <a:schemeClr val="tx1"/>
                </a:solidFill>
              </a:rPr>
              <a:t>, </a:t>
            </a:r>
            <a:r>
              <a:rPr lang="es-AR" sz="2000" dirty="0" err="1">
                <a:solidFill>
                  <a:schemeClr val="tx1"/>
                </a:solidFill>
              </a:rPr>
              <a:t>l</a:t>
            </a:r>
            <a:r>
              <a:rPr lang="es-AR" sz="2000" dirty="0" err="1" smtClean="0">
                <a:solidFill>
                  <a:schemeClr val="tx1"/>
                </a:solidFill>
              </a:rPr>
              <a:t>abetolol</a:t>
            </a:r>
            <a:r>
              <a:rPr lang="es-AR" sz="2000" dirty="0" smtClean="0">
                <a:solidFill>
                  <a:schemeClr val="tx1"/>
                </a:solidFill>
              </a:rPr>
              <a:t>, IMAO, antidepresivos tricíclicos, opiáceos, glucagón, quimioterapia.</a:t>
            </a:r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39914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12124"/>
            <a:ext cx="8808720" cy="1133340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59864" y="1845734"/>
            <a:ext cx="8695815" cy="4023360"/>
          </a:xfrm>
        </p:spPr>
        <p:txBody>
          <a:bodyPr>
            <a:normAutofit/>
          </a:bodyPr>
          <a:lstStyle/>
          <a:p>
            <a:pPr algn="just"/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DIAGNÓSTICO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  <a:sym typeface="Wingdings" pitchFamily="2" charset="2"/>
              </a:rPr>
              <a:t>Laboratorio  prueba inicial.</a:t>
            </a:r>
            <a:endParaRPr lang="es-ES" b="1" dirty="0">
              <a:solidFill>
                <a:schemeClr val="tx1"/>
              </a:solidFill>
              <a:sym typeface="Wingdings" pitchFamily="2" charset="2"/>
            </a:endParaRPr>
          </a:p>
          <a:p>
            <a:pPr algn="just"/>
            <a:endParaRPr lang="es-ES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59864" y="2841390"/>
            <a:ext cx="86958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AR" sz="2000" dirty="0" smtClean="0"/>
              <a:t> Medición de </a:t>
            </a:r>
            <a:r>
              <a:rPr lang="es-AR" sz="2000" b="1" dirty="0" smtClean="0"/>
              <a:t>catecolaminas</a:t>
            </a:r>
            <a:r>
              <a:rPr lang="es-AR" sz="2000" dirty="0" smtClean="0"/>
              <a:t> y </a:t>
            </a:r>
            <a:r>
              <a:rPr lang="es-AR" sz="2000" b="1" dirty="0" err="1" smtClean="0"/>
              <a:t>metanefrinas</a:t>
            </a:r>
            <a:r>
              <a:rPr lang="es-AR" sz="2000" b="1" dirty="0"/>
              <a:t> </a:t>
            </a:r>
            <a:r>
              <a:rPr lang="es-AR" sz="2000" b="1" dirty="0" smtClean="0"/>
              <a:t>libres </a:t>
            </a:r>
            <a:r>
              <a:rPr lang="es-AR" sz="2000" dirty="0" smtClean="0"/>
              <a:t>en </a:t>
            </a:r>
            <a:r>
              <a:rPr lang="es-AR" sz="2000" b="1" dirty="0" smtClean="0"/>
              <a:t>plasma* (S 97% - E 85%)</a:t>
            </a:r>
            <a:r>
              <a:rPr lang="es-AR" sz="2000" dirty="0" smtClean="0"/>
              <a:t> o </a:t>
            </a:r>
            <a:r>
              <a:rPr lang="es-AR" sz="2000" dirty="0" err="1" smtClean="0"/>
              <a:t>metanefrinas</a:t>
            </a:r>
            <a:r>
              <a:rPr lang="es-AR" sz="2000" dirty="0" smtClean="0"/>
              <a:t> fraccionadas en </a:t>
            </a:r>
            <a:r>
              <a:rPr lang="es-AR" sz="2000" b="1" dirty="0" smtClean="0"/>
              <a:t>orina de 24 </a:t>
            </a:r>
            <a:r>
              <a:rPr lang="es-AR" sz="2000" b="1" dirty="0" err="1" smtClean="0"/>
              <a:t>hs</a:t>
            </a:r>
            <a:r>
              <a:rPr lang="es-AR" sz="2000" b="1" dirty="0" smtClean="0"/>
              <a:t> (S 90% y E 98%). </a:t>
            </a:r>
            <a:r>
              <a:rPr lang="es-AR" sz="2000" dirty="0"/>
              <a:t>También</a:t>
            </a:r>
            <a:r>
              <a:rPr lang="es-AR" sz="2000" b="1" dirty="0"/>
              <a:t> ácido </a:t>
            </a:r>
            <a:r>
              <a:rPr lang="es-AR" sz="2000" b="1" dirty="0" err="1"/>
              <a:t>vainillín</a:t>
            </a:r>
            <a:r>
              <a:rPr lang="es-AR" sz="2000" b="1" dirty="0"/>
              <a:t> </a:t>
            </a:r>
            <a:r>
              <a:rPr lang="es-AR" sz="2000" b="1" dirty="0" err="1"/>
              <a:t>mandélico</a:t>
            </a:r>
            <a:r>
              <a:rPr lang="es-AR" sz="2000" b="1" dirty="0"/>
              <a:t> urinario (AVM</a:t>
            </a:r>
            <a:r>
              <a:rPr lang="es-AR" sz="2000" b="1" dirty="0" smtClean="0"/>
              <a:t>).</a:t>
            </a:r>
          </a:p>
          <a:p>
            <a:pPr algn="just">
              <a:buFont typeface="Arial" pitchFamily="34" charset="0"/>
              <a:buChar char="•"/>
            </a:pPr>
            <a:endParaRPr lang="es-AR" sz="2000" b="1" dirty="0"/>
          </a:p>
          <a:p>
            <a:pPr algn="just">
              <a:buFont typeface="Arial" pitchFamily="34" charset="0"/>
              <a:buChar char="•"/>
            </a:pPr>
            <a:r>
              <a:rPr lang="es-AR" sz="2000" dirty="0" smtClean="0"/>
              <a:t> A pesar de la facilidad de la muestra aislada de orina, no hay evidencia que sugiera que ésta deba reemplazar a la orina de 24hs estandarizada.</a:t>
            </a:r>
          </a:p>
          <a:p>
            <a:pPr algn="just"/>
            <a:endParaRPr lang="es-ES" sz="2000" dirty="0" smtClean="0"/>
          </a:p>
          <a:p>
            <a:pPr algn="just">
              <a:buFont typeface="Arial" pitchFamily="34" charset="0"/>
              <a:buChar char="•"/>
            </a:pPr>
            <a:r>
              <a:rPr lang="es-AR" sz="2000" dirty="0" smtClean="0"/>
              <a:t>      Los pacientes con resultados positivos deben recibir seguimiento apropiado de acuerdo con el grado de aumento de los valores y la presentación clínica.</a:t>
            </a:r>
          </a:p>
          <a:p>
            <a:pPr algn="just"/>
            <a:endParaRPr lang="es-AR" sz="2000" dirty="0"/>
          </a:p>
          <a:p>
            <a:pPr algn="just"/>
            <a:r>
              <a:rPr lang="es-AR" sz="2000" dirty="0" smtClean="0"/>
              <a:t>*No se realizan en nuestro país.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278993" y="2940088"/>
            <a:ext cx="7467599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Es de buena práctica </a:t>
            </a:r>
            <a:r>
              <a:rPr lang="es-ES" b="1" dirty="0"/>
              <a:t>ofrecer el estudio genético </a:t>
            </a:r>
            <a:r>
              <a:rPr lang="es-ES" dirty="0"/>
              <a:t>para</a:t>
            </a:r>
          </a:p>
          <a:p>
            <a:pPr algn="ctr"/>
            <a:r>
              <a:rPr lang="es-ES" dirty="0"/>
              <a:t>excluir o confirmar el síndrome del cual el </a:t>
            </a:r>
            <a:r>
              <a:rPr lang="es-ES" dirty="0" err="1" smtClean="0"/>
              <a:t>feocromocitoma</a:t>
            </a:r>
            <a:r>
              <a:rPr lang="es-ES" dirty="0" smtClean="0"/>
              <a:t> </a:t>
            </a:r>
            <a:r>
              <a:rPr lang="es-ES" dirty="0"/>
              <a:t>forma parte para poder </a:t>
            </a:r>
            <a:r>
              <a:rPr lang="es-ES" b="1" dirty="0"/>
              <a:t>detectar precozmente las</a:t>
            </a:r>
          </a:p>
          <a:p>
            <a:pPr algn="ctr"/>
            <a:r>
              <a:rPr lang="es-ES" b="1" dirty="0"/>
              <a:t>alteraciones de otros órganos</a:t>
            </a:r>
            <a:r>
              <a:rPr lang="es-ES" dirty="0"/>
              <a:t> y eventualmente realizar</a:t>
            </a:r>
          </a:p>
          <a:p>
            <a:pPr algn="ctr"/>
            <a:r>
              <a:rPr lang="es-ES" dirty="0"/>
              <a:t>el </a:t>
            </a:r>
            <a:r>
              <a:rPr lang="es-ES" b="1" dirty="0"/>
              <a:t>tratamiento preventivo </a:t>
            </a:r>
            <a:r>
              <a:rPr lang="es-ES" dirty="0"/>
              <a:t>adecuado. </a:t>
            </a:r>
            <a:endParaRPr lang="es-ES" dirty="0" smtClean="0"/>
          </a:p>
          <a:p>
            <a:pPr algn="ctr"/>
            <a:r>
              <a:rPr lang="es-ES" dirty="0" smtClean="0"/>
              <a:t>Además </a:t>
            </a:r>
            <a:r>
              <a:rPr lang="es-ES" dirty="0"/>
              <a:t>de </a:t>
            </a:r>
            <a:r>
              <a:rPr lang="es-ES" dirty="0" smtClean="0"/>
              <a:t>confirmarse </a:t>
            </a:r>
            <a:r>
              <a:rPr lang="es-ES" dirty="0"/>
              <a:t>una alteración genética, se debe </a:t>
            </a:r>
            <a:r>
              <a:rPr lang="es-ES" b="1" dirty="0"/>
              <a:t>estudiar a los </a:t>
            </a:r>
            <a:r>
              <a:rPr lang="es-ES" b="1" dirty="0" smtClean="0"/>
              <a:t>familiares</a:t>
            </a:r>
            <a:r>
              <a:rPr lang="es-ES" dirty="0" smtClean="0"/>
              <a:t> </a:t>
            </a:r>
            <a:r>
              <a:rPr lang="es-ES" dirty="0"/>
              <a:t>de primer grado para la detección de </a:t>
            </a:r>
            <a:r>
              <a:rPr lang="es-ES" dirty="0" smtClean="0"/>
              <a:t>portadores y </a:t>
            </a:r>
            <a:r>
              <a:rPr lang="es-ES" dirty="0"/>
              <a:t>poder realizar las intervenciones correspondientes.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7011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12124"/>
            <a:ext cx="8808720" cy="1133340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0366" y="1837324"/>
            <a:ext cx="7775714" cy="4356963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84216" y="1248458"/>
            <a:ext cx="7247110" cy="4920906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" name="Picture 6" descr="http://b.vimeocdn.com/ps/348/402/3484021_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4919" y="4889468"/>
            <a:ext cx="1285884" cy="1285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853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2040" y="350520"/>
            <a:ext cx="10058400" cy="1051560"/>
          </a:xfr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" dirty="0" smtClean="0">
                <a:latin typeface="Bradley Hand ITC" panose="03070402050302030203" pitchFamily="66" charset="0"/>
              </a:rPr>
              <a:t> CRIBADO: características clínicas</a:t>
            </a:r>
            <a:endParaRPr lang="es-ES" dirty="0">
              <a:latin typeface="Bradley Hand ITC" panose="03070402050302030203" pitchFamily="66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380" y="1861503"/>
            <a:ext cx="6598690" cy="4356417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725" y="1861503"/>
            <a:ext cx="7837172" cy="4356417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2606041" y="6369566"/>
            <a:ext cx="8823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38715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6960" y="412124"/>
            <a:ext cx="8808720" cy="1133340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59864" y="1845734"/>
            <a:ext cx="8695815" cy="402336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DIAGNÓSTICO</a:t>
            </a:r>
          </a:p>
          <a:p>
            <a:pPr algn="just"/>
            <a:r>
              <a:rPr lang="es-ES" b="1" dirty="0" smtClean="0">
                <a:solidFill>
                  <a:schemeClr val="tx1"/>
                </a:solidFill>
                <a:sym typeface="Wingdings" pitchFamily="2" charset="2"/>
              </a:rPr>
              <a:t>Imágenes </a:t>
            </a:r>
            <a:r>
              <a:rPr lang="es-ES" dirty="0" smtClean="0">
                <a:solidFill>
                  <a:schemeClr val="tx1"/>
                </a:solidFill>
                <a:sym typeface="Wingdings" pitchFamily="2" charset="2"/>
              </a:rPr>
              <a:t>–&gt; luego d</a:t>
            </a:r>
            <a:r>
              <a:rPr lang="es-AR" dirty="0" smtClean="0">
                <a:solidFill>
                  <a:schemeClr val="tx1"/>
                </a:solidFill>
              </a:rPr>
              <a:t>el </a:t>
            </a:r>
            <a:r>
              <a:rPr lang="es-AR" dirty="0">
                <a:solidFill>
                  <a:schemeClr val="tx1"/>
                </a:solidFill>
              </a:rPr>
              <a:t>diagnóstico </a:t>
            </a:r>
            <a:r>
              <a:rPr lang="es-AR" dirty="0" smtClean="0">
                <a:solidFill>
                  <a:schemeClr val="tx1"/>
                </a:solidFill>
              </a:rPr>
              <a:t>bioquímico para localización del tumor.</a:t>
            </a:r>
            <a:endParaRPr lang="es-AR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>
                <a:solidFill>
                  <a:schemeClr val="accent6">
                    <a:lumMod val="75000"/>
                  </a:schemeClr>
                </a:solidFill>
              </a:rPr>
              <a:t>TC</a:t>
            </a:r>
            <a:r>
              <a:rPr lang="es-AR" dirty="0">
                <a:solidFill>
                  <a:schemeClr val="tx1"/>
                </a:solidFill>
              </a:rPr>
              <a:t> como primera opción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  <a:endParaRPr lang="es-AR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</a:rPr>
              <a:t>RMN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s-AR" dirty="0">
                <a:solidFill>
                  <a:schemeClr val="tx1"/>
                </a:solidFill>
              </a:rPr>
              <a:t>PGL </a:t>
            </a:r>
            <a:r>
              <a:rPr lang="es-AR" dirty="0" err="1">
                <a:solidFill>
                  <a:schemeClr val="tx1"/>
                </a:solidFill>
              </a:rPr>
              <a:t>metastásico</a:t>
            </a:r>
            <a:r>
              <a:rPr lang="es-AR" dirty="0">
                <a:solidFill>
                  <a:schemeClr val="tx1"/>
                </a:solidFill>
              </a:rPr>
              <a:t>, para la detección de PGL de </a:t>
            </a:r>
            <a:r>
              <a:rPr lang="es-AR" dirty="0" err="1">
                <a:solidFill>
                  <a:schemeClr val="tx1"/>
                </a:solidFill>
              </a:rPr>
              <a:t>CyC</a:t>
            </a:r>
            <a:r>
              <a:rPr lang="es-AR" dirty="0">
                <a:solidFill>
                  <a:schemeClr val="tx1"/>
                </a:solidFill>
              </a:rPr>
              <a:t>, en pacientes con contraindicación de </a:t>
            </a:r>
            <a:r>
              <a:rPr lang="es-AR" dirty="0" smtClean="0">
                <a:solidFill>
                  <a:schemeClr val="tx1"/>
                </a:solidFill>
              </a:rPr>
              <a:t>TC (embarazo). </a:t>
            </a:r>
            <a:endParaRPr lang="es-AR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</a:rPr>
              <a:t>Centellograma con 131I-metayodobencilguanidina </a:t>
            </a:r>
            <a:r>
              <a:rPr lang="es-AR" b="1" dirty="0">
                <a:solidFill>
                  <a:schemeClr val="accent6">
                    <a:lumMod val="75000"/>
                  </a:schemeClr>
                </a:solidFill>
              </a:rPr>
              <a:t>(MIBG) </a:t>
            </a:r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dirty="0">
                <a:solidFill>
                  <a:schemeClr val="tx1"/>
                </a:solidFill>
              </a:rPr>
              <a:t>PGL </a:t>
            </a:r>
            <a:r>
              <a:rPr lang="es-AR" dirty="0" err="1">
                <a:solidFill>
                  <a:schemeClr val="tx1"/>
                </a:solidFill>
              </a:rPr>
              <a:t>metastásico</a:t>
            </a:r>
            <a:r>
              <a:rPr lang="es-AR" dirty="0">
                <a:solidFill>
                  <a:schemeClr val="tx1"/>
                </a:solidFill>
              </a:rPr>
              <a:t> detectados por otras modalidades de imagen cuando se planea radioterapia utilizando </a:t>
            </a:r>
            <a:r>
              <a:rPr lang="es-AR" dirty="0" smtClean="0">
                <a:solidFill>
                  <a:schemeClr val="tx1"/>
                </a:solidFill>
              </a:rPr>
              <a:t>131I-MIBG</a:t>
            </a:r>
            <a:r>
              <a:rPr lang="es-AR" dirty="0">
                <a:solidFill>
                  <a:schemeClr val="tx1"/>
                </a:solidFill>
              </a:rPr>
              <a:t> </a:t>
            </a:r>
            <a:r>
              <a:rPr lang="es-AR" dirty="0" smtClean="0">
                <a:solidFill>
                  <a:schemeClr val="tx1"/>
                </a:solidFill>
              </a:rPr>
              <a:t>(    E, falsos negativos 15%).</a:t>
            </a:r>
            <a:endParaRPr lang="es-AR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</a:rPr>
              <a:t>PET </a:t>
            </a:r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AR" dirty="0" smtClean="0">
                <a:solidFill>
                  <a:schemeClr val="tx1"/>
                </a:solidFill>
              </a:rPr>
              <a:t>enfermedad </a:t>
            </a:r>
            <a:r>
              <a:rPr lang="es-AR" dirty="0" err="1" smtClean="0">
                <a:solidFill>
                  <a:schemeClr val="tx1"/>
                </a:solidFill>
              </a:rPr>
              <a:t>metastásica</a:t>
            </a:r>
            <a:r>
              <a:rPr lang="es-AR" dirty="0" smtClean="0">
                <a:solidFill>
                  <a:schemeClr val="tx1"/>
                </a:solidFill>
              </a:rPr>
              <a:t> (preferencia </a:t>
            </a:r>
            <a:r>
              <a:rPr lang="es-AR" dirty="0">
                <a:solidFill>
                  <a:schemeClr val="tx1"/>
                </a:solidFill>
              </a:rPr>
              <a:t>sobre 123I-MIBG en pacientes con PPGL </a:t>
            </a:r>
            <a:r>
              <a:rPr lang="es-AR" dirty="0" err="1">
                <a:solidFill>
                  <a:schemeClr val="tx1"/>
                </a:solidFill>
              </a:rPr>
              <a:t>metastásico</a:t>
            </a:r>
            <a:r>
              <a:rPr lang="es-AR" dirty="0">
                <a:solidFill>
                  <a:schemeClr val="tx1"/>
                </a:solidFill>
              </a:rPr>
              <a:t> </a:t>
            </a:r>
            <a:r>
              <a:rPr lang="es-AR" dirty="0" smtClean="0">
                <a:solidFill>
                  <a:schemeClr val="tx1"/>
                </a:solidFill>
              </a:rPr>
              <a:t>conocido).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Cateterización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de la vena cava y otras 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venas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muestreo </a:t>
            </a:r>
            <a:r>
              <a:rPr lang="es-ES" dirty="0">
                <a:solidFill>
                  <a:schemeClr val="tx1"/>
                </a:solidFill>
              </a:rPr>
              <a:t>a distintas alturas para la </a:t>
            </a:r>
            <a:r>
              <a:rPr lang="es-ES" dirty="0" smtClean="0">
                <a:solidFill>
                  <a:schemeClr val="tx1"/>
                </a:solidFill>
              </a:rPr>
              <a:t>evaluación de </a:t>
            </a:r>
            <a:r>
              <a:rPr lang="es-ES" dirty="0">
                <a:solidFill>
                  <a:schemeClr val="tx1"/>
                </a:solidFill>
              </a:rPr>
              <a:t>catecolaminas plasmáticas a distintos </a:t>
            </a:r>
            <a:r>
              <a:rPr lang="es-ES" dirty="0" smtClean="0">
                <a:solidFill>
                  <a:schemeClr val="tx1"/>
                </a:solidFill>
              </a:rPr>
              <a:t>niveles. Permite localizar tumores </a:t>
            </a:r>
            <a:r>
              <a:rPr lang="es-ES" dirty="0">
                <a:solidFill>
                  <a:schemeClr val="tx1"/>
                </a:solidFill>
              </a:rPr>
              <a:t>pequeños, </a:t>
            </a:r>
            <a:r>
              <a:rPr lang="es-ES" dirty="0" err="1">
                <a:solidFill>
                  <a:schemeClr val="tx1"/>
                </a:solidFill>
              </a:rPr>
              <a:t>extraadrenales</a:t>
            </a:r>
            <a:r>
              <a:rPr lang="es-ES" dirty="0">
                <a:solidFill>
                  <a:schemeClr val="tx1"/>
                </a:solidFill>
              </a:rPr>
              <a:t>, múltiples o </a:t>
            </a:r>
            <a:r>
              <a:rPr lang="es-ES" dirty="0" err="1">
                <a:solidFill>
                  <a:schemeClr val="tx1"/>
                </a:solidFill>
              </a:rPr>
              <a:t>metastásicos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cuando </a:t>
            </a:r>
            <a:r>
              <a:rPr lang="es-ES" dirty="0">
                <a:solidFill>
                  <a:schemeClr val="tx1"/>
                </a:solidFill>
              </a:rPr>
              <a:t>el tumor no se ha podido visualizar por otras técnicas.</a:t>
            </a:r>
            <a:endParaRPr lang="es-AR" dirty="0">
              <a:solidFill>
                <a:schemeClr val="tx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  <a:sym typeface="Wingdings" pitchFamily="2" charset="2"/>
            </a:endParaRPr>
          </a:p>
          <a:p>
            <a:pPr algn="just"/>
            <a:endParaRPr lang="es-ES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V="1">
            <a:off x="3810000" y="3977640"/>
            <a:ext cx="0" cy="1981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47395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5104" y="88483"/>
            <a:ext cx="8635055" cy="6266061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59864" y="1845734"/>
            <a:ext cx="8695815" cy="4023360"/>
          </a:xfrm>
        </p:spPr>
        <p:txBody>
          <a:bodyPr>
            <a:normAutofit/>
          </a:bodyPr>
          <a:lstStyle/>
          <a:p>
            <a:endParaRPr lang="es-ES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es-ES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526" y="191324"/>
            <a:ext cx="8348489" cy="610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redondeado 4"/>
          <p:cNvSpPr/>
          <p:nvPr/>
        </p:nvSpPr>
        <p:spPr>
          <a:xfrm>
            <a:off x="7818120" y="548640"/>
            <a:ext cx="1539240" cy="44043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179" y="713066"/>
            <a:ext cx="6598021" cy="509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79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5104" y="259080"/>
            <a:ext cx="8635055" cy="128638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555" y="1715404"/>
            <a:ext cx="7488555" cy="4545805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2148840" y="638502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9120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5104" y="259080"/>
            <a:ext cx="8635055" cy="128638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3222936" y="2230343"/>
            <a:ext cx="6384703" cy="3254141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dirty="0" err="1" smtClean="0">
                <a:solidFill>
                  <a:schemeClr val="tx1"/>
                </a:solidFill>
              </a:rPr>
              <a:t>Perioperatorio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Preoperatorio.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Tratamiento Quirúrgico.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schemeClr val="tx1"/>
                </a:solidFill>
              </a:rPr>
              <a:t> Post operatorio.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5159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56973" y="472440"/>
            <a:ext cx="7711639" cy="107302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2475104" y="1833014"/>
            <a:ext cx="8680575" cy="446057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AR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Perioperatorio</a:t>
            </a:r>
            <a:endParaRPr lang="es-AR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tx1"/>
                </a:solidFill>
              </a:rPr>
              <a:t>Tumor funcional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tx1"/>
                </a:solidFill>
              </a:rPr>
              <a:t>bloqueo preoperatorio </a:t>
            </a:r>
            <a:r>
              <a:rPr lang="es-AR" dirty="0" smtClean="0">
                <a:solidFill>
                  <a:schemeClr val="tx1"/>
                </a:solidFill>
              </a:rPr>
              <a:t>para prevenir complicaciones CV </a:t>
            </a:r>
            <a:r>
              <a:rPr lang="es-AR" dirty="0" err="1" smtClean="0">
                <a:solidFill>
                  <a:schemeClr val="tx1"/>
                </a:solidFill>
              </a:rPr>
              <a:t>perioperatoria</a:t>
            </a:r>
            <a:r>
              <a:rPr lang="es-AR" dirty="0" smtClean="0">
                <a:solidFill>
                  <a:schemeClr val="tx1"/>
                </a:solidFill>
              </a:rPr>
              <a:t> (</a:t>
            </a:r>
            <a:r>
              <a:rPr lang="el-GR" dirty="0" smtClean="0">
                <a:solidFill>
                  <a:schemeClr val="tx1"/>
                </a:solidFill>
              </a:rPr>
              <a:t>α</a:t>
            </a:r>
            <a:r>
              <a:rPr lang="es-AR" dirty="0" smtClean="0">
                <a:solidFill>
                  <a:schemeClr val="tx1"/>
                </a:solidFill>
              </a:rPr>
              <a:t>B como la primera opción).</a:t>
            </a:r>
            <a:endParaRPr lang="es-AR" sz="1900" dirty="0" smtClean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Tratamiento médico preoperatorio durante </a:t>
            </a:r>
            <a:r>
              <a:rPr lang="es-AR" b="1" dirty="0" smtClean="0">
                <a:solidFill>
                  <a:schemeClr val="tx1"/>
                </a:solidFill>
              </a:rPr>
              <a:t>10 a 14 días </a:t>
            </a:r>
            <a:r>
              <a:rPr lang="es-AR" dirty="0" smtClean="0">
                <a:solidFill>
                  <a:schemeClr val="tx1"/>
                </a:solidFill>
              </a:rPr>
              <a:t>para </a:t>
            </a:r>
            <a:r>
              <a:rPr lang="es-AR" b="1" dirty="0" smtClean="0">
                <a:solidFill>
                  <a:schemeClr val="tx1"/>
                </a:solidFill>
              </a:rPr>
              <a:t>normalizar la TA y la FC</a:t>
            </a:r>
            <a:r>
              <a:rPr lang="es-AR" dirty="0" smtClean="0">
                <a:solidFill>
                  <a:schemeClr val="tx1"/>
                </a:solidFill>
              </a:rPr>
              <a:t>. </a:t>
            </a:r>
            <a:endParaRPr lang="es-AR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tx1"/>
                </a:solidFill>
              </a:rPr>
              <a:t>Dieta alta en </a:t>
            </a:r>
            <a:r>
              <a:rPr lang="es-AR" b="1" dirty="0" err="1" smtClean="0">
                <a:solidFill>
                  <a:schemeClr val="tx1"/>
                </a:solidFill>
              </a:rPr>
              <a:t>Na</a:t>
            </a:r>
            <a:r>
              <a:rPr lang="es-AR" b="1" baseline="30000" dirty="0" smtClean="0">
                <a:solidFill>
                  <a:schemeClr val="tx1"/>
                </a:solidFill>
              </a:rPr>
              <a:t>+</a:t>
            </a:r>
            <a:r>
              <a:rPr lang="es-AR" b="1" dirty="0" smtClean="0">
                <a:solidFill>
                  <a:schemeClr val="tx1"/>
                </a:solidFill>
              </a:rPr>
              <a:t> (&gt; 5 gr/día) y la ingesta de líquidos al 2 o 3 día </a:t>
            </a:r>
            <a:r>
              <a:rPr lang="es-AR" dirty="0" smtClean="0">
                <a:solidFill>
                  <a:schemeClr val="tx1"/>
                </a:solidFill>
              </a:rPr>
              <a:t>para revertir la contracción del volumen sanguíneo inducida por catecolaminas antes de la operación y así evitar hipotensión grave después de la extirpación del tumor ( CI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AR" dirty="0" smtClean="0">
                <a:solidFill>
                  <a:schemeClr val="tx1"/>
                </a:solidFill>
              </a:rPr>
              <a:t> ICC e IR).</a:t>
            </a:r>
            <a:endParaRPr lang="es-AR" sz="2200" dirty="0" smtClean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b="1" dirty="0" smtClean="0">
                <a:solidFill>
                  <a:schemeClr val="tx1"/>
                </a:solidFill>
              </a:rPr>
              <a:t>Control de la TA (120/80) , la FC y glucemia </a:t>
            </a:r>
            <a:r>
              <a:rPr lang="es-AR" dirty="0" smtClean="0">
                <a:solidFill>
                  <a:schemeClr val="tx1"/>
                </a:solidFill>
              </a:rPr>
              <a:t>con ajuste de terapias asociadas en el </a:t>
            </a:r>
            <a:r>
              <a:rPr lang="es-AR" b="1" dirty="0" smtClean="0">
                <a:solidFill>
                  <a:schemeClr val="tx1"/>
                </a:solidFill>
              </a:rPr>
              <a:t>postoperatorio </a:t>
            </a:r>
            <a:r>
              <a:rPr lang="es-AR" dirty="0" smtClean="0">
                <a:solidFill>
                  <a:schemeClr val="tx1"/>
                </a:solidFill>
              </a:rPr>
              <a:t>inmediato.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sz="2200" dirty="0" smtClean="0">
                <a:solidFill>
                  <a:schemeClr val="tx1"/>
                </a:solidFill>
              </a:rPr>
              <a:t> </a:t>
            </a:r>
            <a:r>
              <a:rPr lang="es-AR" sz="2200" b="1" dirty="0" smtClean="0">
                <a:solidFill>
                  <a:schemeClr val="tx1"/>
                </a:solidFill>
              </a:rPr>
              <a:t>S</a:t>
            </a:r>
            <a:r>
              <a:rPr lang="es-AR" b="1" dirty="0" smtClean="0">
                <a:solidFill>
                  <a:schemeClr val="tx1"/>
                </a:solidFill>
              </a:rPr>
              <a:t>eguimiento: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dirty="0">
                <a:solidFill>
                  <a:schemeClr val="tx1"/>
                </a:solidFill>
              </a:rPr>
              <a:t>M</a:t>
            </a:r>
            <a:r>
              <a:rPr lang="es-AR" dirty="0" smtClean="0">
                <a:solidFill>
                  <a:schemeClr val="tx1"/>
                </a:solidFill>
              </a:rPr>
              <a:t>edición de </a:t>
            </a:r>
            <a:r>
              <a:rPr lang="es-AR" dirty="0" err="1" smtClean="0">
                <a:solidFill>
                  <a:schemeClr val="tx1"/>
                </a:solidFill>
              </a:rPr>
              <a:t>metanefrinas</a:t>
            </a:r>
            <a:r>
              <a:rPr lang="es-AR" dirty="0" smtClean="0">
                <a:solidFill>
                  <a:schemeClr val="tx1"/>
                </a:solidFill>
              </a:rPr>
              <a:t> plasmáticas o urinarias para diagnosticar enfermedad persistente.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AR" dirty="0">
                <a:solidFill>
                  <a:schemeClr val="tx1"/>
                </a:solidFill>
              </a:rPr>
              <a:t>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P</a:t>
            </a:r>
            <a:r>
              <a:rPr lang="es-AR" dirty="0" smtClean="0">
                <a:solidFill>
                  <a:schemeClr val="tx1"/>
                </a:solidFill>
              </a:rPr>
              <a:t>ruebas bioquímicas anual durante toda la vida para evaluar enfermedad recurrente o </a:t>
            </a:r>
            <a:r>
              <a:rPr lang="es-AR" dirty="0" err="1" smtClean="0">
                <a:solidFill>
                  <a:schemeClr val="tx1"/>
                </a:solidFill>
              </a:rPr>
              <a:t>metastásica</a:t>
            </a:r>
            <a:r>
              <a:rPr lang="es-AR" dirty="0" smtClean="0">
                <a:solidFill>
                  <a:schemeClr val="tx1"/>
                </a:solidFill>
              </a:rPr>
              <a:t>. </a:t>
            </a:r>
            <a:endParaRPr lang="es-A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98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0551" y="397187"/>
            <a:ext cx="7254439" cy="10882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2475104" y="1833014"/>
            <a:ext cx="8635056" cy="404880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Preoperatorio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4253844" y="2100332"/>
            <a:ext cx="6536076" cy="1143000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sz="2200" dirty="0" smtClean="0">
                <a:solidFill>
                  <a:srgbClr val="0070C0"/>
                </a:solidFill>
              </a:rPr>
              <a:t>Bloqueantes alfa (</a:t>
            </a:r>
            <a:r>
              <a:rPr lang="el-GR" sz="2200" dirty="0" smtClean="0">
                <a:solidFill>
                  <a:srgbClr val="0070C0"/>
                </a:solidFill>
              </a:rPr>
              <a:t>α</a:t>
            </a:r>
            <a:r>
              <a:rPr lang="es-ES" sz="2200" dirty="0" smtClean="0">
                <a:solidFill>
                  <a:srgbClr val="0070C0"/>
                </a:solidFill>
              </a:rPr>
              <a:t>B)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2200" dirty="0" smtClean="0">
                <a:solidFill>
                  <a:srgbClr val="00B050"/>
                </a:solidFill>
              </a:rPr>
              <a:t>Beta bloqueantes BB</a:t>
            </a:r>
            <a:r>
              <a:rPr lang="es-ES" sz="2200" dirty="0" smtClean="0">
                <a:solidFill>
                  <a:schemeClr val="tx1"/>
                </a:solidFill>
              </a:rPr>
              <a:t> antes del bloqueo alfa para evitar taquicardia. También se pueden utilizar IECA o </a:t>
            </a:r>
            <a:r>
              <a:rPr lang="es-ES" sz="2200" dirty="0">
                <a:solidFill>
                  <a:srgbClr val="FF0000"/>
                </a:solidFill>
              </a:rPr>
              <a:t>A</a:t>
            </a:r>
            <a:r>
              <a:rPr lang="es-ES" sz="2200" dirty="0" smtClean="0">
                <a:solidFill>
                  <a:srgbClr val="FF0000"/>
                </a:solidFill>
              </a:rPr>
              <a:t>C.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2200" dirty="0">
                <a:solidFill>
                  <a:srgbClr val="FFC000"/>
                </a:solidFill>
              </a:rPr>
              <a:t>Expansión de volumen</a:t>
            </a:r>
            <a:r>
              <a:rPr lang="es-ES" sz="2200" dirty="0">
                <a:solidFill>
                  <a:schemeClr val="tx1"/>
                </a:solidFill>
              </a:rPr>
              <a:t>. </a:t>
            </a:r>
          </a:p>
          <a:p>
            <a:pPr marL="201168" lvl="1" indent="0">
              <a:buNone/>
            </a:pPr>
            <a:endParaRPr lang="es-ES" sz="22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s-ES" sz="2200" dirty="0" smtClean="0">
              <a:solidFill>
                <a:schemeClr val="tx1"/>
              </a:solidFill>
            </a:endParaRPr>
          </a:p>
          <a:p>
            <a:pPr lvl="1">
              <a:buFont typeface="Calibri" pitchFamily="34" charset="0"/>
              <a:buNone/>
            </a:pPr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17280" y="3477672"/>
            <a:ext cx="922959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FENOXIBENZAMINA (alfa adrenérgico no selectivo irreversible)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sz="2200" dirty="0" smtClean="0"/>
              <a:t> Elección preoperatorio.</a:t>
            </a:r>
            <a:endParaRPr lang="es-ES" sz="2200" dirty="0"/>
          </a:p>
          <a:p>
            <a:pPr lvl="1">
              <a:buFont typeface="Arial" pitchFamily="34" charset="0"/>
              <a:buChar char="•"/>
            </a:pPr>
            <a:r>
              <a:rPr lang="es-ES" sz="2200" dirty="0" smtClean="0"/>
              <a:t>RAM: hipotensión </a:t>
            </a:r>
            <a:r>
              <a:rPr lang="es-ES" sz="2200" dirty="0" err="1" smtClean="0"/>
              <a:t>ortostática</a:t>
            </a:r>
            <a:r>
              <a:rPr lang="es-ES" sz="2200" dirty="0" smtClean="0"/>
              <a:t>, taquicardia, congestión nasal, fatiga, eyaculación retrógrada.</a:t>
            </a:r>
            <a:endParaRPr lang="es-ES" sz="2200" dirty="0"/>
          </a:p>
          <a:p>
            <a:pPr lvl="1">
              <a:buFont typeface="Arial" pitchFamily="34" charset="0"/>
              <a:buChar char="•"/>
            </a:pPr>
            <a:r>
              <a:rPr lang="es-ES" sz="2200" dirty="0"/>
              <a:t>Iniciar 15 </a:t>
            </a:r>
            <a:r>
              <a:rPr lang="es-ES" sz="2200" dirty="0" err="1"/>
              <a:t>dias</a:t>
            </a:r>
            <a:r>
              <a:rPr lang="es-ES" sz="2200" dirty="0"/>
              <a:t> antes de la </a:t>
            </a:r>
            <a:r>
              <a:rPr lang="es-ES" sz="2200" dirty="0" err="1"/>
              <a:t>Qx</a:t>
            </a:r>
            <a:r>
              <a:rPr lang="es-ES" sz="2200" dirty="0"/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es-ES" sz="2200" dirty="0"/>
              <a:t>Dosis:  10 mg </a:t>
            </a:r>
            <a:r>
              <a:rPr lang="es-ES" sz="2200" baseline="30000" dirty="0" smtClean="0"/>
              <a:t>c</a:t>
            </a:r>
            <a:r>
              <a:rPr lang="es-ES" sz="2200" dirty="0" smtClean="0"/>
              <a:t>/12 o 24hs </a:t>
            </a:r>
            <a:r>
              <a:rPr lang="es-ES" sz="2200" dirty="0" err="1"/>
              <a:t>hs</a:t>
            </a:r>
            <a:r>
              <a:rPr lang="es-ES" sz="2200" dirty="0"/>
              <a:t> x 2 días </a:t>
            </a:r>
            <a:r>
              <a:rPr lang="es-ES" sz="2200" dirty="0">
                <a:sym typeface="Wingdings" pitchFamily="2" charset="2"/>
              </a:rPr>
              <a:t></a:t>
            </a:r>
            <a:r>
              <a:rPr lang="es-ES" sz="2200" dirty="0"/>
              <a:t> ir </a:t>
            </a:r>
            <a:r>
              <a:rPr lang="es-ES" sz="2200" dirty="0" smtClean="0"/>
              <a:t>aumentando 10-20mg c/ 2 a 3 días.</a:t>
            </a:r>
            <a:endParaRPr lang="es-ES" sz="2200" dirty="0"/>
          </a:p>
          <a:p>
            <a:pPr lvl="1">
              <a:buFont typeface="Arial" pitchFamily="34" charset="0"/>
              <a:buChar char="•"/>
            </a:pPr>
            <a:r>
              <a:rPr lang="es-ES" sz="2200" dirty="0"/>
              <a:t>Dosis máxima: </a:t>
            </a:r>
            <a:r>
              <a:rPr lang="es-ES" sz="2200" dirty="0" smtClean="0"/>
              <a:t>20 </a:t>
            </a:r>
            <a:r>
              <a:rPr lang="es-ES" sz="2200" dirty="0"/>
              <a:t>a 100 </a:t>
            </a:r>
            <a:r>
              <a:rPr lang="es-ES" sz="2200" dirty="0" smtClean="0"/>
              <a:t>mg/ día.</a:t>
            </a:r>
            <a:endParaRPr lang="es-ES" dirty="0"/>
          </a:p>
          <a:p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94560" y="6090328"/>
            <a:ext cx="9966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n-US" sz="1400" dirty="0"/>
              <a:t>Young WF,  </a:t>
            </a:r>
            <a:r>
              <a:rPr lang="en-US" sz="1400" dirty="0" err="1"/>
              <a:t>Kebebew</a:t>
            </a:r>
            <a:r>
              <a:rPr lang="en-US" sz="1400" dirty="0"/>
              <a:t> E. Treatment of </a:t>
            </a:r>
            <a:r>
              <a:rPr lang="en-US" sz="1400" dirty="0" err="1"/>
              <a:t>pheochromocytoma</a:t>
            </a:r>
            <a:r>
              <a:rPr lang="en-US" sz="1400" dirty="0"/>
              <a:t> in adults. </a:t>
            </a:r>
            <a:r>
              <a:rPr lang="en-US" sz="1400" dirty="0" err="1"/>
              <a:t>UpToDate</a:t>
            </a:r>
            <a:r>
              <a:rPr lang="en-US" sz="1400" dirty="0"/>
              <a:t>. 2015</a:t>
            </a:r>
          </a:p>
          <a:p>
            <a:pPr algn="ctr"/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196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0551" y="397187"/>
            <a:ext cx="7254439" cy="10882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2475104" y="1833014"/>
            <a:ext cx="2016186" cy="404880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Preoperatorio</a:t>
            </a:r>
          </a:p>
          <a:p>
            <a:pPr>
              <a:buFont typeface="Wingdings" panose="05000000000000000000" pitchFamily="2" charset="2"/>
              <a:buChar char="q"/>
            </a:pPr>
            <a:endParaRPr lang="es-A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AR" dirty="0" smtClean="0">
                <a:solidFill>
                  <a:schemeClr val="tx1"/>
                </a:solidFill>
              </a:rPr>
              <a:t> &lt; costo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dirty="0" smtClean="0">
                <a:solidFill>
                  <a:schemeClr val="tx1"/>
                </a:solidFill>
              </a:rPr>
              <a:t> &lt; RAM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dirty="0" smtClean="0">
                <a:solidFill>
                  <a:schemeClr val="tx1"/>
                </a:solidFill>
              </a:rPr>
              <a:t> </a:t>
            </a:r>
            <a:r>
              <a:rPr lang="es-AR" dirty="0" err="1" smtClean="0">
                <a:solidFill>
                  <a:schemeClr val="tx1"/>
                </a:solidFill>
              </a:rPr>
              <a:t>Tto</a:t>
            </a:r>
            <a:r>
              <a:rPr lang="es-AR" dirty="0" smtClean="0">
                <a:solidFill>
                  <a:schemeClr val="tx1"/>
                </a:solidFill>
              </a:rPr>
              <a:t> prolongado </a:t>
            </a:r>
          </a:p>
          <a:p>
            <a:pPr marL="0" indent="0">
              <a:buNone/>
            </a:pPr>
            <a:r>
              <a:rPr lang="es-AR" dirty="0" smtClean="0">
                <a:solidFill>
                  <a:schemeClr val="tx1"/>
                </a:solidFill>
              </a:rPr>
              <a:t>    (MTS)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148840" y="6293584"/>
            <a:ext cx="9966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endParaRPr lang="es-ES" sz="1400" dirty="0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4491290" y="1811479"/>
            <a:ext cx="8229600" cy="468391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Prazosina</a:t>
            </a:r>
            <a:endParaRPr lang="es-ES" dirty="0" smtClean="0">
              <a:solidFill>
                <a:srgbClr val="0070C0"/>
              </a:solidFill>
            </a:endParaRPr>
          </a:p>
          <a:p>
            <a:pPr lvl="1"/>
            <a:r>
              <a:rPr lang="es-ES" dirty="0" smtClean="0">
                <a:solidFill>
                  <a:schemeClr val="tx1"/>
                </a:solidFill>
              </a:rPr>
              <a:t>Dosis inicial: 1mg </a:t>
            </a:r>
            <a:r>
              <a:rPr lang="es-ES" baseline="30000" dirty="0" smtClean="0">
                <a:solidFill>
                  <a:schemeClr val="tx1"/>
                </a:solidFill>
              </a:rPr>
              <a:t>c</a:t>
            </a:r>
            <a:r>
              <a:rPr lang="es-ES" dirty="0" smtClean="0">
                <a:solidFill>
                  <a:schemeClr val="tx1"/>
                </a:solidFill>
              </a:rPr>
              <a:t>/8 </a:t>
            </a:r>
            <a:r>
              <a:rPr lang="es-ES" dirty="0" err="1" smtClean="0">
                <a:solidFill>
                  <a:schemeClr val="tx1"/>
                </a:solidFill>
              </a:rPr>
              <a:t>hs</a:t>
            </a:r>
            <a:r>
              <a:rPr lang="es-ES" dirty="0" smtClean="0">
                <a:solidFill>
                  <a:schemeClr val="tx1"/>
                </a:solidFill>
              </a:rPr>
              <a:t> x 7 días.</a:t>
            </a:r>
          </a:p>
          <a:p>
            <a:pPr>
              <a:buFont typeface="Calibri" panose="020F0502020204030204" pitchFamily="34" charset="0"/>
              <a:buNone/>
            </a:pPr>
            <a:r>
              <a:rPr lang="es-ES" dirty="0" smtClean="0">
                <a:solidFill>
                  <a:schemeClr val="tx1"/>
                </a:solidFill>
              </a:rPr>
              <a:t>                                2mg c /8 </a:t>
            </a:r>
            <a:r>
              <a:rPr lang="es-ES" dirty="0" err="1" smtClean="0">
                <a:solidFill>
                  <a:schemeClr val="tx1"/>
                </a:solidFill>
              </a:rPr>
              <a:t>hs</a:t>
            </a:r>
            <a:r>
              <a:rPr lang="es-ES" dirty="0" smtClean="0">
                <a:solidFill>
                  <a:schemeClr val="tx1"/>
                </a:solidFill>
              </a:rPr>
              <a:t> segunda semana.</a:t>
            </a:r>
          </a:p>
          <a:p>
            <a:pPr>
              <a:buFont typeface="Calibri" panose="020F0502020204030204" pitchFamily="34" charset="0"/>
              <a:buNone/>
            </a:pPr>
            <a:r>
              <a:rPr lang="es-ES" dirty="0" smtClean="0">
                <a:solidFill>
                  <a:schemeClr val="tx1"/>
                </a:solidFill>
              </a:rPr>
              <a:t>                                3mg c/8  </a:t>
            </a:r>
            <a:r>
              <a:rPr lang="es-ES" dirty="0" err="1" smtClean="0">
                <a:solidFill>
                  <a:schemeClr val="tx1"/>
                </a:solidFill>
              </a:rPr>
              <a:t>hs</a:t>
            </a:r>
            <a:r>
              <a:rPr lang="es-ES" dirty="0" smtClean="0">
                <a:solidFill>
                  <a:schemeClr val="tx1"/>
                </a:solidFill>
              </a:rPr>
              <a:t> tercer semana.      </a:t>
            </a:r>
          </a:p>
          <a:p>
            <a:pPr lvl="1"/>
            <a:r>
              <a:rPr lang="es-ES" dirty="0" smtClean="0">
                <a:solidFill>
                  <a:schemeClr val="tx1"/>
                </a:solidFill>
              </a:rPr>
              <a:t>Dosis máxima 4mg c/8 </a:t>
            </a:r>
            <a:r>
              <a:rPr lang="es-ES" dirty="0" err="1" smtClean="0">
                <a:solidFill>
                  <a:schemeClr val="tx1"/>
                </a:solidFill>
              </a:rPr>
              <a:t>hs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lvl="1">
              <a:buFont typeface="Calibri" pitchFamily="34" charset="0"/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marL="0"/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Terazocina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(</a:t>
            </a:r>
            <a:r>
              <a:rPr lang="es-ES" dirty="0" err="1" smtClean="0">
                <a:solidFill>
                  <a:schemeClr val="tx1"/>
                </a:solidFill>
              </a:rPr>
              <a:t>ant</a:t>
            </a:r>
            <a:r>
              <a:rPr lang="es-ES" dirty="0" smtClean="0">
                <a:solidFill>
                  <a:schemeClr val="tx1"/>
                </a:solidFill>
              </a:rPr>
              <a:t>. alfa 1) </a:t>
            </a:r>
          </a:p>
          <a:p>
            <a:pPr marL="720000" lvl="1"/>
            <a:r>
              <a:rPr lang="es-ES" dirty="0" smtClean="0">
                <a:solidFill>
                  <a:schemeClr val="tx1"/>
                </a:solidFill>
              </a:rPr>
              <a:t>Dosis inicial:1mg antes de acostarse y se aumenta paulatina// .</a:t>
            </a:r>
          </a:p>
          <a:p>
            <a:pPr marL="720000" lvl="1"/>
            <a:r>
              <a:rPr lang="es-ES" dirty="0" smtClean="0">
                <a:solidFill>
                  <a:schemeClr val="tx1"/>
                </a:solidFill>
              </a:rPr>
              <a:t>Dosis máxima: 20mg/d.</a:t>
            </a:r>
          </a:p>
          <a:p>
            <a:pPr marL="228510" indent="0">
              <a:buNone/>
            </a:pPr>
            <a:endParaRPr lang="es-ES" dirty="0">
              <a:solidFill>
                <a:schemeClr val="tx1"/>
              </a:solidFill>
            </a:endParaRPr>
          </a:p>
          <a:p>
            <a:pPr marL="228510" indent="0">
              <a:buNone/>
            </a:pPr>
            <a:r>
              <a:rPr lang="es-ES" dirty="0" err="1" smtClean="0">
                <a:solidFill>
                  <a:srgbClr val="0070C0"/>
                </a:solidFill>
              </a:rPr>
              <a:t>Doxazosina</a:t>
            </a:r>
            <a:r>
              <a:rPr lang="es-ES" dirty="0" smtClean="0">
                <a:solidFill>
                  <a:schemeClr val="tx1"/>
                </a:solidFill>
              </a:rPr>
              <a:t> (inhibidor competitivo alfa 1)</a:t>
            </a:r>
          </a:p>
          <a:p>
            <a:pPr marL="720000" lvl="1"/>
            <a:r>
              <a:rPr lang="es-ES" dirty="0" smtClean="0">
                <a:solidFill>
                  <a:schemeClr val="tx1"/>
                </a:solidFill>
              </a:rPr>
              <a:t>Dosis inicial: 2 a 4 mg/día</a:t>
            </a:r>
          </a:p>
          <a:p>
            <a:pPr marL="720000" lvl="1"/>
            <a:r>
              <a:rPr lang="es-ES" dirty="0" smtClean="0">
                <a:solidFill>
                  <a:schemeClr val="tx1"/>
                </a:solidFill>
              </a:rPr>
              <a:t>Dosis máxima: 16mg/día</a:t>
            </a:r>
          </a:p>
          <a:p>
            <a:pPr marL="720000" lvl="1">
              <a:buFont typeface="Calibri" pitchFamily="34" charset="0"/>
              <a:buNone/>
            </a:pPr>
            <a:endParaRPr lang="es-ES" dirty="0" smtClean="0">
              <a:solidFill>
                <a:schemeClr val="tx1"/>
              </a:solidFill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3041135" y="2301240"/>
            <a:ext cx="248449" cy="28956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052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0551" y="397187"/>
            <a:ext cx="7254439" cy="10882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2475104" y="1833014"/>
            <a:ext cx="2016186" cy="404880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Preoperatorio</a:t>
            </a:r>
          </a:p>
          <a:p>
            <a:pPr marL="0" indent="0">
              <a:buNone/>
            </a:pPr>
            <a:endParaRPr lang="es-A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endParaRPr lang="es-AR" dirty="0" smtClean="0">
              <a:solidFill>
                <a:schemeClr val="tx1"/>
              </a:solidFill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2791123" y="2269790"/>
            <a:ext cx="8623635" cy="353499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00B050"/>
                </a:solidFill>
              </a:rPr>
              <a:t>BB: </a:t>
            </a:r>
            <a:r>
              <a:rPr lang="es-ES" dirty="0" smtClean="0">
                <a:solidFill>
                  <a:schemeClr val="tx1"/>
                </a:solidFill>
              </a:rPr>
              <a:t>control de arritmias y taquicardias.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Iniciar 2 a 3 días antes de la cirugía.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No iniciar antes de l bloqueo alfa porque produce HTA.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1"/>
                </a:solidFill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</a:rPr>
              <a:t>Propranolol</a:t>
            </a:r>
            <a:r>
              <a:rPr lang="es-ES" sz="2000" dirty="0" smtClean="0">
                <a:solidFill>
                  <a:schemeClr val="tx1"/>
                </a:solidFill>
              </a:rPr>
              <a:t> 10mg  </a:t>
            </a:r>
            <a:r>
              <a:rPr lang="es-ES" sz="2000" dirty="0">
                <a:solidFill>
                  <a:schemeClr val="tx1"/>
                </a:solidFill>
              </a:rPr>
              <a:t>vía oral cada seis horas en el primer día de bloqueo </a:t>
            </a:r>
            <a:r>
              <a:rPr lang="es-ES" sz="2000" dirty="0" smtClean="0">
                <a:solidFill>
                  <a:schemeClr val="tx1"/>
                </a:solidFill>
              </a:rPr>
              <a:t>beta-adrenérgico.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1"/>
                </a:solidFill>
              </a:rPr>
              <a:t> Segundo día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sz="2000" dirty="0" smtClean="0">
                <a:solidFill>
                  <a:schemeClr val="tx1"/>
                </a:solidFill>
              </a:rPr>
              <a:t> </a:t>
            </a:r>
            <a:r>
              <a:rPr lang="es-ES" sz="2000" dirty="0">
                <a:solidFill>
                  <a:schemeClr val="tx1"/>
                </a:solidFill>
              </a:rPr>
              <a:t>se convierte en una sola dosis de acción </a:t>
            </a:r>
            <a:r>
              <a:rPr lang="es-ES" sz="2000" dirty="0" smtClean="0">
                <a:solidFill>
                  <a:schemeClr val="tx1"/>
                </a:solidFill>
              </a:rPr>
              <a:t>prolongada.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1"/>
                </a:solidFill>
              </a:rPr>
              <a:t> La </a:t>
            </a:r>
            <a:r>
              <a:rPr lang="es-ES" sz="2000" dirty="0">
                <a:solidFill>
                  <a:schemeClr val="tx1"/>
                </a:solidFill>
              </a:rPr>
              <a:t>dosis se aumenta a continuación, si es necesario para controlar la taquicardia (frecuencia cardíaca objetivo es de 60 a 80 latidos por minuto).</a:t>
            </a:r>
            <a:endParaRPr lang="es-ES" sz="2000" dirty="0" smtClean="0">
              <a:solidFill>
                <a:schemeClr val="tx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194560" y="6090328"/>
            <a:ext cx="9966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n-US" sz="1400" dirty="0"/>
              <a:t>Young WF,  </a:t>
            </a:r>
            <a:r>
              <a:rPr lang="en-US" sz="1400" dirty="0" err="1"/>
              <a:t>Kebebew</a:t>
            </a:r>
            <a:r>
              <a:rPr lang="en-US" sz="1400" dirty="0"/>
              <a:t> E. Treatment of </a:t>
            </a:r>
            <a:r>
              <a:rPr lang="en-US" sz="1400" dirty="0" err="1"/>
              <a:t>pheochromocytoma</a:t>
            </a:r>
            <a:r>
              <a:rPr lang="en-US" sz="1400" dirty="0"/>
              <a:t> in adults. </a:t>
            </a:r>
            <a:r>
              <a:rPr lang="en-US" sz="1400" dirty="0" err="1"/>
              <a:t>UpToDate</a:t>
            </a:r>
            <a:r>
              <a:rPr lang="en-US" sz="1400" dirty="0"/>
              <a:t>. 2015</a:t>
            </a:r>
          </a:p>
          <a:p>
            <a:pPr algn="ctr"/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8339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0551" y="397187"/>
            <a:ext cx="7254439" cy="10882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2827827" y="1859240"/>
            <a:ext cx="7959886" cy="4048800"/>
          </a:xfrm>
        </p:spPr>
        <p:txBody>
          <a:bodyPr>
            <a:normAutofit/>
          </a:bodyPr>
          <a:lstStyle/>
          <a:p>
            <a:pPr algn="just"/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Preoperatorio</a:t>
            </a:r>
          </a:p>
          <a:p>
            <a:pPr marL="0" indent="0" algn="just">
              <a:buNone/>
            </a:pPr>
            <a:r>
              <a:rPr lang="es-ES" dirty="0">
                <a:solidFill>
                  <a:srgbClr val="FF0000"/>
                </a:solidFill>
              </a:rPr>
              <a:t>ANTAGONISTAS </a:t>
            </a:r>
            <a:r>
              <a:rPr lang="es-ES" dirty="0" smtClean="0">
                <a:solidFill>
                  <a:srgbClr val="FF0000"/>
                </a:solidFill>
              </a:rPr>
              <a:t>CALCICOS (AC)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Se </a:t>
            </a:r>
            <a:r>
              <a:rPr lang="es-ES" dirty="0">
                <a:solidFill>
                  <a:schemeClr val="tx1"/>
                </a:solidFill>
              </a:rPr>
              <a:t>usan con los αB para el manejo de la HTA, cuando el control de la presión arterial es inadecuado o para reemplazar el protocolo de bloqueo adrenérgico en pacientes con efectos secundarios intolerables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b="1" dirty="0" err="1" smtClean="0">
                <a:solidFill>
                  <a:schemeClr val="tx1"/>
                </a:solidFill>
              </a:rPr>
              <a:t>Nicardipina</a:t>
            </a:r>
            <a:r>
              <a:rPr lang="es-ES" dirty="0">
                <a:solidFill>
                  <a:schemeClr val="tx1"/>
                </a:solidFill>
              </a:rPr>
              <a:t>: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dosis </a:t>
            </a:r>
            <a:r>
              <a:rPr lang="es-ES" dirty="0" smtClean="0">
                <a:solidFill>
                  <a:schemeClr val="tx1"/>
                </a:solidFill>
              </a:rPr>
              <a:t>inicial </a:t>
            </a:r>
            <a:r>
              <a:rPr lang="es-ES" dirty="0">
                <a:solidFill>
                  <a:schemeClr val="tx1"/>
                </a:solidFill>
              </a:rPr>
              <a:t>30 mg </a:t>
            </a:r>
            <a:r>
              <a:rPr lang="es-ES" dirty="0" smtClean="0">
                <a:solidFill>
                  <a:schemeClr val="tx1"/>
                </a:solidFill>
              </a:rPr>
              <a:t>c/ 12 </a:t>
            </a:r>
            <a:r>
              <a:rPr lang="es-ES" dirty="0" err="1" smtClean="0">
                <a:solidFill>
                  <a:schemeClr val="tx1"/>
                </a:solidFill>
              </a:rPr>
              <a:t>hs</a:t>
            </a:r>
            <a:r>
              <a:rPr lang="es-ES" dirty="0" smtClean="0">
                <a:solidFill>
                  <a:schemeClr val="tx1"/>
                </a:solidFill>
              </a:rPr>
              <a:t> (preparación </a:t>
            </a:r>
            <a:r>
              <a:rPr lang="es-ES" dirty="0">
                <a:solidFill>
                  <a:schemeClr val="tx1"/>
                </a:solidFill>
              </a:rPr>
              <a:t>de liberación </a:t>
            </a:r>
            <a:r>
              <a:rPr lang="es-ES" dirty="0" smtClean="0">
                <a:solidFill>
                  <a:schemeClr val="tx1"/>
                </a:solidFill>
              </a:rPr>
              <a:t>sostenida).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Se administra por vía oral para controlar la presión arterial antes de la cirugía y se administra como una infusión intravenosa durante la </a:t>
            </a:r>
            <a:r>
              <a:rPr lang="es-ES" dirty="0" smtClean="0">
                <a:solidFill>
                  <a:schemeClr val="tx1"/>
                </a:solidFill>
              </a:rPr>
              <a:t>cirugía.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94560" y="6090328"/>
            <a:ext cx="9966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n-US" sz="1400" dirty="0"/>
              <a:t>Young WF,  </a:t>
            </a:r>
            <a:r>
              <a:rPr lang="en-US" sz="1400" dirty="0" err="1"/>
              <a:t>Kebebew</a:t>
            </a:r>
            <a:r>
              <a:rPr lang="en-US" sz="1400" dirty="0"/>
              <a:t> E. Treatment of </a:t>
            </a:r>
            <a:r>
              <a:rPr lang="en-US" sz="1400" dirty="0" err="1"/>
              <a:t>pheochromocytoma</a:t>
            </a:r>
            <a:r>
              <a:rPr lang="en-US" sz="1400" dirty="0"/>
              <a:t> in adults. </a:t>
            </a:r>
            <a:r>
              <a:rPr lang="en-US" sz="1400" dirty="0" err="1"/>
              <a:t>UpToDate</a:t>
            </a:r>
            <a:r>
              <a:rPr lang="en-US" sz="1400" dirty="0"/>
              <a:t>. 2015</a:t>
            </a:r>
          </a:p>
          <a:p>
            <a:pPr algn="ctr"/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78550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0551" y="397187"/>
            <a:ext cx="7254439" cy="10882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2475104" y="1833014"/>
            <a:ext cx="8680575" cy="4048800"/>
          </a:xfrm>
        </p:spPr>
        <p:txBody>
          <a:bodyPr>
            <a:normAutofit lnSpcReduction="10000"/>
          </a:bodyPr>
          <a:lstStyle/>
          <a:p>
            <a:pPr algn="just"/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Preoperatorio</a:t>
            </a: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b="1" dirty="0" err="1">
                <a:solidFill>
                  <a:schemeClr val="tx1"/>
                </a:solidFill>
              </a:rPr>
              <a:t>T</a:t>
            </a:r>
            <a:r>
              <a:rPr lang="es-ES" b="1" dirty="0" err="1" smtClean="0">
                <a:solidFill>
                  <a:schemeClr val="tx1"/>
                </a:solidFill>
              </a:rPr>
              <a:t>to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>
                <a:solidFill>
                  <a:schemeClr val="tx1"/>
                </a:solidFill>
              </a:rPr>
              <a:t>de las </a:t>
            </a:r>
            <a:r>
              <a:rPr lang="es-ES" b="1" dirty="0" smtClean="0">
                <a:solidFill>
                  <a:schemeClr val="tx1"/>
                </a:solidFill>
              </a:rPr>
              <a:t>crisis HTA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i="1" dirty="0" err="1" smtClean="0">
                <a:solidFill>
                  <a:schemeClr val="tx1"/>
                </a:solidFill>
              </a:rPr>
              <a:t>Fentolamina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(bloqueador </a:t>
            </a:r>
            <a:r>
              <a:rPr lang="es-ES" dirty="0">
                <a:solidFill>
                  <a:schemeClr val="tx1"/>
                </a:solidFill>
              </a:rPr>
              <a:t>alfa </a:t>
            </a:r>
            <a:r>
              <a:rPr lang="es-ES" dirty="0" smtClean="0">
                <a:solidFill>
                  <a:schemeClr val="tx1"/>
                </a:solidFill>
              </a:rPr>
              <a:t>adrenérgico no selectivo de acción corta): 1 </a:t>
            </a:r>
            <a:r>
              <a:rPr lang="es-ES" dirty="0">
                <a:solidFill>
                  <a:schemeClr val="tx1"/>
                </a:solidFill>
              </a:rPr>
              <a:t>mg </a:t>
            </a:r>
            <a:r>
              <a:rPr lang="es-ES" dirty="0" smtClean="0">
                <a:solidFill>
                  <a:schemeClr val="tx1"/>
                </a:solidFill>
              </a:rPr>
              <a:t>y </a:t>
            </a:r>
            <a:r>
              <a:rPr lang="es-ES" dirty="0">
                <a:solidFill>
                  <a:schemeClr val="tx1"/>
                </a:solidFill>
              </a:rPr>
              <a:t>si es </a:t>
            </a:r>
            <a:r>
              <a:rPr lang="es-ES" dirty="0" smtClean="0">
                <a:solidFill>
                  <a:schemeClr val="tx1"/>
                </a:solidFill>
              </a:rPr>
              <a:t>necesario bolos de 5mg </a:t>
            </a:r>
            <a:r>
              <a:rPr lang="es-ES" dirty="0">
                <a:solidFill>
                  <a:schemeClr val="tx1"/>
                </a:solidFill>
              </a:rPr>
              <a:t>o infusión continua. </a:t>
            </a:r>
            <a:r>
              <a:rPr lang="es-ES" dirty="0" smtClean="0">
                <a:solidFill>
                  <a:schemeClr val="tx1"/>
                </a:solidFill>
              </a:rPr>
              <a:t>Inicio acción 2 a 3 min </a:t>
            </a:r>
            <a:r>
              <a:rPr lang="es-ES" dirty="0">
                <a:solidFill>
                  <a:schemeClr val="tx1"/>
                </a:solidFill>
              </a:rPr>
              <a:t>y dura 10 a 15 minutos.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i="1" dirty="0" err="1" smtClean="0">
                <a:solidFill>
                  <a:schemeClr val="tx1"/>
                </a:solidFill>
              </a:rPr>
              <a:t>Nitroprusiato</a:t>
            </a:r>
            <a:r>
              <a:rPr lang="es-ES" dirty="0" smtClean="0">
                <a:solidFill>
                  <a:schemeClr val="tx1"/>
                </a:solidFill>
              </a:rPr>
              <a:t> (rápido inicio </a:t>
            </a:r>
            <a:r>
              <a:rPr lang="es-ES" dirty="0">
                <a:solidFill>
                  <a:schemeClr val="tx1"/>
                </a:solidFill>
              </a:rPr>
              <a:t>y </a:t>
            </a:r>
            <a:r>
              <a:rPr lang="es-ES" dirty="0" smtClean="0">
                <a:solidFill>
                  <a:schemeClr val="tx1"/>
                </a:solidFill>
              </a:rPr>
              <a:t>corta duración): Infusión </a:t>
            </a:r>
            <a:r>
              <a:rPr lang="es-ES" dirty="0" err="1" smtClean="0">
                <a:solidFill>
                  <a:schemeClr val="tx1"/>
                </a:solidFill>
              </a:rPr>
              <a:t>ev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0,5 a 5,0 </a:t>
            </a:r>
            <a:r>
              <a:rPr lang="es-ES" dirty="0" err="1" smtClean="0">
                <a:solidFill>
                  <a:schemeClr val="tx1"/>
                </a:solidFill>
              </a:rPr>
              <a:t>mcg</a:t>
            </a:r>
            <a:r>
              <a:rPr lang="es-ES" dirty="0" smtClean="0">
                <a:solidFill>
                  <a:schemeClr val="tx1"/>
                </a:solidFill>
              </a:rPr>
              <a:t>/kg/min.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i="1" dirty="0" err="1" smtClean="0">
                <a:solidFill>
                  <a:schemeClr val="tx1"/>
                </a:solidFill>
              </a:rPr>
              <a:t>Nicardipina</a:t>
            </a:r>
            <a:r>
              <a:rPr lang="es-ES" i="1" dirty="0">
                <a:solidFill>
                  <a:schemeClr val="tx1"/>
                </a:solidFill>
              </a:rPr>
              <a:t>:  </a:t>
            </a:r>
            <a:r>
              <a:rPr lang="es-ES" dirty="0" smtClean="0">
                <a:solidFill>
                  <a:schemeClr val="tx1"/>
                </a:solidFill>
              </a:rPr>
              <a:t>Inicio infusión 5 mg/h .Se </a:t>
            </a:r>
            <a:r>
              <a:rPr lang="es-ES" dirty="0">
                <a:solidFill>
                  <a:schemeClr val="tx1"/>
                </a:solidFill>
              </a:rPr>
              <a:t>puede aumentar por 2,5 </a:t>
            </a:r>
            <a:r>
              <a:rPr lang="es-ES" dirty="0" smtClean="0">
                <a:solidFill>
                  <a:schemeClr val="tx1"/>
                </a:solidFill>
              </a:rPr>
              <a:t>mg/h  c/ </a:t>
            </a:r>
            <a:r>
              <a:rPr lang="es-ES" dirty="0">
                <a:solidFill>
                  <a:schemeClr val="tx1"/>
                </a:solidFill>
              </a:rPr>
              <a:t>15 minutos hasta un </a:t>
            </a:r>
            <a:r>
              <a:rPr lang="es-ES" dirty="0" smtClean="0">
                <a:solidFill>
                  <a:schemeClr val="tx1"/>
                </a:solidFill>
              </a:rPr>
              <a:t>    </a:t>
            </a:r>
            <a:r>
              <a:rPr lang="es-ES" dirty="0" err="1" smtClean="0">
                <a:solidFill>
                  <a:schemeClr val="tx1"/>
                </a:solidFill>
              </a:rPr>
              <a:t>máx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de 15 </a:t>
            </a:r>
            <a:r>
              <a:rPr lang="es-ES" dirty="0" smtClean="0">
                <a:solidFill>
                  <a:schemeClr val="tx1"/>
                </a:solidFill>
              </a:rPr>
              <a:t>mg/h.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rgbClr val="FFC000"/>
                </a:solidFill>
              </a:rPr>
              <a:t>Expansión de volumen</a:t>
            </a:r>
            <a:endParaRPr lang="es-ES" dirty="0">
              <a:solidFill>
                <a:srgbClr val="FFC000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Restitución </a:t>
            </a:r>
            <a:r>
              <a:rPr lang="es-ES" dirty="0">
                <a:solidFill>
                  <a:schemeClr val="tx1"/>
                </a:solidFill>
              </a:rPr>
              <a:t>de volumen: 2 a 3 litros antes </a:t>
            </a:r>
            <a:r>
              <a:rPr lang="es-ES" dirty="0" err="1">
                <a:solidFill>
                  <a:schemeClr val="tx1"/>
                </a:solidFill>
              </a:rPr>
              <a:t>Qx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Hemotransfusión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1 litro o más antes, durante y post </a:t>
            </a:r>
            <a:r>
              <a:rPr lang="es-ES" dirty="0" err="1">
                <a:solidFill>
                  <a:schemeClr val="tx1"/>
                </a:solidFill>
              </a:rPr>
              <a:t>Qx</a:t>
            </a:r>
            <a:r>
              <a:rPr lang="es-ES" dirty="0">
                <a:solidFill>
                  <a:schemeClr val="tx1"/>
                </a:solidFill>
              </a:rPr>
              <a:t> de ser necesario.</a:t>
            </a:r>
          </a:p>
          <a:p>
            <a:pPr marL="0" indent="0" algn="just">
              <a:buNone/>
            </a:pPr>
            <a:endParaRPr lang="es-A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698910" y="2964862"/>
            <a:ext cx="6736080" cy="1785104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Tiempos operatorios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/>
              <a:t>Hipertensión </a:t>
            </a:r>
            <a:r>
              <a:rPr lang="es-ES" b="1" dirty="0" smtClean="0">
                <a:sym typeface="Wingdings" panose="05000000000000000000" pitchFamily="2" charset="2"/>
              </a:rPr>
              <a:t> </a:t>
            </a:r>
            <a:r>
              <a:rPr lang="es-ES" dirty="0" smtClean="0">
                <a:sym typeface="Wingdings" panose="05000000000000000000" pitchFamily="2" charset="2"/>
              </a:rPr>
              <a:t>manipulación del tumor y liberación de catecolaminas a la circulación  </a:t>
            </a:r>
            <a:r>
              <a:rPr lang="es-ES" dirty="0" err="1" smtClean="0">
                <a:sym typeface="Wingdings" panose="05000000000000000000" pitchFamily="2" charset="2"/>
              </a:rPr>
              <a:t>Nitroprusiato</a:t>
            </a:r>
            <a:r>
              <a:rPr lang="es-ES" dirty="0" smtClean="0">
                <a:sym typeface="Wingdings" panose="05000000000000000000" pitchFamily="2" charset="2"/>
              </a:rPr>
              <a:t> o </a:t>
            </a:r>
            <a:r>
              <a:rPr lang="es-ES" dirty="0" err="1" smtClean="0">
                <a:sym typeface="Wingdings" panose="05000000000000000000" pitchFamily="2" charset="2"/>
              </a:rPr>
              <a:t>fentolamina</a:t>
            </a:r>
            <a:r>
              <a:rPr lang="es-ES" dirty="0" smtClean="0"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 smtClean="0">
                <a:sym typeface="Wingdings" panose="05000000000000000000" pitchFamily="2" charset="2"/>
              </a:rPr>
              <a:t>Hipotensión  </a:t>
            </a:r>
            <a:r>
              <a:rPr lang="es-ES" dirty="0" err="1" smtClean="0">
                <a:sym typeface="Wingdings" panose="05000000000000000000" pitchFamily="2" charset="2"/>
              </a:rPr>
              <a:t>vasoldilatación</a:t>
            </a:r>
            <a:r>
              <a:rPr lang="es-ES" dirty="0" smtClean="0">
                <a:sym typeface="Wingdings" panose="05000000000000000000" pitchFamily="2" charset="2"/>
              </a:rPr>
              <a:t> una vez </a:t>
            </a:r>
            <a:r>
              <a:rPr lang="es-ES" dirty="0" err="1" smtClean="0">
                <a:sym typeface="Wingdings" panose="05000000000000000000" pitchFamily="2" charset="2"/>
              </a:rPr>
              <a:t>clampeados</a:t>
            </a:r>
            <a:r>
              <a:rPr lang="es-ES" dirty="0">
                <a:sym typeface="Wingdings" panose="05000000000000000000" pitchFamily="2" charset="2"/>
              </a:rPr>
              <a:t> los vasos </a:t>
            </a:r>
            <a:r>
              <a:rPr lang="es-ES" dirty="0" smtClean="0">
                <a:sym typeface="Wingdings" panose="05000000000000000000" pitchFamily="2" charset="2"/>
              </a:rPr>
              <a:t> expansión </a:t>
            </a:r>
            <a:r>
              <a:rPr lang="es-ES" dirty="0">
                <a:sym typeface="Wingdings" panose="05000000000000000000" pitchFamily="2" charset="2"/>
              </a:rPr>
              <a:t>de volumen </a:t>
            </a:r>
            <a:r>
              <a:rPr lang="es-ES" dirty="0" smtClean="0">
                <a:sym typeface="Wingdings" panose="05000000000000000000" pitchFamily="2" charset="2"/>
              </a:rPr>
              <a:t>con autotransfusión</a:t>
            </a:r>
            <a:r>
              <a:rPr lang="es-ES" dirty="0">
                <a:sym typeface="Wingdings" panose="05000000000000000000" pitchFamily="2" charset="2"/>
              </a:rPr>
              <a:t>, plasma u otros </a:t>
            </a:r>
            <a:r>
              <a:rPr lang="es-ES" dirty="0" err="1">
                <a:sym typeface="Wingdings" panose="05000000000000000000" pitchFamily="2" charset="2"/>
              </a:rPr>
              <a:t>expansores</a:t>
            </a:r>
            <a:r>
              <a:rPr lang="es-ES" dirty="0">
                <a:sym typeface="Wingdings" panose="05000000000000000000" pitchFamily="2" charset="2"/>
              </a:rPr>
              <a:t>. </a:t>
            </a:r>
            <a:endParaRPr lang="es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94560" y="6090328"/>
            <a:ext cx="9966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n-US" sz="1400" dirty="0"/>
              <a:t>Young WF,  </a:t>
            </a:r>
            <a:r>
              <a:rPr lang="en-US" sz="1400" dirty="0" err="1"/>
              <a:t>Kebebew</a:t>
            </a:r>
            <a:r>
              <a:rPr lang="en-US" sz="1400" dirty="0"/>
              <a:t> E. Treatment of </a:t>
            </a:r>
            <a:r>
              <a:rPr lang="en-US" sz="1400" dirty="0" err="1"/>
              <a:t>pheochromocytoma</a:t>
            </a:r>
            <a:r>
              <a:rPr lang="en-US" sz="1400" dirty="0"/>
              <a:t> in adults. </a:t>
            </a:r>
            <a:r>
              <a:rPr lang="en-US" sz="1400" dirty="0" err="1"/>
              <a:t>UpToDate</a:t>
            </a:r>
            <a:r>
              <a:rPr lang="en-US" sz="1400" dirty="0"/>
              <a:t>. 2015</a:t>
            </a:r>
          </a:p>
          <a:p>
            <a:pPr algn="ctr"/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42132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2800" dirty="0" smtClean="0"/>
              <a:t>Pseudohipertensión.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 err="1" smtClean="0"/>
              <a:t>Pseudorresistencia</a:t>
            </a:r>
            <a:r>
              <a:rPr lang="es-ES" sz="28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 smtClean="0"/>
              <a:t>Control de terapéutico deficiente.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 smtClean="0"/>
              <a:t>Hipertensión de guardapolvo blanco.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 smtClean="0"/>
              <a:t>Hipertensión secundaria a fármacos.</a:t>
            </a:r>
            <a:endParaRPr lang="es-ES" sz="2800" dirty="0"/>
          </a:p>
        </p:txBody>
      </p:sp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1097280" y="924754"/>
            <a:ext cx="10058400" cy="58400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Bradley Hand ITC" panose="03070402050302030203" pitchFamily="66" charset="0"/>
              </a:rPr>
              <a:t>PREVIO AL INICIO DEL CRIBADO </a:t>
            </a:r>
            <a:r>
              <a:rPr lang="es-ES" sz="3200" dirty="0" smtClean="0">
                <a:solidFill>
                  <a:schemeClr val="bg1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</a:t>
            </a:r>
            <a:r>
              <a:rPr lang="es-ES" sz="3200" dirty="0" smtClean="0">
                <a:latin typeface="Bradley Hand ITC" panose="03070402050302030203" pitchFamily="66" charset="0"/>
                <a:sym typeface="Wingdings" panose="05000000000000000000" pitchFamily="2" charset="2"/>
              </a:rPr>
              <a:t> </a:t>
            </a:r>
            <a:r>
              <a:rPr lang="es-ES" sz="3600" b="1" dirty="0" smtClean="0">
                <a:solidFill>
                  <a:schemeClr val="bg1"/>
                </a:solidFill>
                <a:latin typeface="Baskerville Old Face" panose="02020602080505020303" pitchFamily="18" charset="0"/>
                <a:sym typeface="Wingdings" panose="05000000000000000000" pitchFamily="2" charset="2"/>
              </a:rPr>
              <a:t>DESCARTAR!! </a:t>
            </a:r>
            <a:endParaRPr lang="es-ES" sz="36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4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1253" y="568341"/>
            <a:ext cx="7803079" cy="99682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2372931" y="1833014"/>
            <a:ext cx="8869680" cy="4048800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 Quirúrgico </a:t>
            </a:r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ALTO RIESGO</a:t>
            </a:r>
            <a:endParaRPr lang="es-AR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 smtClean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2529841" y="2445740"/>
            <a:ext cx="8651810" cy="34809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AR" dirty="0">
                <a:solidFill>
                  <a:schemeClr val="bg1"/>
                </a:solidFill>
              </a:rPr>
              <a:t> </a:t>
            </a:r>
            <a:r>
              <a:rPr lang="es-AR" dirty="0" smtClean="0">
                <a:solidFill>
                  <a:schemeClr val="bg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Avisar al anestesista: medicación puede desencadenar crisis.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 Disponer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v</a:t>
            </a:r>
            <a:r>
              <a:rPr lang="es-ES" dirty="0" smtClean="0">
                <a:solidFill>
                  <a:schemeClr val="tx1"/>
                </a:solidFill>
              </a:rPr>
              <a:t>asodilatadores de acción corta (NTP), </a:t>
            </a:r>
            <a:r>
              <a:rPr lang="es-ES" dirty="0" err="1">
                <a:solidFill>
                  <a:schemeClr val="tx1"/>
                </a:solidFill>
              </a:rPr>
              <a:t>v</a:t>
            </a:r>
            <a:r>
              <a:rPr lang="es-ES" dirty="0" err="1" smtClean="0">
                <a:solidFill>
                  <a:schemeClr val="tx1"/>
                </a:solidFill>
              </a:rPr>
              <a:t>asopresores</a:t>
            </a:r>
            <a:r>
              <a:rPr lang="es-ES" dirty="0" smtClean="0">
                <a:solidFill>
                  <a:schemeClr val="tx1"/>
                </a:solidFill>
              </a:rPr>
              <a:t> de acción rápida </a:t>
            </a:r>
            <a:r>
              <a:rPr lang="es-ES" dirty="0">
                <a:solidFill>
                  <a:schemeClr val="tx1"/>
                </a:solidFill>
              </a:rPr>
              <a:t>(</a:t>
            </a:r>
            <a:r>
              <a:rPr lang="es-ES" dirty="0" smtClean="0">
                <a:solidFill>
                  <a:schemeClr val="tx1"/>
                </a:solidFill>
              </a:rPr>
              <a:t>NA-DOPA), </a:t>
            </a:r>
            <a:r>
              <a:rPr lang="es-ES" dirty="0" err="1">
                <a:solidFill>
                  <a:schemeClr val="tx1"/>
                </a:solidFill>
              </a:rPr>
              <a:t>a</a:t>
            </a:r>
            <a:r>
              <a:rPr lang="es-ES" dirty="0" err="1" smtClean="0">
                <a:solidFill>
                  <a:schemeClr val="tx1"/>
                </a:solidFill>
              </a:rPr>
              <a:t>ntiarrítmicos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(</a:t>
            </a:r>
            <a:r>
              <a:rPr lang="es-ES" dirty="0" smtClean="0">
                <a:solidFill>
                  <a:schemeClr val="tx1"/>
                </a:solidFill>
              </a:rPr>
              <a:t>propanolol, lidocaína)</a:t>
            </a:r>
            <a:endParaRPr lang="es-AR" dirty="0" smtClean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dirty="0" smtClean="0">
                <a:solidFill>
                  <a:schemeClr val="tx1"/>
                </a:solidFill>
              </a:rPr>
              <a:t> Adrenalectomía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AR" dirty="0" smtClean="0">
                <a:solidFill>
                  <a:schemeClr val="tx1"/>
                </a:solidFill>
              </a:rPr>
              <a:t>vía laparoscópica.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b="1" dirty="0" smtClean="0">
                <a:solidFill>
                  <a:schemeClr val="tx1"/>
                </a:solidFill>
              </a:rPr>
              <a:t> </a:t>
            </a:r>
            <a:r>
              <a:rPr lang="es-AR" b="1" dirty="0" err="1" smtClean="0">
                <a:solidFill>
                  <a:schemeClr val="tx1"/>
                </a:solidFill>
              </a:rPr>
              <a:t>Qx</a:t>
            </a:r>
            <a:r>
              <a:rPr lang="es-AR" b="1" dirty="0" smtClean="0">
                <a:solidFill>
                  <a:schemeClr val="tx1"/>
                </a:solidFill>
              </a:rPr>
              <a:t> abierta </a:t>
            </a:r>
            <a:r>
              <a:rPr lang="es-AR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s-AR" dirty="0" smtClean="0">
                <a:solidFill>
                  <a:schemeClr val="tx1"/>
                </a:solidFill>
              </a:rPr>
              <a:t>Feo de gran tamaño (&gt;6 cm) o invasivo (asegurar resección completa, evitar ruptura del Tu, evitar recidiva local).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AR" b="1" dirty="0" smtClean="0">
                <a:solidFill>
                  <a:schemeClr val="tx1"/>
                </a:solidFill>
              </a:rPr>
              <a:t> Adrenalectomía parcial </a:t>
            </a:r>
            <a:r>
              <a:rPr lang="es-AR" dirty="0" smtClean="0">
                <a:solidFill>
                  <a:schemeClr val="tx1"/>
                </a:solidFill>
                <a:sym typeface="Wingdings" pitchFamily="2" charset="2"/>
              </a:rPr>
              <a:t> F</a:t>
            </a:r>
            <a:r>
              <a:rPr lang="es-AR" dirty="0" smtClean="0">
                <a:solidFill>
                  <a:schemeClr val="tx1"/>
                </a:solidFill>
              </a:rPr>
              <a:t>eo hereditario, con Tu pequeños que ya han sido objeto de una adrenalectomía contralateral para evitar </a:t>
            </a:r>
            <a:r>
              <a:rPr lang="es-AR" dirty="0" err="1" smtClean="0">
                <a:solidFill>
                  <a:schemeClr val="tx1"/>
                </a:solidFill>
              </a:rPr>
              <a:t>hipocortisolismo</a:t>
            </a:r>
            <a:r>
              <a:rPr lang="es-AR" dirty="0" smtClean="0">
                <a:solidFill>
                  <a:schemeClr val="tx1"/>
                </a:solidFill>
              </a:rPr>
              <a:t> permanente. 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194560" y="6090328"/>
            <a:ext cx="9966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n-US" sz="1400" dirty="0"/>
              <a:t>Young WF,  </a:t>
            </a:r>
            <a:r>
              <a:rPr lang="en-US" sz="1400" dirty="0" err="1"/>
              <a:t>Kebebew</a:t>
            </a:r>
            <a:r>
              <a:rPr lang="en-US" sz="1400" dirty="0"/>
              <a:t> E. Treatment of </a:t>
            </a:r>
            <a:r>
              <a:rPr lang="en-US" sz="1400" dirty="0" err="1"/>
              <a:t>pheochromocytoma</a:t>
            </a:r>
            <a:r>
              <a:rPr lang="en-US" sz="1400" dirty="0"/>
              <a:t> in adults. </a:t>
            </a:r>
            <a:r>
              <a:rPr lang="en-US" sz="1400" dirty="0" err="1"/>
              <a:t>UpToDate</a:t>
            </a:r>
            <a:r>
              <a:rPr lang="en-US" sz="1400" dirty="0"/>
              <a:t>. 2015</a:t>
            </a:r>
          </a:p>
          <a:p>
            <a:pPr algn="ctr"/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5699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8480" y="487680"/>
            <a:ext cx="8031679" cy="105778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Feocromocitoma</a:t>
            </a:r>
            <a:endParaRPr lang="es-E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Feocromocitoma.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Postoperatorio 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tx1"/>
                </a:solidFill>
              </a:rPr>
              <a:t>frecuente que ocurra:</a:t>
            </a:r>
          </a:p>
          <a:p>
            <a:pPr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lvl="1"/>
            <a:r>
              <a:rPr lang="es-ES" sz="2000" dirty="0" smtClean="0">
                <a:solidFill>
                  <a:schemeClr val="tx1"/>
                </a:solidFill>
              </a:rPr>
              <a:t>Hipotensión.</a:t>
            </a:r>
          </a:p>
          <a:p>
            <a:pPr lvl="1">
              <a:buNone/>
            </a:pPr>
            <a:endParaRPr lang="es-ES" sz="2000" dirty="0" smtClean="0">
              <a:solidFill>
                <a:schemeClr val="tx1"/>
              </a:solidFill>
            </a:endParaRPr>
          </a:p>
          <a:p>
            <a:pPr lvl="1"/>
            <a:r>
              <a:rPr lang="es-ES" sz="2000" dirty="0" smtClean="0">
                <a:solidFill>
                  <a:schemeClr val="tx1"/>
                </a:solidFill>
              </a:rPr>
              <a:t>HTA </a:t>
            </a:r>
            <a:r>
              <a:rPr lang="es-ES" sz="20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s-ES" sz="2000" dirty="0" smtClean="0">
                <a:solidFill>
                  <a:schemeClr val="tx1"/>
                </a:solidFill>
              </a:rPr>
              <a:t>&gt;15 días </a:t>
            </a:r>
            <a:r>
              <a:rPr lang="es-ES" sz="20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s-ES" sz="2000" dirty="0" smtClean="0">
                <a:solidFill>
                  <a:schemeClr val="tx1"/>
                </a:solidFill>
              </a:rPr>
              <a:t>resto tumoral?? otro tumor??</a:t>
            </a:r>
          </a:p>
          <a:p>
            <a:pPr lvl="1">
              <a:buNone/>
            </a:pPr>
            <a:endParaRPr lang="es-ES" sz="2000" dirty="0" smtClean="0">
              <a:solidFill>
                <a:schemeClr val="tx1"/>
              </a:solidFill>
            </a:endParaRPr>
          </a:p>
          <a:p>
            <a:pPr lvl="1"/>
            <a:r>
              <a:rPr lang="es-ES" sz="2000" dirty="0" smtClean="0">
                <a:solidFill>
                  <a:schemeClr val="tx1"/>
                </a:solidFill>
              </a:rPr>
              <a:t>Hipoglucemias:</a:t>
            </a:r>
          </a:p>
          <a:p>
            <a:pPr lvl="2"/>
            <a:r>
              <a:rPr lang="es-ES" sz="2000" dirty="0" smtClean="0">
                <a:solidFill>
                  <a:schemeClr val="tx1"/>
                </a:solidFill>
              </a:rPr>
              <a:t>Controles reglados de glucemia.</a:t>
            </a:r>
          </a:p>
          <a:p>
            <a:pPr lvl="2"/>
            <a:r>
              <a:rPr lang="es-ES" sz="2000" dirty="0" smtClean="0">
                <a:solidFill>
                  <a:schemeClr val="tx1"/>
                </a:solidFill>
              </a:rPr>
              <a:t>Tratamiento con </a:t>
            </a:r>
            <a:r>
              <a:rPr lang="es-ES" sz="2000" dirty="0" err="1" smtClean="0">
                <a:solidFill>
                  <a:schemeClr val="tx1"/>
                </a:solidFill>
              </a:rPr>
              <a:t>Glucagón</a:t>
            </a:r>
            <a:r>
              <a:rPr lang="es-E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194560" y="6090328"/>
            <a:ext cx="9966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Marin M. Hipertensión arterial de causa secundaria. </a:t>
            </a:r>
            <a:r>
              <a:rPr lang="es-ES" sz="1400" dirty="0" err="1"/>
              <a:t>Federacón</a:t>
            </a:r>
            <a:r>
              <a:rPr lang="es-ES" sz="1400" dirty="0"/>
              <a:t> Argentina de Cardiología</a:t>
            </a:r>
            <a:r>
              <a:rPr lang="es-ES" sz="1400" dirty="0" smtClean="0"/>
              <a:t>.</a:t>
            </a:r>
          </a:p>
          <a:p>
            <a:pPr algn="ctr"/>
            <a:r>
              <a:rPr lang="es-ES" sz="1400" dirty="0" err="1" smtClean="0"/>
              <a:t>Majul</a:t>
            </a:r>
            <a:r>
              <a:rPr lang="es-ES" sz="1400" dirty="0" smtClean="0"/>
              <a:t> </a:t>
            </a:r>
            <a:r>
              <a:rPr lang="es-ES" sz="1400" dirty="0"/>
              <a:t>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</a:t>
            </a:r>
            <a:r>
              <a:rPr lang="es-ES" sz="1400" dirty="0" smtClean="0"/>
              <a:t>.</a:t>
            </a:r>
          </a:p>
          <a:p>
            <a:pPr algn="ctr"/>
            <a:r>
              <a:rPr lang="en-US" sz="1400" dirty="0"/>
              <a:t>Young WF,  </a:t>
            </a:r>
            <a:r>
              <a:rPr lang="en-US" sz="1400" dirty="0" err="1"/>
              <a:t>Kebebew</a:t>
            </a:r>
            <a:r>
              <a:rPr lang="en-US" sz="1400" dirty="0"/>
              <a:t> E. Treatment of </a:t>
            </a:r>
            <a:r>
              <a:rPr lang="en-US" sz="1400" dirty="0" err="1"/>
              <a:t>pheochromocytoma</a:t>
            </a:r>
            <a:r>
              <a:rPr lang="en-US" sz="1400" dirty="0"/>
              <a:t> in adults. </a:t>
            </a:r>
            <a:r>
              <a:rPr lang="en-US" sz="1400" dirty="0" err="1"/>
              <a:t>UpToDate</a:t>
            </a:r>
            <a:r>
              <a:rPr lang="en-US" sz="1400" dirty="0"/>
              <a:t>. 2015</a:t>
            </a:r>
          </a:p>
          <a:p>
            <a:pPr algn="ctr"/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9622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819598" y="1910041"/>
            <a:ext cx="8290561" cy="4048125"/>
          </a:xfrm>
        </p:spPr>
        <p:txBody>
          <a:bodyPr>
            <a:normAutofit lnSpcReduction="10000"/>
          </a:bodyPr>
          <a:lstStyle/>
          <a:p>
            <a:pPr algn="just"/>
            <a:r>
              <a:rPr lang="es-AR" dirty="0">
                <a:solidFill>
                  <a:schemeClr val="tx1"/>
                </a:solidFill>
              </a:rPr>
              <a:t>Condición patológica producida por </a:t>
            </a:r>
            <a:r>
              <a:rPr lang="es-AR" dirty="0" smtClean="0">
                <a:solidFill>
                  <a:schemeClr val="tx1"/>
                </a:solidFill>
              </a:rPr>
              <a:t>exposición crónica a glucocorticoides.</a:t>
            </a:r>
          </a:p>
          <a:p>
            <a:pPr algn="just"/>
            <a:endParaRPr lang="es-AR" dirty="0">
              <a:solidFill>
                <a:schemeClr val="tx1"/>
              </a:solidFill>
            </a:endParaRPr>
          </a:p>
          <a:p>
            <a:pPr algn="just"/>
            <a:r>
              <a:rPr lang="es-AR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 / EPIDEMIOLOGIA </a:t>
            </a:r>
            <a:endParaRPr lang="es-A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AR" b="1" dirty="0" smtClean="0">
                <a:solidFill>
                  <a:schemeClr val="tx1"/>
                </a:solidFill>
              </a:rPr>
              <a:t>Incidencia</a:t>
            </a:r>
            <a:r>
              <a:rPr lang="es-AR" dirty="0" smtClean="0">
                <a:solidFill>
                  <a:schemeClr val="tx1"/>
                </a:solidFill>
              </a:rPr>
              <a:t> varia dependiendo de la </a:t>
            </a:r>
            <a:r>
              <a:rPr lang="es-AR" b="1" dirty="0" smtClean="0">
                <a:solidFill>
                  <a:schemeClr val="tx1"/>
                </a:solidFill>
              </a:rPr>
              <a:t>etiología</a:t>
            </a:r>
            <a:r>
              <a:rPr lang="es-AR" dirty="0" smtClean="0">
                <a:solidFill>
                  <a:schemeClr val="tx1"/>
                </a:solidFill>
              </a:rPr>
              <a:t>, pero en general es </a:t>
            </a:r>
            <a:r>
              <a:rPr lang="es-AR" b="1" dirty="0" smtClean="0">
                <a:solidFill>
                  <a:schemeClr val="tx1"/>
                </a:solidFill>
              </a:rPr>
              <a:t>de </a:t>
            </a:r>
            <a:r>
              <a:rPr lang="es-ES" b="1" dirty="0" smtClean="0">
                <a:solidFill>
                  <a:schemeClr val="tx1"/>
                </a:solidFill>
              </a:rPr>
              <a:t>2 </a:t>
            </a:r>
            <a:r>
              <a:rPr lang="es-ES" b="1" dirty="0">
                <a:solidFill>
                  <a:schemeClr val="tx1"/>
                </a:solidFill>
              </a:rPr>
              <a:t>a 3 casos por millón</a:t>
            </a:r>
            <a:r>
              <a:rPr lang="es-ES" dirty="0">
                <a:solidFill>
                  <a:schemeClr val="tx1"/>
                </a:solidFill>
              </a:rPr>
              <a:t> de habitantes por </a:t>
            </a:r>
            <a:r>
              <a:rPr lang="es-ES" b="1" dirty="0" smtClean="0">
                <a:solidFill>
                  <a:schemeClr val="tx1"/>
                </a:solidFill>
              </a:rPr>
              <a:t>año</a:t>
            </a:r>
            <a:r>
              <a:rPr lang="es-ES" dirty="0" smtClean="0">
                <a:solidFill>
                  <a:schemeClr val="tx1"/>
                </a:solidFill>
              </a:rPr>
              <a:t> (subestimado).</a:t>
            </a:r>
            <a:endParaRPr lang="es-AR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AR" dirty="0" smtClean="0">
                <a:solidFill>
                  <a:schemeClr val="tx1"/>
                </a:solidFill>
              </a:rPr>
              <a:t>Iatrogénica: glucocorticoides exógenos.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dirty="0" smtClean="0">
                <a:solidFill>
                  <a:schemeClr val="tx1"/>
                </a:solidFill>
              </a:rPr>
              <a:t>ACTH ectópica: tu células pequeñas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H &gt; M  /  &gt;50 años.</a:t>
            </a:r>
            <a:endParaRPr lang="es-AR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AR" dirty="0" smtClean="0">
                <a:solidFill>
                  <a:schemeClr val="tx1"/>
                </a:solidFill>
              </a:rPr>
              <a:t>Enfermedad de Cushing : 5-25/ millón /año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M &gt; H / 25-45 años.</a:t>
            </a:r>
            <a:endParaRPr lang="es-AR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AR" dirty="0" smtClean="0">
                <a:solidFill>
                  <a:schemeClr val="tx1"/>
                </a:solidFill>
              </a:rPr>
              <a:t>Tumores adrenales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M &gt; H / Bimodal: 10 años – 50 años (A) 40 años (C).</a:t>
            </a:r>
          </a:p>
          <a:p>
            <a:pPr marL="0" indent="0" algn="just">
              <a:buNone/>
            </a:pPr>
            <a:r>
              <a:rPr lang="es-AR" sz="13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s-AR" sz="1300" dirty="0" smtClean="0">
                <a:solidFill>
                  <a:schemeClr val="tx1"/>
                </a:solidFill>
                <a:sym typeface="Wingdings" panose="05000000000000000000" pitchFamily="2" charset="2"/>
              </a:rPr>
              <a:t>A): adenoma  (C): carcinoma.</a:t>
            </a:r>
            <a:endParaRPr lang="es-AR" sz="1300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76600" y="5958166"/>
            <a:ext cx="7269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linkClick r:id="rId2"/>
              </a:rPr>
              <a:t>Nieman L. </a:t>
            </a:r>
            <a:r>
              <a:rPr lang="en-US" sz="1100" dirty="0"/>
              <a:t>Epidemiology and clinical manifestations of Cushing's syndrome. </a:t>
            </a:r>
            <a:r>
              <a:rPr lang="en-US" sz="1100" dirty="0" err="1"/>
              <a:t>UpToDate</a:t>
            </a:r>
            <a:r>
              <a:rPr lang="en-US" sz="1100" dirty="0"/>
              <a:t>. 2015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31536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2712520" y="1854775"/>
            <a:ext cx="8443159" cy="40433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tx1"/>
                </a:solidFill>
              </a:rPr>
              <a:t>La </a:t>
            </a:r>
            <a:r>
              <a:rPr lang="es-ES" b="1" dirty="0" smtClean="0">
                <a:solidFill>
                  <a:schemeClr val="tx1"/>
                </a:solidFill>
              </a:rPr>
              <a:t>HTA</a:t>
            </a:r>
            <a:r>
              <a:rPr lang="es-ES" dirty="0" smtClean="0">
                <a:solidFill>
                  <a:schemeClr val="tx1"/>
                </a:solidFill>
              </a:rPr>
              <a:t> es una de las características más distintivas del síndrome de Cushing </a:t>
            </a:r>
            <a:r>
              <a:rPr lang="es-ES" b="1" dirty="0" smtClean="0">
                <a:solidFill>
                  <a:schemeClr val="tx1"/>
                </a:solidFill>
              </a:rPr>
              <a:t>endógeno</a:t>
            </a:r>
            <a:r>
              <a:rPr lang="es-ES" dirty="0" smtClean="0">
                <a:solidFill>
                  <a:schemeClr val="tx1"/>
                </a:solidFill>
              </a:rPr>
              <a:t> (80% de los pacientes adultos).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Sólo </a:t>
            </a:r>
            <a:r>
              <a:rPr lang="es-ES" b="1" dirty="0" smtClean="0">
                <a:solidFill>
                  <a:schemeClr val="tx1"/>
                </a:solidFill>
              </a:rPr>
              <a:t>20%</a:t>
            </a:r>
            <a:r>
              <a:rPr lang="es-ES" dirty="0" smtClean="0">
                <a:solidFill>
                  <a:schemeClr val="tx1"/>
                </a:solidFill>
              </a:rPr>
              <a:t> de los pacientes con S. Cushing </a:t>
            </a:r>
            <a:r>
              <a:rPr lang="es-ES" b="1" dirty="0" smtClean="0">
                <a:solidFill>
                  <a:schemeClr val="tx1"/>
                </a:solidFill>
              </a:rPr>
              <a:t>iatrogénico</a:t>
            </a:r>
            <a:r>
              <a:rPr lang="es-ES" dirty="0" smtClean="0">
                <a:solidFill>
                  <a:schemeClr val="tx1"/>
                </a:solidFill>
              </a:rPr>
              <a:t> tiene hipertensión. </a:t>
            </a:r>
          </a:p>
          <a:p>
            <a:pPr marL="0" indent="0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MECANISMOS FISIOPATOLÓGICOS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Aumento del volumen del plasma.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Aumento de la resistencia vascular periférica y el gasto cardíaco.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520" y="3840480"/>
            <a:ext cx="7490583" cy="2479730"/>
          </a:xfrm>
          <a:prstGeom prst="rect">
            <a:avLst/>
          </a:prstGeom>
        </p:spPr>
      </p:pic>
      <p:pic>
        <p:nvPicPr>
          <p:cNvPr id="11" name="Picture 2" descr="http://www.aafp.org/afp/2000/0901/afp20000901p1119-f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0992" y="0"/>
            <a:ext cx="5643602" cy="6321512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2346960" y="6367701"/>
            <a:ext cx="891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Magiakou</a:t>
            </a:r>
            <a:r>
              <a:rPr lang="en-US" sz="1100" dirty="0" smtClean="0"/>
              <a:t> MA, </a:t>
            </a:r>
            <a:r>
              <a:rPr lang="en-US" sz="1100" dirty="0" err="1" smtClean="0"/>
              <a:t>Smyrnaki</a:t>
            </a:r>
            <a:r>
              <a:rPr lang="en-US" sz="1100" dirty="0"/>
              <a:t> </a:t>
            </a:r>
            <a:r>
              <a:rPr lang="en-US" sz="1100" dirty="0" smtClean="0"/>
              <a:t>P, </a:t>
            </a:r>
            <a:r>
              <a:rPr lang="en-US" sz="1100" dirty="0" err="1"/>
              <a:t>Chrousos</a:t>
            </a:r>
            <a:r>
              <a:rPr lang="en-US" sz="1100" dirty="0"/>
              <a:t> </a:t>
            </a:r>
            <a:r>
              <a:rPr lang="en-US" sz="1100" dirty="0" err="1" smtClean="0"/>
              <a:t>GP.Hypertension</a:t>
            </a:r>
            <a:r>
              <a:rPr lang="en-US" sz="1100" dirty="0" smtClean="0"/>
              <a:t> </a:t>
            </a:r>
            <a:r>
              <a:rPr lang="en-US" sz="1100" dirty="0"/>
              <a:t>in Cushing’s </a:t>
            </a:r>
            <a:r>
              <a:rPr lang="en-US" sz="1100" dirty="0" err="1"/>
              <a:t>syndrome.Best</a:t>
            </a:r>
            <a:r>
              <a:rPr lang="en-US" sz="1100" dirty="0"/>
              <a:t> Practice &amp; Research Clinical Endocrinology &amp; </a:t>
            </a:r>
            <a:r>
              <a:rPr lang="en-US" sz="1100" dirty="0" smtClean="0"/>
              <a:t>Metabolism. 2006; 20(3):467-482.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92449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697479" y="1910041"/>
            <a:ext cx="84126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CLASIFICACIÓN</a:t>
            </a:r>
          </a:p>
          <a:p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>
              <a:solidFill>
                <a:schemeClr val="accent3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236" y="2386740"/>
            <a:ext cx="7273563" cy="3842637"/>
          </a:xfrm>
          <a:prstGeom prst="rect">
            <a:avLst/>
          </a:prstGeom>
          <a:ln w="34925">
            <a:solidFill>
              <a:schemeClr val="accent3">
                <a:lumMod val="50000"/>
              </a:schemeClr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2346960" y="6291501"/>
            <a:ext cx="891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Magiakou</a:t>
            </a:r>
            <a:r>
              <a:rPr lang="en-US" sz="1100" dirty="0" smtClean="0"/>
              <a:t> MA, </a:t>
            </a:r>
            <a:r>
              <a:rPr lang="en-US" sz="1100" dirty="0" err="1" smtClean="0"/>
              <a:t>Smyrnaki</a:t>
            </a:r>
            <a:r>
              <a:rPr lang="en-US" sz="1100" dirty="0"/>
              <a:t> </a:t>
            </a:r>
            <a:r>
              <a:rPr lang="en-US" sz="1100" dirty="0" smtClean="0"/>
              <a:t>P, </a:t>
            </a:r>
            <a:r>
              <a:rPr lang="en-US" sz="1100" dirty="0" err="1"/>
              <a:t>Chrousos</a:t>
            </a:r>
            <a:r>
              <a:rPr lang="en-US" sz="1100" dirty="0"/>
              <a:t> </a:t>
            </a:r>
            <a:r>
              <a:rPr lang="en-US" sz="1100" dirty="0" err="1" smtClean="0"/>
              <a:t>GP.Hypertension</a:t>
            </a:r>
            <a:r>
              <a:rPr lang="en-US" sz="1100" dirty="0" smtClean="0"/>
              <a:t> </a:t>
            </a:r>
            <a:r>
              <a:rPr lang="en-US" sz="1100" dirty="0"/>
              <a:t>in Cushing’s </a:t>
            </a:r>
            <a:r>
              <a:rPr lang="en-US" sz="1100" dirty="0" err="1"/>
              <a:t>syndrome.Best</a:t>
            </a:r>
            <a:r>
              <a:rPr lang="en-US" sz="1100" dirty="0"/>
              <a:t> Practice &amp; Research Clinical Endocrinology &amp; </a:t>
            </a:r>
            <a:r>
              <a:rPr lang="en-US" sz="1100" dirty="0" smtClean="0"/>
              <a:t>Metabolism. 2006; 20(3):467-482.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22108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28956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4" y="1636038"/>
            <a:ext cx="6953250" cy="50863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17" y="1297004"/>
            <a:ext cx="5743575" cy="3905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449" y="1277001"/>
            <a:ext cx="2295525" cy="400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425" y="1650325"/>
            <a:ext cx="1362075" cy="505777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807017" y="1297004"/>
            <a:ext cx="8051483" cy="5425384"/>
          </a:xfrm>
          <a:prstGeom prst="rect">
            <a:avLst/>
          </a:prstGeom>
          <a:noFill/>
          <a:ln w="539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3017519" y="6443276"/>
            <a:ext cx="7269480" cy="2616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linkClick r:id="rId6"/>
              </a:rPr>
              <a:t>Nieman L. </a:t>
            </a:r>
            <a:r>
              <a:rPr lang="en-US" sz="1100" dirty="0"/>
              <a:t>Epidemiology and clinical manifestations of Cushing's syndrome. </a:t>
            </a:r>
            <a:r>
              <a:rPr lang="en-US" sz="1100" dirty="0" err="1"/>
              <a:t>UpToDate</a:t>
            </a:r>
            <a:r>
              <a:rPr lang="en-US" sz="1100" dirty="0"/>
              <a:t>. 2015</a:t>
            </a:r>
            <a:endParaRPr lang="es-ES" sz="11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541" y="1874576"/>
            <a:ext cx="6510073" cy="428102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2854388" y="6392580"/>
            <a:ext cx="7671944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" sz="1100" dirty="0">
                <a:hlinkClick r:id="rId8"/>
              </a:rPr>
              <a:t>Nieman</a:t>
            </a:r>
            <a:r>
              <a:rPr lang="es-ES" sz="1100" dirty="0"/>
              <a:t> LK,</a:t>
            </a:r>
            <a:r>
              <a:rPr lang="es-ES" sz="1100" dirty="0">
                <a:hlinkClick r:id="rId9"/>
              </a:rPr>
              <a:t> </a:t>
            </a:r>
            <a:r>
              <a:rPr lang="es-ES" sz="1100" dirty="0" err="1">
                <a:hlinkClick r:id="rId9"/>
              </a:rPr>
              <a:t>Biller</a:t>
            </a:r>
            <a:r>
              <a:rPr lang="es-ES" sz="1100" dirty="0"/>
              <a:t> BM,  </a:t>
            </a:r>
            <a:r>
              <a:rPr lang="es-ES" sz="1100" dirty="0" err="1">
                <a:hlinkClick r:id="rId10"/>
              </a:rPr>
              <a:t>Findling</a:t>
            </a:r>
            <a:r>
              <a:rPr lang="es-ES" sz="1100" dirty="0"/>
              <a:t> JW, </a:t>
            </a:r>
            <a:r>
              <a:rPr lang="es-ES" sz="1100" dirty="0" err="1">
                <a:hlinkClick r:id="rId11"/>
              </a:rPr>
              <a:t>Newell</a:t>
            </a:r>
            <a:r>
              <a:rPr lang="es-ES" sz="1100" dirty="0">
                <a:hlinkClick r:id="rId11"/>
              </a:rPr>
              <a:t>-Price</a:t>
            </a:r>
            <a:r>
              <a:rPr lang="es-ES" sz="1100" dirty="0"/>
              <a:t> J, </a:t>
            </a:r>
            <a:r>
              <a:rPr lang="es-ES" sz="1100" dirty="0" err="1">
                <a:hlinkClick r:id="rId12"/>
              </a:rPr>
              <a:t>Savage</a:t>
            </a:r>
            <a:r>
              <a:rPr lang="es-ES" sz="1100" dirty="0"/>
              <a:t> MO, </a:t>
            </a:r>
            <a:r>
              <a:rPr lang="es-ES" sz="1100" dirty="0">
                <a:hlinkClick r:id="rId13"/>
              </a:rPr>
              <a:t>Stewart</a:t>
            </a:r>
            <a:r>
              <a:rPr lang="es-ES" sz="1100" dirty="0"/>
              <a:t> PM, </a:t>
            </a:r>
            <a:r>
              <a:rPr lang="es-ES" sz="1100" dirty="0" err="1">
                <a:hlinkClick r:id="rId14"/>
              </a:rPr>
              <a:t>Montori</a:t>
            </a:r>
            <a:r>
              <a:rPr lang="es-ES" sz="1100" dirty="0"/>
              <a:t> VM</a:t>
            </a:r>
            <a:r>
              <a:rPr lang="en-US" sz="1100" dirty="0"/>
              <a:t>. The Diagnosis of Cushing's Syndrome: An Endocrine Society Clinical Practice Guideline. J </a:t>
            </a:r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Endocrinol</a:t>
            </a:r>
            <a:r>
              <a:rPr lang="en-US" sz="1100" dirty="0"/>
              <a:t> </a:t>
            </a:r>
            <a:r>
              <a:rPr lang="en-US" sz="1100" dirty="0" err="1"/>
              <a:t>Metab</a:t>
            </a:r>
            <a:r>
              <a:rPr lang="en-US" sz="1100" dirty="0"/>
              <a:t>. 2008 May; 93(5): 1526–1540.</a:t>
            </a:r>
          </a:p>
        </p:txBody>
      </p:sp>
    </p:spTree>
    <p:extLst>
      <p:ext uri="{BB962C8B-B14F-4D97-AF65-F5344CB8AC3E}">
        <p14:creationId xmlns="" xmlns:p14="http://schemas.microsoft.com/office/powerpoint/2010/main" val="15674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960" y="1880379"/>
            <a:ext cx="3939348" cy="2939266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9103" y="1850028"/>
            <a:ext cx="3842427" cy="263147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9712" y="2156935"/>
            <a:ext cx="1436987" cy="204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6268" y="1879561"/>
            <a:ext cx="8555612" cy="4047976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" name="7 CuadroTexto"/>
          <p:cNvSpPr txBox="1"/>
          <p:nvPr/>
        </p:nvSpPr>
        <p:spPr>
          <a:xfrm>
            <a:off x="4808094" y="6460778"/>
            <a:ext cx="39853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err="1" smtClean="0"/>
              <a:t>Afzal</a:t>
            </a:r>
            <a:r>
              <a:rPr lang="es-ES" sz="1100" dirty="0" smtClean="0"/>
              <a:t> Mir. Atlas of </a:t>
            </a:r>
            <a:r>
              <a:rPr lang="es-ES" sz="1100" dirty="0" err="1" smtClean="0"/>
              <a:t>Clinica</a:t>
            </a:r>
            <a:r>
              <a:rPr lang="es-ES" sz="1100" dirty="0" smtClean="0"/>
              <a:t> Diagnosis. </a:t>
            </a:r>
            <a:r>
              <a:rPr lang="es-ES" sz="1100" dirty="0" err="1" smtClean="0"/>
              <a:t>Second</a:t>
            </a:r>
            <a:r>
              <a:rPr lang="es-ES" sz="1100" dirty="0" smtClean="0"/>
              <a:t> </a:t>
            </a:r>
            <a:r>
              <a:rPr lang="es-ES" sz="1100" dirty="0" err="1" smtClean="0"/>
              <a:t>Edition</a:t>
            </a:r>
            <a:r>
              <a:rPr lang="es-ES" sz="1100" dirty="0" smtClean="0"/>
              <a:t>. </a:t>
            </a:r>
            <a:r>
              <a:rPr lang="es-ES" sz="1100" dirty="0" err="1" smtClean="0"/>
              <a:t>Saunder</a:t>
            </a:r>
            <a:r>
              <a:rPr lang="es-ES" sz="1100" dirty="0" smtClean="0"/>
              <a:t>. 2003</a:t>
            </a:r>
            <a:endParaRPr lang="es-AR" sz="1100" dirty="0"/>
          </a:p>
        </p:txBody>
      </p:sp>
    </p:spTree>
    <p:extLst>
      <p:ext uri="{BB962C8B-B14F-4D97-AF65-F5344CB8AC3E}">
        <p14:creationId xmlns="" xmlns:p14="http://schemas.microsoft.com/office/powerpoint/2010/main" val="164469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3400" y="1795305"/>
            <a:ext cx="7573494" cy="355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719" y="3642913"/>
            <a:ext cx="1928826" cy="280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0874" y="5333878"/>
            <a:ext cx="2044305" cy="105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ángulo 2"/>
          <p:cNvSpPr/>
          <p:nvPr/>
        </p:nvSpPr>
        <p:spPr>
          <a:xfrm>
            <a:off x="7183692" y="5296028"/>
            <a:ext cx="3463202" cy="1094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36658" y="1850028"/>
            <a:ext cx="7573494" cy="4578677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7 CuadroTexto"/>
          <p:cNvSpPr txBox="1"/>
          <p:nvPr/>
        </p:nvSpPr>
        <p:spPr>
          <a:xfrm>
            <a:off x="4808094" y="6460778"/>
            <a:ext cx="39853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err="1" smtClean="0"/>
              <a:t>Afzal</a:t>
            </a:r>
            <a:r>
              <a:rPr lang="es-ES" sz="1100" dirty="0" smtClean="0"/>
              <a:t> Mir. Atlas of </a:t>
            </a:r>
            <a:r>
              <a:rPr lang="es-ES" sz="1100" dirty="0" err="1" smtClean="0"/>
              <a:t>Clinica</a:t>
            </a:r>
            <a:r>
              <a:rPr lang="es-ES" sz="1100" dirty="0" smtClean="0"/>
              <a:t> Diagnosis. </a:t>
            </a:r>
            <a:r>
              <a:rPr lang="es-ES" sz="1100" dirty="0" err="1" smtClean="0"/>
              <a:t>Second</a:t>
            </a:r>
            <a:r>
              <a:rPr lang="es-ES" sz="1100" dirty="0" smtClean="0"/>
              <a:t> </a:t>
            </a:r>
            <a:r>
              <a:rPr lang="es-ES" sz="1100" dirty="0" err="1" smtClean="0"/>
              <a:t>Edition</a:t>
            </a:r>
            <a:r>
              <a:rPr lang="es-ES" sz="1100" dirty="0" smtClean="0"/>
              <a:t>. </a:t>
            </a:r>
            <a:r>
              <a:rPr lang="es-ES" sz="1100" dirty="0" err="1" smtClean="0"/>
              <a:t>Saunder</a:t>
            </a:r>
            <a:r>
              <a:rPr lang="es-ES" sz="1100" dirty="0" smtClean="0"/>
              <a:t>. 2003</a:t>
            </a:r>
            <a:endParaRPr lang="es-AR" sz="1100" dirty="0"/>
          </a:p>
        </p:txBody>
      </p:sp>
    </p:spTree>
    <p:extLst>
      <p:ext uri="{BB962C8B-B14F-4D97-AF65-F5344CB8AC3E}">
        <p14:creationId xmlns="" xmlns:p14="http://schemas.microsoft.com/office/powerpoint/2010/main" val="27802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69921" y="45721"/>
            <a:ext cx="7159176" cy="6722388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5964" y="118963"/>
            <a:ext cx="7042653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7 CuadroTexto"/>
          <p:cNvSpPr txBox="1"/>
          <p:nvPr/>
        </p:nvSpPr>
        <p:spPr>
          <a:xfrm>
            <a:off x="4808094" y="6491258"/>
            <a:ext cx="39853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err="1" smtClean="0"/>
              <a:t>Afzal</a:t>
            </a:r>
            <a:r>
              <a:rPr lang="es-ES" sz="1100" dirty="0" smtClean="0"/>
              <a:t> Mir. Atlas of </a:t>
            </a:r>
            <a:r>
              <a:rPr lang="es-ES" sz="1100" dirty="0" err="1" smtClean="0"/>
              <a:t>Clinica</a:t>
            </a:r>
            <a:r>
              <a:rPr lang="es-ES" sz="1100" dirty="0" smtClean="0"/>
              <a:t> Diagnosis. </a:t>
            </a:r>
            <a:r>
              <a:rPr lang="es-ES" sz="1100" dirty="0" err="1" smtClean="0"/>
              <a:t>Second</a:t>
            </a:r>
            <a:r>
              <a:rPr lang="es-ES" sz="1100" dirty="0" smtClean="0"/>
              <a:t> </a:t>
            </a:r>
            <a:r>
              <a:rPr lang="es-ES" sz="1100" dirty="0" err="1" smtClean="0"/>
              <a:t>Edition</a:t>
            </a:r>
            <a:r>
              <a:rPr lang="es-ES" sz="1100" dirty="0" smtClean="0"/>
              <a:t>. </a:t>
            </a:r>
            <a:r>
              <a:rPr lang="es-ES" sz="1100" dirty="0" err="1" smtClean="0"/>
              <a:t>Saunder</a:t>
            </a:r>
            <a:r>
              <a:rPr lang="es-ES" sz="1100" dirty="0" smtClean="0"/>
              <a:t>. 2003</a:t>
            </a:r>
            <a:endParaRPr lang="es-AR" sz="1100" dirty="0"/>
          </a:p>
        </p:txBody>
      </p:sp>
    </p:spTree>
    <p:extLst>
      <p:ext uri="{BB962C8B-B14F-4D97-AF65-F5344CB8AC3E}">
        <p14:creationId xmlns="" xmlns:p14="http://schemas.microsoft.com/office/powerpoint/2010/main" val="405373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842359" y="1910041"/>
            <a:ext cx="8122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s-ES" dirty="0" smtClean="0"/>
              <a:t>Descartar aportes exógenos antes del cribado.</a:t>
            </a:r>
          </a:p>
          <a:p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Para </a:t>
            </a:r>
            <a:r>
              <a:rPr lang="es-ES" dirty="0"/>
              <a:t>establecer el diagnóstico, hay que </a:t>
            </a:r>
            <a:r>
              <a:rPr lang="es-ES" dirty="0" smtClean="0"/>
              <a:t>obtener resultados </a:t>
            </a:r>
            <a:r>
              <a:rPr lang="es-ES" dirty="0"/>
              <a:t>anómalos en dos pruebas de cribado </a:t>
            </a:r>
            <a:r>
              <a:rPr lang="es-ES" dirty="0" smtClean="0"/>
              <a:t>distintas: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Medición de cortisol en saliva, orina </a:t>
            </a:r>
            <a:r>
              <a:rPr lang="pt-BR" dirty="0"/>
              <a:t> </a:t>
            </a:r>
            <a:r>
              <a:rPr lang="pt-BR" dirty="0" smtClean="0"/>
              <a:t>(4 </a:t>
            </a:r>
            <a:r>
              <a:rPr lang="pt-BR" dirty="0"/>
              <a:t>a 40 </a:t>
            </a:r>
            <a:r>
              <a:rPr lang="pt-BR" dirty="0" err="1" smtClean="0"/>
              <a:t>mcg</a:t>
            </a:r>
            <a:r>
              <a:rPr lang="pt-BR" dirty="0"/>
              <a:t>/ 24 </a:t>
            </a:r>
            <a:r>
              <a:rPr lang="pt-BR" dirty="0" smtClean="0"/>
              <a:t>h)</a:t>
            </a:r>
            <a:r>
              <a:rPr lang="es-ES" dirty="0" smtClean="0"/>
              <a:t> y suero.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Prueba de supresión con </a:t>
            </a:r>
            <a:r>
              <a:rPr lang="es-ES" dirty="0" err="1" smtClean="0"/>
              <a:t>dexamentasona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Supresión  &lt; 2mcg/dl.</a:t>
            </a: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Prueba de supresión con </a:t>
            </a:r>
            <a:r>
              <a:rPr lang="es-ES" dirty="0" err="1" smtClean="0"/>
              <a:t>dexametasona</a:t>
            </a:r>
            <a:r>
              <a:rPr lang="es-ES" dirty="0" smtClean="0"/>
              <a:t> en dosis baja (2mg en 48 </a:t>
            </a:r>
            <a:r>
              <a:rPr lang="es-ES" dirty="0" err="1" smtClean="0"/>
              <a:t>hs</a:t>
            </a:r>
            <a:r>
              <a:rPr lang="es-ES" dirty="0" smtClean="0"/>
              <a:t>).</a:t>
            </a:r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081700" y="4198052"/>
            <a:ext cx="7897324" cy="2031325"/>
          </a:xfrm>
          <a:prstGeom prst="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Pacientes</a:t>
            </a:r>
            <a:r>
              <a:rPr lang="en-US" dirty="0" smtClean="0"/>
              <a:t> con </a:t>
            </a:r>
            <a:r>
              <a:rPr lang="en-US" dirty="0" err="1" smtClean="0"/>
              <a:t>características</a:t>
            </a:r>
            <a:r>
              <a:rPr lang="en-US" dirty="0" smtClean="0"/>
              <a:t> </a:t>
            </a:r>
            <a:r>
              <a:rPr lang="en-US" dirty="0" err="1" smtClean="0"/>
              <a:t>inusuales</a:t>
            </a:r>
            <a:r>
              <a:rPr lang="en-US" dirty="0" smtClean="0"/>
              <a:t> para la </a:t>
            </a:r>
            <a:r>
              <a:rPr lang="en-US" dirty="0" err="1" smtClean="0"/>
              <a:t>edad</a:t>
            </a:r>
            <a:r>
              <a:rPr lang="en-US" dirty="0" smtClean="0"/>
              <a:t> (osteoporosis</a:t>
            </a:r>
            <a:r>
              <a:rPr lang="en-US" dirty="0"/>
              <a:t>, </a:t>
            </a:r>
            <a:r>
              <a:rPr lang="en-US" dirty="0" err="1" smtClean="0"/>
              <a:t>hipertensión</a:t>
            </a:r>
            <a:r>
              <a:rPr lang="en-US" dirty="0" smtClean="0"/>
              <a:t>)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Pacientes</a:t>
            </a:r>
            <a:r>
              <a:rPr lang="en-US" dirty="0" smtClean="0"/>
              <a:t> con </a:t>
            </a:r>
            <a:r>
              <a:rPr lang="en-US" dirty="0" err="1" smtClean="0"/>
              <a:t>características</a:t>
            </a:r>
            <a:r>
              <a:rPr lang="en-US" dirty="0" smtClean="0"/>
              <a:t> multiples y </a:t>
            </a:r>
            <a:r>
              <a:rPr lang="en-US" dirty="0" err="1" smtClean="0"/>
              <a:t>progresivas</a:t>
            </a:r>
            <a:r>
              <a:rPr lang="en-US" dirty="0" smtClean="0"/>
              <a:t>, </a:t>
            </a:r>
            <a:r>
              <a:rPr lang="en-US" dirty="0" err="1" smtClean="0"/>
              <a:t>principalmente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mas </a:t>
            </a:r>
            <a:r>
              <a:rPr lang="en-US" dirty="0" err="1" smtClean="0"/>
              <a:t>predictivas</a:t>
            </a:r>
            <a:r>
              <a:rPr lang="en-US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Los niños con la disminución de percentil altura y el aumento de </a:t>
            </a:r>
            <a:r>
              <a:rPr lang="es-ES" dirty="0" smtClean="0"/>
              <a:t>peso.</a:t>
            </a: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Los pacientes con </a:t>
            </a:r>
            <a:r>
              <a:rPr lang="es-ES" dirty="0" err="1"/>
              <a:t>incidentaloma</a:t>
            </a:r>
            <a:r>
              <a:rPr lang="es-ES" dirty="0"/>
              <a:t> suprarrenal compatibles con </a:t>
            </a:r>
            <a:r>
              <a:rPr lang="es-ES" dirty="0" smtClean="0"/>
              <a:t>adenoma.</a:t>
            </a:r>
          </a:p>
          <a:p>
            <a:pPr algn="just"/>
            <a:endParaRPr lang="en-US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57" y="2435509"/>
            <a:ext cx="6468428" cy="37723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2854388" y="6438300"/>
            <a:ext cx="76719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>
                <a:hlinkClick r:id="rId3"/>
              </a:rPr>
              <a:t>Nieman</a:t>
            </a:r>
            <a:r>
              <a:rPr lang="es-ES" sz="1100" dirty="0"/>
              <a:t> LK,</a:t>
            </a:r>
            <a:r>
              <a:rPr lang="es-ES" sz="1100" dirty="0">
                <a:hlinkClick r:id="rId4"/>
              </a:rPr>
              <a:t> </a:t>
            </a:r>
            <a:r>
              <a:rPr lang="es-ES" sz="1100" dirty="0" err="1">
                <a:hlinkClick r:id="rId4"/>
              </a:rPr>
              <a:t>Biller</a:t>
            </a:r>
            <a:r>
              <a:rPr lang="es-ES" sz="1100" dirty="0"/>
              <a:t> BM,  </a:t>
            </a:r>
            <a:r>
              <a:rPr lang="es-ES" sz="1100" dirty="0" err="1">
                <a:hlinkClick r:id="rId5"/>
              </a:rPr>
              <a:t>Findling</a:t>
            </a:r>
            <a:r>
              <a:rPr lang="es-ES" sz="1100" dirty="0"/>
              <a:t> JW, </a:t>
            </a:r>
            <a:r>
              <a:rPr lang="es-ES" sz="1100" dirty="0" err="1">
                <a:hlinkClick r:id="rId6"/>
              </a:rPr>
              <a:t>Newell</a:t>
            </a:r>
            <a:r>
              <a:rPr lang="es-ES" sz="1100" dirty="0">
                <a:hlinkClick r:id="rId6"/>
              </a:rPr>
              <a:t>-Price</a:t>
            </a:r>
            <a:r>
              <a:rPr lang="es-ES" sz="1100" dirty="0"/>
              <a:t> J, </a:t>
            </a:r>
            <a:r>
              <a:rPr lang="es-ES" sz="1100" dirty="0" err="1">
                <a:hlinkClick r:id="rId7"/>
              </a:rPr>
              <a:t>Savage</a:t>
            </a:r>
            <a:r>
              <a:rPr lang="es-ES" sz="1100" dirty="0"/>
              <a:t> MO, </a:t>
            </a:r>
            <a:r>
              <a:rPr lang="es-ES" sz="1100" dirty="0">
                <a:hlinkClick r:id="rId8"/>
              </a:rPr>
              <a:t>Stewart</a:t>
            </a:r>
            <a:r>
              <a:rPr lang="es-ES" sz="1100" dirty="0"/>
              <a:t> PM, </a:t>
            </a:r>
            <a:r>
              <a:rPr lang="es-ES" sz="1100" dirty="0" err="1">
                <a:hlinkClick r:id="rId9"/>
              </a:rPr>
              <a:t>Montori</a:t>
            </a:r>
            <a:r>
              <a:rPr lang="es-ES" sz="1100" dirty="0"/>
              <a:t> VM</a:t>
            </a:r>
            <a:r>
              <a:rPr lang="en-US" sz="1100" dirty="0"/>
              <a:t>. The Diagnosis of Cushing's Syndrome: An Endocrine Society Clinical Practice Guideline. J </a:t>
            </a:r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Endocrinol</a:t>
            </a:r>
            <a:r>
              <a:rPr lang="en-US" sz="1100" dirty="0"/>
              <a:t> </a:t>
            </a:r>
            <a:r>
              <a:rPr lang="en-US" sz="1100" dirty="0" err="1"/>
              <a:t>Metab</a:t>
            </a:r>
            <a:r>
              <a:rPr lang="en-US" sz="1100" dirty="0"/>
              <a:t>. 2008 May; 93(5): 1526–1540.</a:t>
            </a:r>
          </a:p>
        </p:txBody>
      </p:sp>
    </p:spTree>
    <p:extLst>
      <p:ext uri="{BB962C8B-B14F-4D97-AF65-F5344CB8AC3E}">
        <p14:creationId xmlns="" xmlns:p14="http://schemas.microsoft.com/office/powerpoint/2010/main" val="12211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28800"/>
            <a:ext cx="10363200" cy="400812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sz="3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PSEUDOHIPERTENSIÓN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800" dirty="0" smtClean="0">
                <a:sym typeface="Wingdings" panose="05000000000000000000" pitchFamily="2" charset="2"/>
              </a:rPr>
              <a:t> </a:t>
            </a:r>
            <a:r>
              <a:rPr lang="es-ES" sz="2800" b="1" dirty="0" smtClean="0">
                <a:sym typeface="Wingdings" panose="05000000000000000000" pitchFamily="2" charset="2"/>
              </a:rPr>
              <a:t>Aumento</a:t>
            </a:r>
            <a:r>
              <a:rPr lang="es-ES" sz="2800" dirty="0" smtClean="0">
                <a:sym typeface="Wingdings" panose="05000000000000000000" pitchFamily="2" charset="2"/>
              </a:rPr>
              <a:t> de la </a:t>
            </a:r>
            <a:r>
              <a:rPr lang="es-ES" sz="2800" b="1" dirty="0" smtClean="0">
                <a:sym typeface="Wingdings" panose="05000000000000000000" pitchFamily="2" charset="2"/>
              </a:rPr>
              <a:t>presión diastólica braquial </a:t>
            </a:r>
            <a:r>
              <a:rPr lang="es-ES" sz="2800" dirty="0" smtClean="0">
                <a:sym typeface="Wingdings" panose="05000000000000000000" pitchFamily="2" charset="2"/>
              </a:rPr>
              <a:t>de al menos </a:t>
            </a:r>
            <a:r>
              <a:rPr lang="es-ES" sz="2800" b="1" dirty="0" smtClean="0">
                <a:sym typeface="Wingdings" panose="05000000000000000000" pitchFamily="2" charset="2"/>
              </a:rPr>
              <a:t>15 </a:t>
            </a:r>
            <a:r>
              <a:rPr lang="es-ES" sz="2800" b="1" dirty="0" err="1" smtClean="0">
                <a:sym typeface="Wingdings" panose="05000000000000000000" pitchFamily="2" charset="2"/>
              </a:rPr>
              <a:t>mmHg</a:t>
            </a:r>
            <a:r>
              <a:rPr lang="es-ES" sz="2800" b="1" dirty="0" smtClean="0">
                <a:sym typeface="Wingdings" panose="05000000000000000000" pitchFamily="2" charset="2"/>
              </a:rPr>
              <a:t> </a:t>
            </a:r>
            <a:r>
              <a:rPr lang="es-ES" sz="2800" dirty="0" smtClean="0">
                <a:sym typeface="Wingdings" panose="05000000000000000000" pitchFamily="2" charset="2"/>
              </a:rPr>
              <a:t>por encima de la presión </a:t>
            </a:r>
            <a:r>
              <a:rPr lang="es-ES" sz="2800" dirty="0" err="1" smtClean="0">
                <a:sym typeface="Wingdings" panose="05000000000000000000" pitchFamily="2" charset="2"/>
              </a:rPr>
              <a:t>intraarterial</a:t>
            </a:r>
            <a:r>
              <a:rPr lang="es-ES" sz="2800" dirty="0" smtClean="0">
                <a:sym typeface="Wingdings" panose="05000000000000000000" pitchFamily="2" charset="2"/>
              </a:rPr>
              <a:t> normal medida simultáneamente.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800" dirty="0" smtClean="0">
                <a:sym typeface="Wingdings" panose="05000000000000000000" pitchFamily="2" charset="2"/>
              </a:rPr>
              <a:t> Pacientes ancianos con </a:t>
            </a:r>
            <a:r>
              <a:rPr lang="es-ES" sz="2800" b="1" dirty="0" smtClean="0">
                <a:sym typeface="Wingdings" panose="05000000000000000000" pitchFamily="2" charset="2"/>
              </a:rPr>
              <a:t>arterias calcificadas y rígidas</a:t>
            </a:r>
            <a:r>
              <a:rPr lang="es-ES" sz="2800" dirty="0" smtClean="0">
                <a:sym typeface="Wingdings" panose="05000000000000000000" pitchFamily="2" charset="2"/>
              </a:rPr>
              <a:t>, con poco o ningún daño de órgano blanco a pesar de tener presiones muy elevadas y</a:t>
            </a:r>
            <a:r>
              <a:rPr lang="es-ES" sz="2800" dirty="0" smtClean="0"/>
              <a:t> </a:t>
            </a:r>
            <a:r>
              <a:rPr lang="es-ES" sz="2800" dirty="0"/>
              <a:t>si se aumentan la dosis o el número de drogas aparecen síntomas </a:t>
            </a:r>
            <a:r>
              <a:rPr lang="es-ES" sz="2800" dirty="0" err="1"/>
              <a:t>hipotensivos</a:t>
            </a:r>
            <a:r>
              <a:rPr lang="es-ES" sz="2800" dirty="0"/>
              <a:t>. </a:t>
            </a:r>
            <a:endParaRPr lang="es-ES" sz="2800" dirty="0" smtClean="0"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800" dirty="0" smtClean="0">
                <a:sym typeface="Wingdings" panose="05000000000000000000" pitchFamily="2" charset="2"/>
              </a:rPr>
              <a:t> Se necesita ejercer una </a:t>
            </a:r>
            <a:r>
              <a:rPr lang="es-ES" sz="2800" b="1" dirty="0" smtClean="0">
                <a:sym typeface="Wingdings" panose="05000000000000000000" pitchFamily="2" charset="2"/>
              </a:rPr>
              <a:t>excesiva presión </a:t>
            </a:r>
            <a:r>
              <a:rPr lang="es-ES" sz="2800" dirty="0" smtClean="0">
                <a:sym typeface="Wingdings" panose="05000000000000000000" pitchFamily="2" charset="2"/>
              </a:rPr>
              <a:t>del manguito para comprimirla arteria, dando como resultado </a:t>
            </a:r>
            <a:r>
              <a:rPr lang="es-ES" sz="2800" b="1" dirty="0" smtClean="0">
                <a:sym typeface="Wingdings" panose="05000000000000000000" pitchFamily="2" charset="2"/>
              </a:rPr>
              <a:t>lecturas elevadas falsas</a:t>
            </a:r>
            <a:r>
              <a:rPr lang="es-ES" sz="2800" dirty="0" smtClean="0">
                <a:sym typeface="Wingdings" panose="05000000000000000000" pitchFamily="2" charset="2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800" dirty="0" smtClean="0">
                <a:sym typeface="Wingdings" panose="05000000000000000000" pitchFamily="2" charset="2"/>
              </a:rPr>
              <a:t> Puede ser identificada con la </a:t>
            </a:r>
            <a:r>
              <a:rPr lang="es-ES" sz="2800" b="1" dirty="0" smtClean="0">
                <a:sym typeface="Wingdings" panose="05000000000000000000" pitchFamily="2" charset="2"/>
              </a:rPr>
              <a:t>maniobra de </a:t>
            </a:r>
            <a:r>
              <a:rPr lang="es-ES" sz="2800" b="1" dirty="0" err="1" smtClean="0">
                <a:sym typeface="Wingdings" panose="05000000000000000000" pitchFamily="2" charset="2"/>
              </a:rPr>
              <a:t>Osler</a:t>
            </a:r>
            <a:r>
              <a:rPr lang="es-ES" sz="2800" dirty="0" smtClean="0">
                <a:sym typeface="Wingdings" panose="05000000000000000000" pitchFamily="2" charset="2"/>
              </a:rPr>
              <a:t>, variabilidad inter e </a:t>
            </a:r>
            <a:r>
              <a:rPr lang="es-ES" sz="2800" dirty="0" err="1" smtClean="0">
                <a:sym typeface="Wingdings" panose="05000000000000000000" pitchFamily="2" charset="2"/>
              </a:rPr>
              <a:t>intraobservador</a:t>
            </a:r>
            <a:r>
              <a:rPr lang="es-ES" sz="2800" dirty="0" smtClean="0">
                <a:sym typeface="Wingdings" panose="05000000000000000000" pitchFamily="2" charset="2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800" dirty="0" smtClean="0">
                <a:sym typeface="Wingdings" panose="05000000000000000000" pitchFamily="2" charset="2"/>
              </a:rPr>
              <a:t> La evaluación de la dureza arterial braquial se puede identificar también a través de la medición de la </a:t>
            </a:r>
            <a:r>
              <a:rPr lang="es-ES" sz="2800" b="1" dirty="0" smtClean="0">
                <a:sym typeface="Wingdings" panose="05000000000000000000" pitchFamily="2" charset="2"/>
              </a:rPr>
              <a:t>velocidad de la onda del pulso </a:t>
            </a:r>
            <a:r>
              <a:rPr lang="es-ES" sz="2800" b="1" dirty="0" err="1" smtClean="0">
                <a:sym typeface="Wingdings" panose="05000000000000000000" pitchFamily="2" charset="2"/>
              </a:rPr>
              <a:t>carotídeo</a:t>
            </a:r>
            <a:r>
              <a:rPr lang="es-ES" sz="2800" b="1" dirty="0" smtClean="0">
                <a:sym typeface="Wingdings" panose="05000000000000000000" pitchFamily="2" charset="2"/>
              </a:rPr>
              <a:t> – radial.</a:t>
            </a:r>
          </a:p>
          <a:p>
            <a:pPr algn="just"/>
            <a:endParaRPr lang="es-ES" dirty="0">
              <a:sym typeface="Wingdings" panose="05000000000000000000" pitchFamily="2" charset="2"/>
            </a:endParaRPr>
          </a:p>
          <a:p>
            <a:pPr algn="just"/>
            <a:endParaRPr lang="es-ES" b="1" dirty="0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097280" y="685800"/>
            <a:ext cx="103632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Bradley Hand ITC" panose="03070402050302030203" pitchFamily="66" charset="0"/>
              </a:rPr>
              <a:t>PREVIO AL INICIO DEL CRIBADO </a:t>
            </a:r>
            <a:r>
              <a:rPr lang="es-ES" sz="3200" dirty="0" smtClean="0">
                <a:solidFill>
                  <a:schemeClr val="bg1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</a:t>
            </a:r>
            <a:r>
              <a:rPr lang="es-ES" sz="3200" dirty="0" smtClean="0">
                <a:latin typeface="Bradley Hand ITC" panose="03070402050302030203" pitchFamily="66" charset="0"/>
                <a:sym typeface="Wingdings" panose="05000000000000000000" pitchFamily="2" charset="2"/>
              </a:rPr>
              <a:t> </a:t>
            </a:r>
            <a:r>
              <a:rPr lang="es-ES" sz="3600" b="1" dirty="0" smtClean="0">
                <a:solidFill>
                  <a:schemeClr val="bg1"/>
                </a:solidFill>
                <a:latin typeface="Baskerville Old Face" panose="02020602080505020303" pitchFamily="18" charset="0"/>
                <a:sym typeface="Wingdings" panose="05000000000000000000" pitchFamily="2" charset="2"/>
              </a:rPr>
              <a:t>DESCARTAR!! </a:t>
            </a:r>
            <a:endParaRPr lang="es-ES" sz="36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78280" y="6140578"/>
            <a:ext cx="998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</a:p>
          <a:p>
            <a:pPr algn="ctr"/>
            <a:r>
              <a:rPr lang="es-ES" sz="1400" dirty="0"/>
              <a:t>Majul M, Marin M, </a:t>
            </a:r>
            <a:r>
              <a:rPr lang="es-ES" sz="1400" dirty="0" err="1"/>
              <a:t>Bendersky</a:t>
            </a:r>
            <a:r>
              <a:rPr lang="es-ES" sz="1400" dirty="0"/>
              <a:t> M, </a:t>
            </a:r>
            <a:r>
              <a:rPr lang="es-ES" sz="1400" dirty="0" err="1"/>
              <a:t>Rodriguez</a:t>
            </a:r>
            <a:r>
              <a:rPr lang="es-ES" sz="1400" dirty="0"/>
              <a:t> P, Díaz M, </a:t>
            </a:r>
            <a:r>
              <a:rPr lang="es-ES" sz="1400" dirty="0" err="1"/>
              <a:t>Orías</a:t>
            </a:r>
            <a:r>
              <a:rPr lang="es-ES" sz="1400" dirty="0"/>
              <a:t> M. </a:t>
            </a:r>
            <a:r>
              <a:rPr lang="es-ES" sz="1400" dirty="0" err="1"/>
              <a:t>Concenso</a:t>
            </a:r>
            <a:r>
              <a:rPr lang="es-ES" sz="1400" dirty="0"/>
              <a:t> de Hipertensión Arterial. </a:t>
            </a:r>
            <a:r>
              <a:rPr lang="es-ES" sz="1400" dirty="0" err="1"/>
              <a:t>Rev</a:t>
            </a:r>
            <a:r>
              <a:rPr lang="es-ES" sz="1400" dirty="0"/>
              <a:t> </a:t>
            </a:r>
            <a:r>
              <a:rPr lang="es-ES" sz="1400" dirty="0" err="1"/>
              <a:t>Arg</a:t>
            </a:r>
            <a:r>
              <a:rPr lang="es-ES" sz="1400" dirty="0"/>
              <a:t> </a:t>
            </a:r>
            <a:r>
              <a:rPr lang="es-ES" sz="1400" dirty="0" err="1"/>
              <a:t>Card</a:t>
            </a:r>
            <a:r>
              <a:rPr lang="es-ES" sz="1400" dirty="0"/>
              <a:t>. 2013; 81(2): 1-80.</a:t>
            </a:r>
          </a:p>
          <a:p>
            <a:pPr algn="ctr"/>
            <a:endParaRPr lang="es-ES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80" y="2379248"/>
            <a:ext cx="4339590" cy="3550573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Rectángulo 7"/>
          <p:cNvSpPr/>
          <p:nvPr/>
        </p:nvSpPr>
        <p:spPr>
          <a:xfrm>
            <a:off x="6659880" y="2400655"/>
            <a:ext cx="5013960" cy="35505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766560" y="2422061"/>
            <a:ext cx="4709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 </a:t>
            </a:r>
            <a:r>
              <a:rPr lang="es-ES" sz="2400" b="1" dirty="0" smtClean="0"/>
              <a:t>Maniobra </a:t>
            </a:r>
            <a:r>
              <a:rPr lang="es-ES" sz="2400" b="1" dirty="0" err="1" smtClean="0"/>
              <a:t>Osler</a:t>
            </a:r>
            <a:endParaRPr lang="es-ES" sz="2400" b="1" dirty="0" smtClean="0"/>
          </a:p>
          <a:p>
            <a:pPr algn="just"/>
            <a:r>
              <a:rPr lang="es-ES" sz="2400" dirty="0"/>
              <a:t>I</a:t>
            </a:r>
            <a:r>
              <a:rPr lang="es-ES" sz="2400" dirty="0" smtClean="0"/>
              <a:t>nflar </a:t>
            </a:r>
            <a:r>
              <a:rPr lang="es-ES" sz="2400" dirty="0"/>
              <a:t>el manguito del </a:t>
            </a:r>
            <a:r>
              <a:rPr lang="es-ES" sz="2400" dirty="0" err="1"/>
              <a:t>tensiometro</a:t>
            </a:r>
            <a:r>
              <a:rPr lang="es-ES" sz="2400" dirty="0"/>
              <a:t> o </a:t>
            </a:r>
            <a:r>
              <a:rPr lang="es-ES" sz="2400" dirty="0" err="1"/>
              <a:t>esfingometro</a:t>
            </a:r>
            <a:r>
              <a:rPr lang="es-ES" sz="2400" dirty="0"/>
              <a:t> hasta </a:t>
            </a:r>
            <a:r>
              <a:rPr lang="es-ES" sz="2400" dirty="0" smtClean="0"/>
              <a:t>valores </a:t>
            </a:r>
            <a:r>
              <a:rPr lang="es-ES" sz="2400" dirty="0"/>
              <a:t>de </a:t>
            </a:r>
            <a:r>
              <a:rPr lang="es-ES" sz="2400" dirty="0" smtClean="0"/>
              <a:t>250 </a:t>
            </a:r>
            <a:r>
              <a:rPr lang="es-ES" sz="2400" dirty="0" err="1" smtClean="0"/>
              <a:t>mmhg</a:t>
            </a:r>
            <a:r>
              <a:rPr lang="es-ES" sz="2400" dirty="0"/>
              <a:t>, </a:t>
            </a:r>
            <a:r>
              <a:rPr lang="es-ES" sz="2400" dirty="0" smtClean="0"/>
              <a:t>mientras se palpa el </a:t>
            </a:r>
            <a:r>
              <a:rPr lang="es-ES" sz="2400" dirty="0"/>
              <a:t>pulso radial hasta desaparición del pulso sistólico, de encontrarlo se lo considerara </a:t>
            </a:r>
            <a:r>
              <a:rPr lang="es-ES" sz="2400" i="1" dirty="0"/>
              <a:t>Signo de </a:t>
            </a:r>
            <a:r>
              <a:rPr lang="es-ES" sz="2400" i="1" dirty="0" err="1"/>
              <a:t>Osler</a:t>
            </a:r>
            <a:r>
              <a:rPr lang="es-ES" sz="2400" i="1" dirty="0"/>
              <a:t> </a:t>
            </a:r>
            <a:r>
              <a:rPr lang="es-ES" sz="2400" i="1" dirty="0" smtClean="0"/>
              <a:t>positivo</a:t>
            </a:r>
            <a:r>
              <a:rPr lang="es-ES" sz="2400" dirty="0"/>
              <a:t>. </a:t>
            </a:r>
            <a:r>
              <a:rPr lang="es-ES" sz="2400" dirty="0" smtClean="0"/>
              <a:t>Debe </a:t>
            </a:r>
            <a:r>
              <a:rPr lang="es-ES" sz="2400" dirty="0"/>
              <a:t>confirmarse con la medición de la presión invasiva </a:t>
            </a:r>
            <a:r>
              <a:rPr lang="es-ES" sz="2400" dirty="0" err="1"/>
              <a:t>intravascular</a:t>
            </a:r>
            <a:r>
              <a:rPr lang="es-ES" sz="24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739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9446" y="259080"/>
            <a:ext cx="5865626" cy="642942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7080" y="350520"/>
            <a:ext cx="6766560" cy="598413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Rectángulo 4"/>
          <p:cNvSpPr/>
          <p:nvPr/>
        </p:nvSpPr>
        <p:spPr>
          <a:xfrm>
            <a:off x="2854388" y="6438300"/>
            <a:ext cx="76719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>
                <a:hlinkClick r:id="rId4"/>
              </a:rPr>
              <a:t>Nieman</a:t>
            </a:r>
            <a:r>
              <a:rPr lang="es-ES" sz="1100" dirty="0"/>
              <a:t> LK,</a:t>
            </a:r>
            <a:r>
              <a:rPr lang="es-ES" sz="1100" dirty="0">
                <a:hlinkClick r:id="rId5"/>
              </a:rPr>
              <a:t> </a:t>
            </a:r>
            <a:r>
              <a:rPr lang="es-ES" sz="1100" dirty="0" err="1">
                <a:hlinkClick r:id="rId5"/>
              </a:rPr>
              <a:t>Biller</a:t>
            </a:r>
            <a:r>
              <a:rPr lang="es-ES" sz="1100" dirty="0"/>
              <a:t> BM,  </a:t>
            </a:r>
            <a:r>
              <a:rPr lang="es-ES" sz="1100" dirty="0" err="1">
                <a:hlinkClick r:id="rId6"/>
              </a:rPr>
              <a:t>Findling</a:t>
            </a:r>
            <a:r>
              <a:rPr lang="es-ES" sz="1100" dirty="0"/>
              <a:t> JW, </a:t>
            </a:r>
            <a:r>
              <a:rPr lang="es-ES" sz="1100" dirty="0" err="1">
                <a:hlinkClick r:id="rId7"/>
              </a:rPr>
              <a:t>Newell</a:t>
            </a:r>
            <a:r>
              <a:rPr lang="es-ES" sz="1100" dirty="0">
                <a:hlinkClick r:id="rId7"/>
              </a:rPr>
              <a:t>-Price</a:t>
            </a:r>
            <a:r>
              <a:rPr lang="es-ES" sz="1100" dirty="0"/>
              <a:t> J, </a:t>
            </a:r>
            <a:r>
              <a:rPr lang="es-ES" sz="1100" dirty="0" err="1">
                <a:hlinkClick r:id="rId8"/>
              </a:rPr>
              <a:t>Savage</a:t>
            </a:r>
            <a:r>
              <a:rPr lang="es-ES" sz="1100" dirty="0"/>
              <a:t> MO, </a:t>
            </a:r>
            <a:r>
              <a:rPr lang="es-ES" sz="1100" dirty="0">
                <a:hlinkClick r:id="rId9"/>
              </a:rPr>
              <a:t>Stewart</a:t>
            </a:r>
            <a:r>
              <a:rPr lang="es-ES" sz="1100" dirty="0"/>
              <a:t> PM, </a:t>
            </a:r>
            <a:r>
              <a:rPr lang="es-ES" sz="1100" dirty="0" err="1">
                <a:hlinkClick r:id="rId10"/>
              </a:rPr>
              <a:t>Montori</a:t>
            </a:r>
            <a:r>
              <a:rPr lang="es-ES" sz="1100" dirty="0"/>
              <a:t> VM</a:t>
            </a:r>
            <a:r>
              <a:rPr lang="en-US" sz="1100" dirty="0"/>
              <a:t>. The Diagnosis of Cushing's Syndrome: An Endocrine Society Clinical Practice Guideline. J </a:t>
            </a:r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Endocrinol</a:t>
            </a:r>
            <a:r>
              <a:rPr lang="en-US" sz="1100" dirty="0"/>
              <a:t> </a:t>
            </a:r>
            <a:r>
              <a:rPr lang="en-US" sz="1100" dirty="0" err="1"/>
              <a:t>Metab</a:t>
            </a:r>
            <a:r>
              <a:rPr lang="en-US" sz="1100" dirty="0"/>
              <a:t>. 2008 May; 93(5): 1526–1540.</a:t>
            </a:r>
          </a:p>
        </p:txBody>
      </p:sp>
    </p:spTree>
    <p:extLst>
      <p:ext uri="{BB962C8B-B14F-4D97-AF65-F5344CB8AC3E}">
        <p14:creationId xmlns="" xmlns:p14="http://schemas.microsoft.com/office/powerpoint/2010/main" val="9723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9769" y="1756093"/>
            <a:ext cx="5224980" cy="45072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CuadroTexto 2"/>
          <p:cNvSpPr txBox="1"/>
          <p:nvPr/>
        </p:nvSpPr>
        <p:spPr>
          <a:xfrm>
            <a:off x="3276600" y="6367701"/>
            <a:ext cx="7513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hlinkClick r:id="rId3"/>
              </a:rPr>
              <a:t>Nieman</a:t>
            </a:r>
            <a:r>
              <a:rPr lang="es-ES" sz="1100" dirty="0" smtClean="0"/>
              <a:t> LK,</a:t>
            </a:r>
            <a:r>
              <a:rPr lang="es-ES" sz="1100" dirty="0" smtClean="0">
                <a:hlinkClick r:id="rId4"/>
              </a:rPr>
              <a:t> </a:t>
            </a:r>
            <a:r>
              <a:rPr lang="es-ES" sz="1100" dirty="0" err="1" smtClean="0">
                <a:hlinkClick r:id="rId4"/>
              </a:rPr>
              <a:t>Biller</a:t>
            </a:r>
            <a:r>
              <a:rPr lang="es-ES" sz="1100" dirty="0" smtClean="0"/>
              <a:t> BM, </a:t>
            </a:r>
            <a:r>
              <a:rPr lang="es-ES" sz="1100" dirty="0"/>
              <a:t> </a:t>
            </a:r>
            <a:r>
              <a:rPr lang="es-ES" sz="1100" dirty="0" err="1" smtClean="0">
                <a:hlinkClick r:id="rId5"/>
              </a:rPr>
              <a:t>Findling</a:t>
            </a:r>
            <a:r>
              <a:rPr lang="es-ES" sz="1100" dirty="0" smtClean="0"/>
              <a:t> JW,</a:t>
            </a:r>
            <a:r>
              <a:rPr lang="es-ES" sz="1100" dirty="0"/>
              <a:t> </a:t>
            </a:r>
            <a:r>
              <a:rPr lang="es-ES" sz="1100" dirty="0" err="1" smtClean="0">
                <a:hlinkClick r:id="rId6"/>
              </a:rPr>
              <a:t>Newell</a:t>
            </a:r>
            <a:r>
              <a:rPr lang="es-ES" sz="1100" dirty="0" smtClean="0">
                <a:hlinkClick r:id="rId6"/>
              </a:rPr>
              <a:t>-Price</a:t>
            </a:r>
            <a:r>
              <a:rPr lang="es-ES" sz="1100" dirty="0" smtClean="0"/>
              <a:t> J,</a:t>
            </a:r>
            <a:r>
              <a:rPr lang="es-ES" sz="1100" dirty="0"/>
              <a:t> </a:t>
            </a:r>
            <a:r>
              <a:rPr lang="es-ES" sz="1100" dirty="0" err="1" smtClean="0">
                <a:hlinkClick r:id="rId7"/>
              </a:rPr>
              <a:t>Savage</a:t>
            </a:r>
            <a:r>
              <a:rPr lang="es-ES" sz="1100" dirty="0" smtClean="0"/>
              <a:t> MO,</a:t>
            </a:r>
            <a:r>
              <a:rPr lang="es-ES" sz="1100" dirty="0"/>
              <a:t> </a:t>
            </a:r>
            <a:r>
              <a:rPr lang="es-ES" sz="1100" dirty="0" smtClean="0">
                <a:hlinkClick r:id="rId8"/>
              </a:rPr>
              <a:t>Stewart</a:t>
            </a:r>
            <a:r>
              <a:rPr lang="es-ES" sz="1100" dirty="0" smtClean="0"/>
              <a:t> PM, </a:t>
            </a:r>
            <a:r>
              <a:rPr lang="es-ES" sz="1100" dirty="0" err="1" smtClean="0">
                <a:hlinkClick r:id="rId9"/>
              </a:rPr>
              <a:t>Montori</a:t>
            </a:r>
            <a:r>
              <a:rPr lang="es-ES" sz="1100" dirty="0" smtClean="0"/>
              <a:t> VM</a:t>
            </a:r>
            <a:r>
              <a:rPr lang="en-US" sz="1100" dirty="0" smtClean="0"/>
              <a:t>. The </a:t>
            </a:r>
            <a:r>
              <a:rPr lang="en-US" sz="1100" dirty="0"/>
              <a:t>Diagnosis of Cushing's Syndrome: An Endocrine Society Clinical Practice </a:t>
            </a:r>
            <a:r>
              <a:rPr lang="en-US" sz="1100" dirty="0" smtClean="0"/>
              <a:t>Guideline.</a:t>
            </a:r>
            <a:r>
              <a:rPr lang="en-US" sz="1100" dirty="0"/>
              <a:t> J </a:t>
            </a:r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Endocrinol</a:t>
            </a:r>
            <a:r>
              <a:rPr lang="en-US" sz="1100" dirty="0"/>
              <a:t> </a:t>
            </a:r>
            <a:r>
              <a:rPr lang="en-US" sz="1100" dirty="0" err="1"/>
              <a:t>Metab</a:t>
            </a:r>
            <a:r>
              <a:rPr lang="en-US" sz="1100" dirty="0"/>
              <a:t>. 2008 May; 93(5): 1526–1540.</a:t>
            </a:r>
          </a:p>
        </p:txBody>
      </p:sp>
    </p:spTree>
    <p:extLst>
      <p:ext uri="{BB962C8B-B14F-4D97-AF65-F5344CB8AC3E}">
        <p14:creationId xmlns="" xmlns:p14="http://schemas.microsoft.com/office/powerpoint/2010/main" val="121147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128714" y="1940744"/>
            <a:ext cx="7358114" cy="38805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Esencial para reducir la mortalidad y las comorbilidades asociadas. </a:t>
            </a:r>
          </a:p>
          <a:p>
            <a:pPr>
              <a:buFont typeface="Wingdings" panose="05000000000000000000" pitchFamily="2" charset="2"/>
              <a:buChar char="Ø"/>
            </a:pPr>
            <a:endParaRPr lang="es-E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El tratamiento efectivo incluye:</a:t>
            </a:r>
          </a:p>
          <a:p>
            <a:endParaRPr lang="es-ES" dirty="0" smtClean="0">
              <a:solidFill>
                <a:schemeClr val="tx1"/>
              </a:solidFill>
            </a:endParaRPr>
          </a:p>
          <a:p>
            <a:pPr lvl="1"/>
            <a:r>
              <a:rPr lang="es-ES" dirty="0" smtClean="0">
                <a:solidFill>
                  <a:schemeClr val="tx1"/>
                </a:solidFill>
              </a:rPr>
              <a:t>Normalización de los niveles de cortisol o la acción de los mismos. </a:t>
            </a:r>
          </a:p>
          <a:p>
            <a:pPr lvl="1"/>
            <a:r>
              <a:rPr lang="es-ES" dirty="0" smtClean="0">
                <a:solidFill>
                  <a:schemeClr val="tx1"/>
                </a:solidFill>
              </a:rPr>
              <a:t>Normalización de las comorbilidades.</a:t>
            </a:r>
          </a:p>
          <a:p>
            <a:pPr lvl="1"/>
            <a:r>
              <a:rPr lang="es-ES" dirty="0" smtClean="0">
                <a:solidFill>
                  <a:schemeClr val="tx1"/>
                </a:solidFill>
              </a:rPr>
              <a:t>La resección quirúrgica de la lesión causal </a:t>
            </a:r>
            <a:r>
              <a:rPr lang="es-ES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s-ES" dirty="0">
                <a:solidFill>
                  <a:schemeClr val="tx1"/>
                </a:solidFill>
                <a:sym typeface="Wingdings" pitchFamily="2" charset="2"/>
              </a:rPr>
              <a:t> P</a:t>
            </a:r>
            <a:r>
              <a:rPr lang="es-ES" dirty="0" smtClean="0">
                <a:solidFill>
                  <a:schemeClr val="tx1"/>
                </a:solidFill>
              </a:rPr>
              <a:t>rimera línea. </a:t>
            </a:r>
          </a:p>
          <a:p>
            <a:pPr lvl="1"/>
            <a:r>
              <a:rPr lang="es-ES" dirty="0" smtClean="0">
                <a:solidFill>
                  <a:schemeClr val="tx1"/>
                </a:solidFill>
              </a:rPr>
              <a:t>Segunda línea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tx1"/>
                </a:solidFill>
              </a:rPr>
              <a:t> medicamentos, adrenalectomía bilateral y la radioterapia (por tumores </a:t>
            </a:r>
            <a:r>
              <a:rPr lang="es-ES" dirty="0" err="1" smtClean="0">
                <a:solidFill>
                  <a:schemeClr val="tx1"/>
                </a:solidFill>
              </a:rPr>
              <a:t>corticotropas</a:t>
            </a:r>
            <a:r>
              <a:rPr lang="es-ES" dirty="0" smtClean="0">
                <a:solidFill>
                  <a:schemeClr val="tx1"/>
                </a:solidFill>
              </a:rPr>
              <a:t>)  debe ser individualizada para cada paciente.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346960" y="6291501"/>
            <a:ext cx="891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Magiakou</a:t>
            </a:r>
            <a:r>
              <a:rPr lang="en-US" sz="1100" dirty="0" smtClean="0"/>
              <a:t> MA, </a:t>
            </a:r>
            <a:r>
              <a:rPr lang="en-US" sz="1100" dirty="0" err="1" smtClean="0"/>
              <a:t>Smyrnaki</a:t>
            </a:r>
            <a:r>
              <a:rPr lang="en-US" sz="1100" dirty="0"/>
              <a:t> </a:t>
            </a:r>
            <a:r>
              <a:rPr lang="en-US" sz="1100" dirty="0" smtClean="0"/>
              <a:t>P, </a:t>
            </a:r>
            <a:r>
              <a:rPr lang="en-US" sz="1100" dirty="0" err="1"/>
              <a:t>Chrousos</a:t>
            </a:r>
            <a:r>
              <a:rPr lang="en-US" sz="1100" dirty="0"/>
              <a:t> </a:t>
            </a:r>
            <a:r>
              <a:rPr lang="en-US" sz="1100" dirty="0" err="1" smtClean="0"/>
              <a:t>GP.Hypertension</a:t>
            </a:r>
            <a:r>
              <a:rPr lang="en-US" sz="1100" dirty="0" smtClean="0"/>
              <a:t> </a:t>
            </a:r>
            <a:r>
              <a:rPr lang="en-US" sz="1100" dirty="0"/>
              <a:t>in Cushing’s </a:t>
            </a:r>
            <a:r>
              <a:rPr lang="en-US" sz="1100" dirty="0" err="1"/>
              <a:t>syndrome.Best</a:t>
            </a:r>
            <a:r>
              <a:rPr lang="en-US" sz="1100" dirty="0"/>
              <a:t> Practice &amp; Research Clinical Endocrinology &amp; </a:t>
            </a:r>
            <a:r>
              <a:rPr lang="en-US" sz="1100" dirty="0" smtClean="0"/>
              <a:t>Metabolism. 2006; 20(3):467-482.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24833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459865" y="1756662"/>
            <a:ext cx="8808718" cy="4412702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s-ES" b="1" dirty="0" smtClean="0">
                <a:solidFill>
                  <a:schemeClr val="tx1"/>
                </a:solidFill>
              </a:rPr>
              <a:t> ADRENAL </a:t>
            </a:r>
            <a:r>
              <a:rPr lang="es-E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b="1" dirty="0" smtClean="0">
                <a:solidFill>
                  <a:schemeClr val="tx1"/>
                </a:solidFill>
              </a:rPr>
              <a:t>Resección inicial de la lesión primaria </a:t>
            </a:r>
            <a:r>
              <a:rPr lang="es-ES" dirty="0" smtClean="0">
                <a:solidFill>
                  <a:schemeClr val="tx1"/>
                </a:solidFill>
              </a:rPr>
              <a:t>(cáncer, adenoma, y ​​la enfermedad bilateral), a menos que la cirugía no sea posible o sea poco probable que reduzca significativamente el exceso de GC.</a:t>
            </a:r>
            <a:endParaRPr lang="es-ES" sz="13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tx1"/>
                </a:solidFill>
              </a:rPr>
              <a:t>Enfermedad unilateral benigna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r</a:t>
            </a:r>
            <a:r>
              <a:rPr lang="es-ES" dirty="0" smtClean="0">
                <a:solidFill>
                  <a:schemeClr val="tx1"/>
                </a:solidFill>
              </a:rPr>
              <a:t>esección laparoscópica. </a:t>
            </a:r>
            <a:endParaRPr lang="es-ES" sz="13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b="1" dirty="0" smtClean="0">
                <a:solidFill>
                  <a:schemeClr val="tx1"/>
                </a:solidFill>
              </a:rPr>
              <a:t> ENFERMEDAD DE CUSHUNG </a:t>
            </a:r>
            <a:r>
              <a:rPr lang="es-E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 err="1" smtClean="0">
                <a:solidFill>
                  <a:schemeClr val="tx1"/>
                </a:solidFill>
              </a:rPr>
              <a:t>Adenomectomía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transesfenoidal</a:t>
            </a:r>
            <a:r>
              <a:rPr lang="es-ES" dirty="0" smtClean="0">
                <a:solidFill>
                  <a:schemeClr val="tx1"/>
                </a:solidFill>
              </a:rPr>
              <a:t> selectiva. 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tx1"/>
                </a:solidFill>
              </a:rPr>
              <a:t>Radioterapia </a:t>
            </a:r>
            <a:r>
              <a:rPr lang="es-ES" dirty="0">
                <a:solidFill>
                  <a:schemeClr val="tx1"/>
                </a:solidFill>
              </a:rPr>
              <a:t>de la </a:t>
            </a:r>
            <a:r>
              <a:rPr lang="es-ES" dirty="0" smtClean="0">
                <a:solidFill>
                  <a:schemeClr val="tx1"/>
                </a:solidFill>
              </a:rPr>
              <a:t>hipófisis con </a:t>
            </a:r>
            <a:r>
              <a:rPr lang="es-ES" dirty="0">
                <a:solidFill>
                  <a:schemeClr val="tx1"/>
                </a:solidFill>
              </a:rPr>
              <a:t>tratamiento médico </a:t>
            </a:r>
            <a:r>
              <a:rPr lang="es-ES" dirty="0" smtClean="0">
                <a:solidFill>
                  <a:schemeClr val="tx1"/>
                </a:solidFill>
              </a:rPr>
              <a:t>complemen­tario (</a:t>
            </a:r>
            <a:r>
              <a:rPr lang="es-ES" dirty="0" err="1" smtClean="0">
                <a:solidFill>
                  <a:schemeClr val="tx1"/>
                </a:solidFill>
              </a:rPr>
              <a:t>ketoconazol</a:t>
            </a:r>
            <a:r>
              <a:rPr lang="es-ES" dirty="0" smtClean="0">
                <a:solidFill>
                  <a:schemeClr val="tx1"/>
                </a:solidFill>
              </a:rPr>
              <a:t> o </a:t>
            </a:r>
            <a:r>
              <a:rPr lang="es-ES" dirty="0" err="1" smtClean="0">
                <a:solidFill>
                  <a:schemeClr val="tx1"/>
                </a:solidFill>
              </a:rPr>
              <a:t>metirapona</a:t>
            </a:r>
            <a:r>
              <a:rPr lang="es-ES" dirty="0" smtClean="0">
                <a:solidFill>
                  <a:schemeClr val="tx1"/>
                </a:solidFill>
              </a:rPr>
              <a:t>) para </a:t>
            </a:r>
            <a:r>
              <a:rPr lang="es-ES" dirty="0">
                <a:solidFill>
                  <a:schemeClr val="tx1"/>
                </a:solidFill>
              </a:rPr>
              <a:t>los </a:t>
            </a:r>
            <a:r>
              <a:rPr lang="es-ES" dirty="0" smtClean="0">
                <a:solidFill>
                  <a:schemeClr val="tx1"/>
                </a:solidFill>
              </a:rPr>
              <a:t>pacientes </a:t>
            </a:r>
            <a:r>
              <a:rPr lang="es-ES" dirty="0">
                <a:solidFill>
                  <a:schemeClr val="tx1"/>
                </a:solidFill>
              </a:rPr>
              <a:t>que no pueden someterse a </a:t>
            </a:r>
            <a:r>
              <a:rPr lang="es-ES" dirty="0" smtClean="0">
                <a:solidFill>
                  <a:schemeClr val="tx1"/>
                </a:solidFill>
              </a:rPr>
              <a:t>cirugía.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Sino adrenalectomía bilateral.</a:t>
            </a:r>
            <a:endParaRPr lang="es-ES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Medición sérica de </a:t>
            </a:r>
            <a:r>
              <a:rPr lang="es-ES" dirty="0" err="1" smtClean="0">
                <a:solidFill>
                  <a:schemeClr val="tx1"/>
                </a:solidFill>
              </a:rPr>
              <a:t>Na</a:t>
            </a:r>
            <a:r>
              <a:rPr lang="es-ES" dirty="0" smtClean="0">
                <a:solidFill>
                  <a:schemeClr val="tx1"/>
                </a:solidFill>
              </a:rPr>
              <a:t>+ durante los primeros 5-14 días después de la cirugía </a:t>
            </a:r>
            <a:r>
              <a:rPr lang="es-ES" dirty="0" err="1" smtClean="0">
                <a:solidFill>
                  <a:schemeClr val="tx1"/>
                </a:solidFill>
              </a:rPr>
              <a:t>transesfenoidal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Evaluar T4 libre y prolactina dentro de 1-2 semanas de la cirugía, para evaluar </a:t>
            </a:r>
            <a:r>
              <a:rPr lang="es-ES" dirty="0" err="1" smtClean="0">
                <a:solidFill>
                  <a:schemeClr val="tx1"/>
                </a:solidFill>
              </a:rPr>
              <a:t>manifiestaciones</a:t>
            </a:r>
            <a:r>
              <a:rPr lang="es-ES" dirty="0" smtClean="0">
                <a:solidFill>
                  <a:schemeClr val="tx1"/>
                </a:solidFill>
              </a:rPr>
              <a:t> de hipopituitarismo.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 Obtener una MRI de hipófisis dentro de 1-3 meses.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Localizar </a:t>
            </a:r>
            <a:r>
              <a:rPr lang="es-ES" dirty="0">
                <a:solidFill>
                  <a:schemeClr val="tx1"/>
                </a:solidFill>
              </a:rPr>
              <a:t>y resecar los Tumores secretores de ACTH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S</a:t>
            </a:r>
            <a:r>
              <a:rPr lang="es-ES" dirty="0" smtClean="0">
                <a:solidFill>
                  <a:schemeClr val="tx1"/>
                </a:solidFill>
              </a:rPr>
              <a:t>ino </a:t>
            </a:r>
            <a:r>
              <a:rPr lang="es-ES" dirty="0" err="1">
                <a:solidFill>
                  <a:schemeClr val="tx1"/>
                </a:solidFill>
              </a:rPr>
              <a:t>adrenalectomia</a:t>
            </a:r>
            <a:r>
              <a:rPr lang="es-ES" dirty="0">
                <a:solidFill>
                  <a:schemeClr val="tx1"/>
                </a:solidFill>
              </a:rPr>
              <a:t> bilateral.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S" dirty="0" smtClean="0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346960" y="6291501"/>
            <a:ext cx="891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Magiakou</a:t>
            </a:r>
            <a:r>
              <a:rPr lang="en-US" sz="1100" dirty="0" smtClean="0"/>
              <a:t> MA, </a:t>
            </a:r>
            <a:r>
              <a:rPr lang="en-US" sz="1100" dirty="0" err="1" smtClean="0"/>
              <a:t>Smyrnaki</a:t>
            </a:r>
            <a:r>
              <a:rPr lang="en-US" sz="1100" dirty="0"/>
              <a:t> </a:t>
            </a:r>
            <a:r>
              <a:rPr lang="en-US" sz="1100" dirty="0" smtClean="0"/>
              <a:t>P, </a:t>
            </a:r>
            <a:r>
              <a:rPr lang="en-US" sz="1100" dirty="0" err="1"/>
              <a:t>Chrousos</a:t>
            </a:r>
            <a:r>
              <a:rPr lang="en-US" sz="1100" dirty="0"/>
              <a:t> </a:t>
            </a:r>
            <a:r>
              <a:rPr lang="en-US" sz="1100" dirty="0" err="1" smtClean="0"/>
              <a:t>GP.Hypertension</a:t>
            </a:r>
            <a:r>
              <a:rPr lang="en-US" sz="1100" dirty="0" smtClean="0"/>
              <a:t> </a:t>
            </a:r>
            <a:r>
              <a:rPr lang="en-US" sz="1100" dirty="0"/>
              <a:t>in Cushing’s </a:t>
            </a:r>
            <a:r>
              <a:rPr lang="en-US" sz="1100" dirty="0" err="1"/>
              <a:t>syndrome.Best</a:t>
            </a:r>
            <a:r>
              <a:rPr lang="en-US" sz="1100" dirty="0"/>
              <a:t> Practice &amp; Research Clinical Endocrinology &amp; </a:t>
            </a:r>
            <a:r>
              <a:rPr lang="en-US" sz="1100" dirty="0" smtClean="0"/>
              <a:t>Metabolism. 2006; 20(3):467-482.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24623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852990" y="1850028"/>
            <a:ext cx="8302689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738791" y="1841738"/>
            <a:ext cx="8330056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Resección adrenal en trastornos bilaterales. </a:t>
            </a:r>
            <a:r>
              <a:rPr lang="es-ES" dirty="0" smtClean="0">
                <a:solidFill>
                  <a:schemeClr val="tx1"/>
                </a:solidFill>
              </a:rPr>
              <a:t>Sugerir  terapia médica para bloquear receptores hormonales aberrantes en la hiperplasia suprarrenal </a:t>
            </a:r>
            <a:r>
              <a:rPr lang="es-ES" dirty="0" err="1" smtClean="0">
                <a:solidFill>
                  <a:schemeClr val="tx1"/>
                </a:solidFill>
              </a:rPr>
              <a:t>macronodular</a:t>
            </a:r>
            <a:r>
              <a:rPr lang="es-ES" dirty="0" smtClean="0">
                <a:solidFill>
                  <a:schemeClr val="tx1"/>
                </a:solidFill>
              </a:rPr>
              <a:t> bilateral.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1100" dirty="0" smtClean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Manejo individualizado </a:t>
            </a:r>
            <a:r>
              <a:rPr lang="es-ES" dirty="0" smtClean="0">
                <a:solidFill>
                  <a:schemeClr val="tx1"/>
                </a:solidFill>
              </a:rPr>
              <a:t>de cada paciente post </a:t>
            </a:r>
            <a:r>
              <a:rPr lang="es-ES" dirty="0" err="1" smtClean="0">
                <a:solidFill>
                  <a:schemeClr val="tx1"/>
                </a:solidFill>
              </a:rPr>
              <a:t>Qx</a:t>
            </a:r>
            <a:r>
              <a:rPr lang="es-ES" dirty="0" smtClean="0">
                <a:solidFill>
                  <a:schemeClr val="tx1"/>
                </a:solidFill>
              </a:rPr>
              <a:t> en función de los valores de cortisol sérico postoperatorio </a:t>
            </a:r>
            <a:r>
              <a:rPr lang="es-ES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s-ES" dirty="0" err="1" smtClean="0">
                <a:solidFill>
                  <a:schemeClr val="tx1"/>
                </a:solidFill>
              </a:rPr>
              <a:t>hipocortisolismo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  <a:r>
              <a:rPr lang="es-ES" dirty="0" err="1" smtClean="0">
                <a:solidFill>
                  <a:schemeClr val="tx1"/>
                </a:solidFill>
              </a:rPr>
              <a:t>hipercortisolismo</a:t>
            </a:r>
            <a:r>
              <a:rPr lang="es-ES" dirty="0" smtClean="0">
                <a:solidFill>
                  <a:schemeClr val="tx1"/>
                </a:solidFill>
              </a:rPr>
              <a:t> o </a:t>
            </a:r>
            <a:r>
              <a:rPr lang="es-ES" dirty="0" err="1" smtClean="0">
                <a:solidFill>
                  <a:schemeClr val="tx1"/>
                </a:solidFill>
              </a:rPr>
              <a:t>eucortisolismo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1100" dirty="0" smtClean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Se recomienda tratamientos adicionales en pacientes con </a:t>
            </a:r>
            <a:r>
              <a:rPr lang="es-ES" dirty="0" err="1" smtClean="0">
                <a:solidFill>
                  <a:schemeClr val="tx1"/>
                </a:solidFill>
              </a:rPr>
              <a:t>hipercortisolismo</a:t>
            </a:r>
            <a:r>
              <a:rPr lang="es-ES" dirty="0" smtClean="0">
                <a:solidFill>
                  <a:schemeClr val="tx1"/>
                </a:solidFill>
              </a:rPr>
              <a:t> persistente.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1100" dirty="0" smtClean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Pruebas para detección de </a:t>
            </a:r>
            <a:r>
              <a:rPr lang="es-ES" dirty="0" err="1" smtClean="0">
                <a:solidFill>
                  <a:schemeClr val="tx1"/>
                </a:solidFill>
              </a:rPr>
              <a:t>hipercortisolismo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s-ES" dirty="0" smtClean="0">
                <a:solidFill>
                  <a:schemeClr val="tx1"/>
                </a:solidFill>
              </a:rPr>
              <a:t>evaluar  recurrencia en pacientes con SCACTH dependiente. </a:t>
            </a:r>
            <a:endParaRPr lang="es-AR" dirty="0" smtClean="0">
              <a:solidFill>
                <a:schemeClr val="tx1"/>
              </a:solidFill>
            </a:endParaRPr>
          </a:p>
          <a:p>
            <a:pPr algn="just"/>
            <a:endParaRPr lang="es-AR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346960" y="6291501"/>
            <a:ext cx="891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Magiakou</a:t>
            </a:r>
            <a:r>
              <a:rPr lang="en-US" sz="1100" dirty="0" smtClean="0"/>
              <a:t> MA, </a:t>
            </a:r>
            <a:r>
              <a:rPr lang="en-US" sz="1100" dirty="0" err="1" smtClean="0"/>
              <a:t>Smyrnaki</a:t>
            </a:r>
            <a:r>
              <a:rPr lang="en-US" sz="1100" dirty="0"/>
              <a:t> </a:t>
            </a:r>
            <a:r>
              <a:rPr lang="en-US" sz="1100" dirty="0" smtClean="0"/>
              <a:t>P, </a:t>
            </a:r>
            <a:r>
              <a:rPr lang="en-US" sz="1100" dirty="0" err="1"/>
              <a:t>Chrousos</a:t>
            </a:r>
            <a:r>
              <a:rPr lang="en-US" sz="1100" dirty="0"/>
              <a:t> </a:t>
            </a:r>
            <a:r>
              <a:rPr lang="en-US" sz="1100" dirty="0" err="1" smtClean="0"/>
              <a:t>GP.Hypertension</a:t>
            </a:r>
            <a:r>
              <a:rPr lang="en-US" sz="1100" dirty="0" smtClean="0"/>
              <a:t> </a:t>
            </a:r>
            <a:r>
              <a:rPr lang="en-US" sz="1100" dirty="0"/>
              <a:t>in Cushing’s </a:t>
            </a:r>
            <a:r>
              <a:rPr lang="en-US" sz="1100" dirty="0" err="1"/>
              <a:t>syndrome.Best</a:t>
            </a:r>
            <a:r>
              <a:rPr lang="en-US" sz="1100" dirty="0"/>
              <a:t> Practice &amp; Research Clinical Endocrinology &amp; </a:t>
            </a:r>
            <a:r>
              <a:rPr lang="en-US" sz="1100" dirty="0" smtClean="0"/>
              <a:t>Metabolism. 2006; 20(3):467-482.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42927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de Cushing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bg1"/>
                </a:solidFill>
              </a:rPr>
              <a:t>Sindrome</a:t>
            </a:r>
            <a:r>
              <a:rPr lang="es-ES" sz="1400" b="1" dirty="0" smtClean="0">
                <a:solidFill>
                  <a:schemeClr val="bg1"/>
                </a:solidFill>
              </a:rPr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697479" y="1833563"/>
            <a:ext cx="8571104" cy="3805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RECOMENDACIÓNES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Educación a los pacientes y su familia  sobre su enfermedad. </a:t>
            </a:r>
            <a:endParaRPr lang="es-ES" sz="13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Supervisión y tratamiento adyuvante para las comorbilidades cortisol dependientes (trastornos psiquiátricos, DBT, HTA, </a:t>
            </a:r>
            <a:r>
              <a:rPr lang="es-ES" dirty="0" err="1" smtClean="0">
                <a:solidFill>
                  <a:schemeClr val="tx1"/>
                </a:solidFill>
              </a:rPr>
              <a:t>hipopotasemia</a:t>
            </a:r>
            <a:r>
              <a:rPr lang="es-ES" dirty="0" smtClean="0">
                <a:solidFill>
                  <a:schemeClr val="tx1"/>
                </a:solidFill>
              </a:rPr>
              <a:t>, infecciones, la </a:t>
            </a:r>
            <a:r>
              <a:rPr lang="es-ES" dirty="0" err="1" smtClean="0">
                <a:solidFill>
                  <a:schemeClr val="tx1"/>
                </a:solidFill>
              </a:rPr>
              <a:t>dislipidemia</a:t>
            </a:r>
            <a:r>
              <a:rPr lang="es-ES" dirty="0" smtClean="0">
                <a:solidFill>
                  <a:schemeClr val="tx1"/>
                </a:solidFill>
              </a:rPr>
              <a:t>, la osteoporosis, y mala condición física). </a:t>
            </a:r>
            <a:endParaRPr lang="es-ES" sz="13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Manejo por un equipo multidisciplinario. </a:t>
            </a:r>
            <a:endParaRPr lang="es-ES" sz="13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Evaluación de los factores de riesgo para trombosis venosa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P</a:t>
            </a:r>
            <a:r>
              <a:rPr lang="es-ES" dirty="0" smtClean="0">
                <a:solidFill>
                  <a:schemeClr val="tx1"/>
                </a:solidFill>
              </a:rPr>
              <a:t>rofilaxis </a:t>
            </a:r>
            <a:r>
              <a:rPr lang="es-ES" dirty="0" err="1" smtClean="0">
                <a:solidFill>
                  <a:schemeClr val="tx1"/>
                </a:solidFill>
              </a:rPr>
              <a:t>perioperatoria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/>
                </a:solidFill>
              </a:rPr>
              <a:t> Vacunación </a:t>
            </a:r>
            <a:r>
              <a:rPr lang="es-ES" dirty="0" err="1" smtClean="0">
                <a:solidFill>
                  <a:schemeClr val="tx1"/>
                </a:solidFill>
              </a:rPr>
              <a:t>antiinfluenza</a:t>
            </a:r>
            <a:r>
              <a:rPr lang="es-ES" dirty="0" smtClean="0">
                <a:solidFill>
                  <a:schemeClr val="tx1"/>
                </a:solidFill>
              </a:rPr>
              <a:t> y </a:t>
            </a:r>
            <a:r>
              <a:rPr lang="es-ES" dirty="0" err="1" smtClean="0">
                <a:solidFill>
                  <a:schemeClr val="tx1"/>
                </a:solidFill>
              </a:rPr>
              <a:t>antineumocócica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346960" y="6291501"/>
            <a:ext cx="891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Magiakou</a:t>
            </a:r>
            <a:r>
              <a:rPr lang="en-US" sz="1100" dirty="0" smtClean="0"/>
              <a:t> MA, </a:t>
            </a:r>
            <a:r>
              <a:rPr lang="en-US" sz="1100" dirty="0" err="1" smtClean="0"/>
              <a:t>Smyrnaki</a:t>
            </a:r>
            <a:r>
              <a:rPr lang="en-US" sz="1100" dirty="0"/>
              <a:t> </a:t>
            </a:r>
            <a:r>
              <a:rPr lang="en-US" sz="1100" dirty="0" smtClean="0"/>
              <a:t>P, </a:t>
            </a:r>
            <a:r>
              <a:rPr lang="en-US" sz="1100" dirty="0" err="1"/>
              <a:t>Chrousos</a:t>
            </a:r>
            <a:r>
              <a:rPr lang="en-US" sz="1100" dirty="0"/>
              <a:t> </a:t>
            </a:r>
            <a:r>
              <a:rPr lang="en-US" sz="1100" dirty="0" err="1" smtClean="0"/>
              <a:t>GP.Hypertension</a:t>
            </a:r>
            <a:r>
              <a:rPr lang="en-US" sz="1100" dirty="0" smtClean="0"/>
              <a:t> </a:t>
            </a:r>
            <a:r>
              <a:rPr lang="en-US" sz="1100" dirty="0"/>
              <a:t>in Cushing’s </a:t>
            </a:r>
            <a:r>
              <a:rPr lang="en-US" sz="1100" dirty="0" err="1"/>
              <a:t>syndrome.Best</a:t>
            </a:r>
            <a:r>
              <a:rPr lang="en-US" sz="1100" dirty="0"/>
              <a:t> Practice &amp; Research Clinical Endocrinology &amp; </a:t>
            </a:r>
            <a:r>
              <a:rPr lang="en-US" sz="1100" dirty="0" smtClean="0"/>
              <a:t>Metabolism. 2006; 20(3):467-482.</a:t>
            </a:r>
            <a:endParaRPr lang="es-ES" sz="1100" dirty="0"/>
          </a:p>
        </p:txBody>
      </p:sp>
    </p:spTree>
    <p:extLst>
      <p:ext uri="{BB962C8B-B14F-4D97-AF65-F5344CB8AC3E}">
        <p14:creationId xmlns="" xmlns:p14="http://schemas.microsoft.com/office/powerpoint/2010/main" val="10914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871988" y="1850028"/>
            <a:ext cx="810703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HIPOTIROIDISMO</a:t>
            </a:r>
          </a:p>
          <a:p>
            <a:pPr algn="just"/>
            <a:endParaRPr lang="es-ES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</a:rPr>
              <a:t>DEFINICIÓN</a:t>
            </a:r>
          </a:p>
          <a:p>
            <a:pPr algn="just"/>
            <a:r>
              <a:rPr lang="es-ES" dirty="0" smtClean="0"/>
              <a:t>Situación </a:t>
            </a:r>
            <a:r>
              <a:rPr lang="es-ES" dirty="0"/>
              <a:t>clínica caracterizada </a:t>
            </a:r>
            <a:r>
              <a:rPr lang="es-ES" dirty="0" smtClean="0"/>
              <a:t>por un </a:t>
            </a:r>
            <a:r>
              <a:rPr lang="es-ES" b="1" dirty="0"/>
              <a:t>déficit de secreción de hormonas tiroideas</a:t>
            </a:r>
            <a:r>
              <a:rPr lang="es-ES" dirty="0"/>
              <a:t>, producida por </a:t>
            </a:r>
            <a:r>
              <a:rPr lang="es-ES" dirty="0" smtClean="0"/>
              <a:t>una </a:t>
            </a:r>
            <a:r>
              <a:rPr lang="es-ES" b="1" dirty="0" smtClean="0"/>
              <a:t>alteración </a:t>
            </a:r>
            <a:r>
              <a:rPr lang="es-ES" b="1" dirty="0"/>
              <a:t>orgánica o funcional </a:t>
            </a:r>
            <a:r>
              <a:rPr lang="es-ES" dirty="0"/>
              <a:t>de la misma glándula o por un </a:t>
            </a:r>
            <a:r>
              <a:rPr lang="es-ES" b="1" dirty="0" smtClean="0"/>
              <a:t>déficit</a:t>
            </a:r>
            <a:r>
              <a:rPr lang="es-ES" dirty="0" smtClean="0"/>
              <a:t> de </a:t>
            </a:r>
            <a:r>
              <a:rPr lang="es-ES" dirty="0"/>
              <a:t>estimulación de la </a:t>
            </a:r>
            <a:r>
              <a:rPr lang="es-ES" b="1" dirty="0"/>
              <a:t>TSH. </a:t>
            </a:r>
            <a:endParaRPr lang="es-ES" b="1" dirty="0" smtClean="0"/>
          </a:p>
          <a:p>
            <a:pPr algn="just"/>
            <a:endParaRPr lang="es-ES" dirty="0"/>
          </a:p>
          <a:p>
            <a:pPr algn="just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CLASIFICACIÓN </a:t>
            </a:r>
          </a:p>
          <a:p>
            <a:pPr algn="just"/>
            <a:r>
              <a:rPr lang="es-ES" b="1" dirty="0" smtClean="0"/>
              <a:t>Primario </a:t>
            </a:r>
            <a:r>
              <a:rPr lang="es-ES" b="1" dirty="0" smtClean="0">
                <a:sym typeface="Wingdings" panose="05000000000000000000" pitchFamily="2" charset="2"/>
              </a:rPr>
              <a:t></a:t>
            </a:r>
            <a:r>
              <a:rPr lang="es-ES" b="1" dirty="0" smtClean="0"/>
              <a:t> </a:t>
            </a:r>
            <a:r>
              <a:rPr lang="es-ES" dirty="0" smtClean="0"/>
              <a:t>alteraciones </a:t>
            </a:r>
            <a:r>
              <a:rPr lang="es-ES" dirty="0"/>
              <a:t>de origen en la glándula </a:t>
            </a:r>
            <a:r>
              <a:rPr lang="es-ES" dirty="0" smtClean="0"/>
              <a:t>tiroidea.</a:t>
            </a:r>
          </a:p>
          <a:p>
            <a:pPr algn="just"/>
            <a:r>
              <a:rPr lang="es-ES" b="1" dirty="0"/>
              <a:t>S</a:t>
            </a:r>
            <a:r>
              <a:rPr lang="es-ES" b="1" dirty="0" smtClean="0"/>
              <a:t>ecundario </a:t>
            </a:r>
            <a:r>
              <a:rPr lang="es-ES" b="1" dirty="0" smtClean="0">
                <a:sym typeface="Wingdings" panose="05000000000000000000" pitchFamily="2" charset="2"/>
              </a:rPr>
              <a:t></a:t>
            </a:r>
            <a:r>
              <a:rPr lang="es-ES" b="1" dirty="0" smtClean="0"/>
              <a:t> </a:t>
            </a:r>
            <a:r>
              <a:rPr lang="es-ES" dirty="0"/>
              <a:t>insuficiente </a:t>
            </a:r>
            <a:r>
              <a:rPr lang="es-ES" dirty="0" smtClean="0"/>
              <a:t>secreción de TSH (</a:t>
            </a:r>
            <a:r>
              <a:rPr lang="es-ES" dirty="0" err="1" smtClean="0"/>
              <a:t>adenohipofisario</a:t>
            </a:r>
            <a:r>
              <a:rPr lang="es-ES" dirty="0" smtClean="0"/>
              <a:t>).</a:t>
            </a:r>
          </a:p>
          <a:p>
            <a:pPr algn="just"/>
            <a:r>
              <a:rPr lang="es-ES" b="1" dirty="0" smtClean="0"/>
              <a:t>Terciario </a:t>
            </a:r>
            <a:r>
              <a:rPr lang="es-ES" b="1" dirty="0" smtClean="0">
                <a:sym typeface="Wingdings" panose="05000000000000000000" pitchFamily="2" charset="2"/>
              </a:rPr>
              <a:t></a:t>
            </a:r>
            <a:r>
              <a:rPr lang="es-ES" b="1" dirty="0" smtClean="0"/>
              <a:t> </a:t>
            </a:r>
            <a:r>
              <a:rPr lang="es-ES" dirty="0" smtClean="0"/>
              <a:t>alteración en el </a:t>
            </a:r>
            <a:r>
              <a:rPr lang="es-ES" dirty="0"/>
              <a:t>hipotálamo. </a:t>
            </a:r>
            <a:endParaRPr lang="es-ES" dirty="0" smtClean="0"/>
          </a:p>
          <a:p>
            <a:pPr algn="just"/>
            <a:r>
              <a:rPr lang="es-ES" b="1" dirty="0" smtClean="0"/>
              <a:t>Hipotiroidismo subclínico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situaciones </a:t>
            </a:r>
            <a:r>
              <a:rPr lang="es-ES" dirty="0"/>
              <a:t>asintomáticas en las que la concentración de T </a:t>
            </a:r>
            <a:r>
              <a:rPr lang="es-ES" dirty="0" smtClean="0"/>
              <a:t>4 libre </a:t>
            </a:r>
            <a:r>
              <a:rPr lang="es-ES" dirty="0"/>
              <a:t>es normal y la de TSH está aumentada.</a:t>
            </a:r>
            <a:endParaRPr lang="es-ES" dirty="0" smtClean="0"/>
          </a:p>
          <a:p>
            <a:pPr algn="just"/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2871989" y="1850028"/>
            <a:ext cx="2751571" cy="52741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7315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871989" y="2047741"/>
            <a:ext cx="8283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EPIDEMIOLOGÍA Y ETIOLOGÍA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ym typeface="Wingdings" panose="05000000000000000000" pitchFamily="2" charset="2"/>
              </a:rPr>
              <a:t>Mujeres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755" y="2563391"/>
            <a:ext cx="4529071" cy="366747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3969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79" y="1963991"/>
            <a:ext cx="5195137" cy="4221838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3002280" y="5044440"/>
            <a:ext cx="4236720" cy="1828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8316811" y="4453303"/>
            <a:ext cx="2838868" cy="120032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Disminución GC.</a:t>
            </a:r>
          </a:p>
          <a:p>
            <a:pPr algn="ctr"/>
            <a:r>
              <a:rPr lang="es-ES" dirty="0" smtClean="0"/>
              <a:t>Disminución  </a:t>
            </a:r>
            <a:r>
              <a:rPr lang="es-ES" dirty="0"/>
              <a:t>volumen </a:t>
            </a:r>
            <a:r>
              <a:rPr lang="es-ES" dirty="0" smtClean="0"/>
              <a:t>sistólico y FC.</a:t>
            </a:r>
          </a:p>
          <a:p>
            <a:pPr algn="ctr"/>
            <a:r>
              <a:rPr lang="es-ES" dirty="0" smtClean="0"/>
              <a:t>Vasoconstricción periférica.</a:t>
            </a:r>
            <a:endParaRPr lang="es-ES" dirty="0"/>
          </a:p>
        </p:txBody>
      </p:sp>
      <p:sp>
        <p:nvSpPr>
          <p:cNvPr id="14" name="Flecha derecha 13"/>
          <p:cNvSpPr/>
          <p:nvPr/>
        </p:nvSpPr>
        <p:spPr>
          <a:xfrm>
            <a:off x="7543801" y="5044440"/>
            <a:ext cx="653616" cy="24531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393830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86100" y="2027763"/>
            <a:ext cx="7543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</a:rPr>
              <a:t>DIAGNÓSTICO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Sospecha clínica.</a:t>
            </a:r>
            <a:endParaRPr lang="es-ES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TSH basal elevada</a:t>
            </a:r>
            <a:endParaRPr lang="es-ES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/>
              <a:t>T 4 </a:t>
            </a:r>
            <a:r>
              <a:rPr lang="es-ES" sz="2000" dirty="0" smtClean="0"/>
              <a:t>libre disminuida.</a:t>
            </a:r>
          </a:p>
          <a:p>
            <a:pPr algn="just"/>
            <a:endParaRPr lang="es-ES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/>
              <a:t> </a:t>
            </a:r>
            <a:r>
              <a:rPr lang="es-ES" b="1" dirty="0" smtClean="0"/>
              <a:t>Anticuerpos </a:t>
            </a:r>
            <a:r>
              <a:rPr lang="es-ES" b="1" dirty="0" err="1"/>
              <a:t>antitiroideos</a:t>
            </a:r>
            <a:r>
              <a:rPr lang="es-ES" b="1" dirty="0"/>
              <a:t>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tiroiditis autoinmunitaria.* </a:t>
            </a:r>
          </a:p>
          <a:p>
            <a:pPr algn="just"/>
            <a:r>
              <a:rPr lang="es-ES" dirty="0" smtClean="0"/>
              <a:t>* Determinación de anticuerpos </a:t>
            </a:r>
            <a:r>
              <a:rPr lang="es-ES" dirty="0" err="1" smtClean="0"/>
              <a:t>anticélula</a:t>
            </a:r>
            <a:r>
              <a:rPr lang="es-ES" dirty="0" smtClean="0"/>
              <a:t> parietal gástrica (+ en 1/3 casos y </a:t>
            </a:r>
            <a:r>
              <a:rPr lang="es-ES" dirty="0"/>
              <a:t>pueden </a:t>
            </a:r>
            <a:r>
              <a:rPr lang="es-ES" dirty="0" smtClean="0"/>
              <a:t>acompañar </a:t>
            </a:r>
            <a:r>
              <a:rPr lang="es-ES" dirty="0"/>
              <a:t>o preceder a la aparición de una anemia </a:t>
            </a:r>
            <a:r>
              <a:rPr lang="es-ES" dirty="0" smtClean="0"/>
              <a:t>perniciosa).</a:t>
            </a:r>
            <a:endParaRPr lang="es-ES" dirty="0"/>
          </a:p>
          <a:p>
            <a:pPr algn="just"/>
            <a:endParaRPr lang="es-ES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Gammagrafía tiroidea </a:t>
            </a:r>
            <a:r>
              <a:rPr lang="es-ES" dirty="0"/>
              <a:t>no está indicada en el hipotiroidismo del </a:t>
            </a:r>
            <a:r>
              <a:rPr lang="es-ES" dirty="0" smtClean="0"/>
              <a:t>adulto</a:t>
            </a:r>
            <a:r>
              <a:rPr lang="es-ES" dirty="0"/>
              <a:t> </a:t>
            </a:r>
            <a:r>
              <a:rPr lang="es-ES" dirty="0" smtClean="0"/>
              <a:t>(en niños aporta información sobre </a:t>
            </a:r>
            <a:r>
              <a:rPr lang="es-ES" dirty="0" err="1" smtClean="0"/>
              <a:t>locaclizaciones</a:t>
            </a:r>
            <a:r>
              <a:rPr lang="es-ES" dirty="0" smtClean="0"/>
              <a:t> ectópicas).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Cambios bioquímicos asociados </a:t>
            </a:r>
            <a:r>
              <a:rPr lang="es-ES" dirty="0" smtClean="0"/>
              <a:t>(no específicos):  </a:t>
            </a:r>
            <a:r>
              <a:rPr lang="es-ES" dirty="0"/>
              <a:t>aumento del colesterol</a:t>
            </a:r>
            <a:r>
              <a:rPr lang="es-ES" dirty="0" smtClean="0"/>
              <a:t>, CK, ASAT</a:t>
            </a:r>
            <a:r>
              <a:rPr lang="es-ES" dirty="0"/>
              <a:t>, </a:t>
            </a:r>
            <a:r>
              <a:rPr lang="es-ES" dirty="0" smtClean="0"/>
              <a:t>LDH </a:t>
            </a:r>
            <a:r>
              <a:rPr lang="es-ES" dirty="0"/>
              <a:t>y </a:t>
            </a:r>
            <a:r>
              <a:rPr lang="es-ES" dirty="0" smtClean="0"/>
              <a:t> prolactina</a:t>
            </a:r>
            <a:r>
              <a:rPr lang="es-ES" dirty="0"/>
              <a:t> </a:t>
            </a:r>
            <a:r>
              <a:rPr lang="es-ES" dirty="0" smtClean="0"/>
              <a:t>e </a:t>
            </a:r>
            <a:r>
              <a:rPr lang="es-ES" dirty="0"/>
              <a:t>hiponatremia.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567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04" y="594360"/>
            <a:ext cx="10620152" cy="107298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921934"/>
            <a:ext cx="10339276" cy="4023360"/>
          </a:xfrm>
        </p:spPr>
        <p:txBody>
          <a:bodyPr>
            <a:normAutofit fontScale="92500"/>
          </a:bodyPr>
          <a:lstStyle/>
          <a:p>
            <a:pPr algn="just"/>
            <a:r>
              <a:rPr lang="es-E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PSEUDORRESISTENCIA </a:t>
            </a:r>
            <a:r>
              <a:rPr lang="es-E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s-ES" sz="2800" dirty="0">
                <a:solidFill>
                  <a:schemeClr val="tx1"/>
                </a:solidFill>
              </a:rPr>
              <a:t> técnicas de medición de la PA </a:t>
            </a:r>
            <a:r>
              <a:rPr lang="es-ES" sz="2800" dirty="0" smtClean="0">
                <a:solidFill>
                  <a:schemeClr val="tx1"/>
                </a:solidFill>
              </a:rPr>
              <a:t>inadecuadas:</a:t>
            </a:r>
            <a:endParaRPr lang="es-ES" sz="2800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 </a:t>
            </a:r>
            <a:r>
              <a:rPr lang="es-ES" sz="2800" b="1" dirty="0" smtClean="0">
                <a:solidFill>
                  <a:schemeClr val="tx1"/>
                </a:solidFill>
              </a:rPr>
              <a:t>Medición de la PA </a:t>
            </a:r>
            <a:r>
              <a:rPr lang="es-ES" sz="2800" dirty="0" smtClean="0">
                <a:solidFill>
                  <a:schemeClr val="tx1"/>
                </a:solidFill>
              </a:rPr>
              <a:t>sin dejar al paciente sentado y tranquilo durante al menos 5 minutos, con los pies y el dorso apoyados sobre una superficie, brazo </a:t>
            </a:r>
            <a:r>
              <a:rPr lang="es-ES" sz="2800" dirty="0" err="1" smtClean="0">
                <a:solidFill>
                  <a:schemeClr val="tx1"/>
                </a:solidFill>
              </a:rPr>
              <a:t>pronado</a:t>
            </a:r>
            <a:r>
              <a:rPr lang="es-ES" sz="2800" dirty="0" smtClean="0">
                <a:solidFill>
                  <a:schemeClr val="tx1"/>
                </a:solidFill>
              </a:rPr>
              <a:t> y apoyado sobre superficie firme a la altura cardíaca.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tx1"/>
                </a:solidFill>
              </a:rPr>
              <a:t> </a:t>
            </a:r>
            <a:r>
              <a:rPr lang="es-ES" sz="2800" b="1" dirty="0" smtClean="0">
                <a:solidFill>
                  <a:schemeClr val="tx1"/>
                </a:solidFill>
              </a:rPr>
              <a:t>Tamaño inadecuado del manguito </a:t>
            </a:r>
            <a:r>
              <a:rPr lang="es-ES" sz="2800" dirty="0" smtClean="0">
                <a:solidFill>
                  <a:schemeClr val="tx1"/>
                </a:solidFill>
              </a:rPr>
              <a:t>(por </a:t>
            </a:r>
            <a:r>
              <a:rPr lang="es-ES" sz="2800" dirty="0" err="1" smtClean="0">
                <a:solidFill>
                  <a:schemeClr val="tx1"/>
                </a:solidFill>
              </a:rPr>
              <a:t>ej</a:t>
            </a:r>
            <a:r>
              <a:rPr lang="es-ES" sz="2800" dirty="0" smtClean="0">
                <a:solidFill>
                  <a:schemeClr val="tx1"/>
                </a:solidFill>
              </a:rPr>
              <a:t>, si es demasiado pequeño puede dar un aumento falso de la PA &gt; 15 </a:t>
            </a:r>
            <a:r>
              <a:rPr lang="es-ES" sz="2800" dirty="0" err="1" smtClean="0">
                <a:solidFill>
                  <a:schemeClr val="tx1"/>
                </a:solidFill>
              </a:rPr>
              <a:t>mmHg</a:t>
            </a:r>
            <a:r>
              <a:rPr lang="es-ES" sz="2800" dirty="0" smtClean="0">
                <a:solidFill>
                  <a:schemeClr val="tx1"/>
                </a:solidFill>
              </a:rPr>
              <a:t>). Debe cubrir 2/3 de circunferencia, colocando el borde distal a 2-3 </a:t>
            </a:r>
            <a:r>
              <a:rPr lang="es-ES" sz="2800" dirty="0" err="1" smtClean="0">
                <a:solidFill>
                  <a:schemeClr val="tx1"/>
                </a:solidFill>
              </a:rPr>
              <a:t>cmm</a:t>
            </a:r>
            <a:r>
              <a:rPr lang="es-ES" sz="2800" dirty="0" smtClean="0">
                <a:solidFill>
                  <a:schemeClr val="tx1"/>
                </a:solidFill>
              </a:rPr>
              <a:t> por encima del pliegue del codo.</a:t>
            </a:r>
          </a:p>
          <a:p>
            <a:pPr algn="just"/>
            <a:r>
              <a:rPr lang="es-ES" sz="280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606041" y="6369566"/>
            <a:ext cx="8823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Marin M. Hipertensión arterial de causa secundaria. </a:t>
            </a:r>
            <a:r>
              <a:rPr lang="es-ES" sz="1400" dirty="0" err="1" smtClean="0"/>
              <a:t>Federacón</a:t>
            </a:r>
            <a:r>
              <a:rPr lang="es-ES" sz="1400" dirty="0" smtClean="0"/>
              <a:t> Argentina de Cardiología.</a:t>
            </a: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36948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871988" y="1910041"/>
            <a:ext cx="8806637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784734" y="1769169"/>
            <a:ext cx="8146532" cy="43358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TRATAMIENTO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mejoría clínica </a:t>
            </a:r>
            <a:r>
              <a:rPr lang="es-ES" dirty="0" smtClean="0">
                <a:solidFill>
                  <a:schemeClr val="tx1"/>
                </a:solidFill>
              </a:rPr>
              <a:t>- </a:t>
            </a:r>
            <a:r>
              <a:rPr lang="es-ES" dirty="0">
                <a:solidFill>
                  <a:schemeClr val="tx1"/>
                </a:solidFill>
              </a:rPr>
              <a:t>TSH entre 0,5-2 </a:t>
            </a:r>
            <a:r>
              <a:rPr lang="es-ES" dirty="0" err="1" smtClean="0">
                <a:solidFill>
                  <a:schemeClr val="tx1"/>
                </a:solidFill>
              </a:rPr>
              <a:t>mU</a:t>
            </a:r>
            <a:r>
              <a:rPr lang="es-ES" dirty="0" smtClean="0">
                <a:solidFill>
                  <a:schemeClr val="tx1"/>
                </a:solidFill>
              </a:rPr>
              <a:t>/L (&gt; 65años hasta 5mU/L).</a:t>
            </a:r>
            <a:endParaRPr lang="es-E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</a:rPr>
              <a:t>Hormonas tiroideas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 err="1" smtClean="0">
                <a:solidFill>
                  <a:schemeClr val="tx1"/>
                </a:solidFill>
              </a:rPr>
              <a:t>levotiroxina</a:t>
            </a:r>
            <a:r>
              <a:rPr lang="es-ES" dirty="0" smtClean="0">
                <a:solidFill>
                  <a:schemeClr val="tx1"/>
                </a:solidFill>
              </a:rPr>
              <a:t> (l-tiroxina</a:t>
            </a:r>
            <a:r>
              <a:rPr lang="es-ES" dirty="0">
                <a:solidFill>
                  <a:schemeClr val="tx1"/>
                </a:solidFill>
              </a:rPr>
              <a:t>, tiroxina, T </a:t>
            </a:r>
            <a:r>
              <a:rPr lang="es-ES" dirty="0" smtClean="0">
                <a:solidFill>
                  <a:schemeClr val="tx1"/>
                </a:solidFill>
              </a:rPr>
              <a:t>4).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Dosis inicial: 50-100 </a:t>
            </a:r>
            <a:r>
              <a:rPr lang="es-ES" dirty="0">
                <a:solidFill>
                  <a:schemeClr val="tx1"/>
                </a:solidFill>
              </a:rPr>
              <a:t>mcg/día </a:t>
            </a:r>
            <a:r>
              <a:rPr lang="es-ES" dirty="0" smtClean="0">
                <a:solidFill>
                  <a:schemeClr val="tx1"/>
                </a:solidFill>
              </a:rPr>
              <a:t>(Ancianos o CI inicio 25 mcg/día -   25 </a:t>
            </a:r>
            <a:r>
              <a:rPr lang="es-ES" dirty="0">
                <a:solidFill>
                  <a:schemeClr val="tx1"/>
                </a:solidFill>
              </a:rPr>
              <a:t>mg/día cada 3-4 </a:t>
            </a:r>
            <a:r>
              <a:rPr lang="es-ES" dirty="0" smtClean="0">
                <a:solidFill>
                  <a:schemeClr val="tx1"/>
                </a:solidFill>
              </a:rPr>
              <a:t>semanas).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Dosis </a:t>
            </a:r>
            <a:r>
              <a:rPr lang="es-ES" dirty="0" err="1">
                <a:solidFill>
                  <a:schemeClr val="tx1"/>
                </a:solidFill>
              </a:rPr>
              <a:t>e</a:t>
            </a:r>
            <a:r>
              <a:rPr lang="es-ES" dirty="0" err="1" smtClean="0">
                <a:solidFill>
                  <a:schemeClr val="tx1"/>
                </a:solidFill>
              </a:rPr>
              <a:t>utiroidismo</a:t>
            </a:r>
            <a:r>
              <a:rPr lang="es-ES" dirty="0" smtClean="0">
                <a:solidFill>
                  <a:schemeClr val="tx1"/>
                </a:solidFill>
              </a:rPr>
              <a:t> oscila entre </a:t>
            </a:r>
            <a:r>
              <a:rPr lang="es-ES" dirty="0">
                <a:solidFill>
                  <a:schemeClr val="tx1"/>
                </a:solidFill>
              </a:rPr>
              <a:t>110-130 mg/día (1,6 mg/kg de peso y día).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Control de </a:t>
            </a:r>
            <a:r>
              <a:rPr lang="es-ES" dirty="0">
                <a:solidFill>
                  <a:schemeClr val="tx1"/>
                </a:solidFill>
              </a:rPr>
              <a:t>TSH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tx1"/>
                </a:solidFill>
              </a:rPr>
              <a:t>4-6 semanas (   dosis </a:t>
            </a:r>
            <a:r>
              <a:rPr lang="es-ES" dirty="0">
                <a:solidFill>
                  <a:schemeClr val="tx1"/>
                </a:solidFill>
              </a:rPr>
              <a:t>entre 25-50 </a:t>
            </a:r>
            <a:r>
              <a:rPr lang="es-ES" dirty="0" smtClean="0">
                <a:solidFill>
                  <a:schemeClr val="tx1"/>
                </a:solidFill>
              </a:rPr>
              <a:t>mg/día).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Alcanzados </a:t>
            </a:r>
            <a:r>
              <a:rPr lang="es-ES" dirty="0">
                <a:solidFill>
                  <a:schemeClr val="tx1"/>
                </a:solidFill>
              </a:rPr>
              <a:t>estos </a:t>
            </a:r>
            <a:r>
              <a:rPr lang="es-ES" dirty="0" smtClean="0">
                <a:solidFill>
                  <a:schemeClr val="tx1"/>
                </a:solidFill>
              </a:rPr>
              <a:t>objetivos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revisión anual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b="1" i="1" dirty="0" smtClean="0">
                <a:solidFill>
                  <a:schemeClr val="tx1"/>
                </a:solidFill>
              </a:rPr>
              <a:t>Hipotiroidismo subclínico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 TSH </a:t>
            </a:r>
            <a:r>
              <a:rPr lang="es-ES" dirty="0">
                <a:solidFill>
                  <a:schemeClr val="tx1"/>
                </a:solidFill>
              </a:rPr>
              <a:t>entre 4,5 y 10 </a:t>
            </a:r>
            <a:r>
              <a:rPr lang="es-ES" dirty="0" err="1" smtClean="0">
                <a:solidFill>
                  <a:schemeClr val="tx1"/>
                </a:solidFill>
              </a:rPr>
              <a:t>mU</a:t>
            </a:r>
            <a:r>
              <a:rPr lang="es-ES" dirty="0" smtClean="0">
                <a:solidFill>
                  <a:schemeClr val="tx1"/>
                </a:solidFill>
              </a:rPr>
              <a:t>/L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ES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 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determinación de TSH cada 6 o 12 </a:t>
            </a:r>
            <a:r>
              <a:rPr lang="es-ES" dirty="0" smtClean="0">
                <a:solidFill>
                  <a:schemeClr val="tx1"/>
                </a:solidFill>
              </a:rPr>
              <a:t>meses. 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   Iniciar tratamiento </a:t>
            </a:r>
            <a:r>
              <a:rPr lang="es-ES" dirty="0" smtClean="0">
                <a:solidFill>
                  <a:schemeClr val="tx1"/>
                </a:solidFill>
              </a:rPr>
              <a:t>si </a:t>
            </a:r>
            <a:r>
              <a:rPr lang="es-ES" dirty="0">
                <a:solidFill>
                  <a:schemeClr val="tx1"/>
                </a:solidFill>
              </a:rPr>
              <a:t>refieren </a:t>
            </a:r>
            <a:r>
              <a:rPr lang="es-ES" dirty="0" smtClean="0">
                <a:solidFill>
                  <a:schemeClr val="tx1"/>
                </a:solidFill>
              </a:rPr>
              <a:t>síntomas o presentan </a:t>
            </a:r>
            <a:r>
              <a:rPr lang="es-ES" dirty="0" err="1">
                <a:solidFill>
                  <a:schemeClr val="tx1"/>
                </a:solidFill>
              </a:rPr>
              <a:t>hiperprolactinemia</a:t>
            </a:r>
            <a:r>
              <a:rPr lang="es-ES" dirty="0">
                <a:solidFill>
                  <a:schemeClr val="tx1"/>
                </a:solidFill>
              </a:rPr>
              <a:t> o infertilidad.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TSH &gt; 10 </a:t>
            </a:r>
            <a:r>
              <a:rPr lang="es-ES" dirty="0" err="1" smtClean="0">
                <a:solidFill>
                  <a:schemeClr val="tx1"/>
                </a:solidFill>
              </a:rPr>
              <a:t>mU</a:t>
            </a:r>
            <a:r>
              <a:rPr lang="es-ES" dirty="0" smtClean="0">
                <a:solidFill>
                  <a:schemeClr val="tx1"/>
                </a:solidFill>
              </a:rPr>
              <a:t>/L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tx1"/>
                </a:solidFill>
              </a:rPr>
              <a:t>repetirla </a:t>
            </a:r>
            <a:r>
              <a:rPr lang="es-ES" dirty="0">
                <a:solidFill>
                  <a:schemeClr val="tx1"/>
                </a:solidFill>
              </a:rPr>
              <a:t>a los 6 meses e iniciar el </a:t>
            </a:r>
            <a:r>
              <a:rPr lang="es-ES" dirty="0" smtClean="0">
                <a:solidFill>
                  <a:schemeClr val="tx1"/>
                </a:solidFill>
              </a:rPr>
              <a:t>tratamiento si </a:t>
            </a:r>
            <a:r>
              <a:rPr lang="es-ES" dirty="0">
                <a:solidFill>
                  <a:schemeClr val="tx1"/>
                </a:solidFill>
              </a:rPr>
              <a:t>persiste </a:t>
            </a:r>
            <a:r>
              <a:rPr lang="es-ES" dirty="0" smtClean="0">
                <a:solidFill>
                  <a:schemeClr val="tx1"/>
                </a:solidFill>
              </a:rPr>
              <a:t>elevada o iniciar tratamiento si desde el inicio es &gt;10.</a:t>
            </a:r>
            <a:endParaRPr lang="es-AR" dirty="0">
              <a:solidFill>
                <a:schemeClr val="tx1"/>
              </a:solidFill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8136227" y="2464587"/>
            <a:ext cx="0" cy="24384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5635579" y="3166059"/>
            <a:ext cx="0" cy="24384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2784734" y="6106091"/>
            <a:ext cx="3332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CI cardiopatía isquémica</a:t>
            </a:r>
            <a:endParaRPr lang="es-ES" sz="11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897" y="1769169"/>
            <a:ext cx="5010000" cy="45532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30486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934450" y="1850028"/>
            <a:ext cx="7909561" cy="4048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HIPERTIROIDISMO</a:t>
            </a:r>
            <a:endParaRPr lang="es-AR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71989" y="1850028"/>
            <a:ext cx="2888731" cy="46645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871989" y="2524590"/>
            <a:ext cx="82836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DEFINICIÓN</a:t>
            </a:r>
            <a:r>
              <a:rPr lang="es-ES" dirty="0" smtClean="0"/>
              <a:t> </a:t>
            </a:r>
          </a:p>
          <a:p>
            <a:pPr algn="just"/>
            <a:r>
              <a:rPr lang="es-ES" dirty="0" smtClean="0"/>
              <a:t>Trastorno </a:t>
            </a:r>
            <a:r>
              <a:rPr lang="es-ES" dirty="0"/>
              <a:t>funcional del tiroides </a:t>
            </a:r>
            <a:r>
              <a:rPr lang="es-ES" dirty="0" smtClean="0"/>
              <a:t>caracterizado por </a:t>
            </a:r>
            <a:r>
              <a:rPr lang="es-ES" dirty="0"/>
              <a:t>la secreción </a:t>
            </a:r>
            <a:r>
              <a:rPr lang="es-ES" dirty="0" smtClean="0"/>
              <a:t>de </a:t>
            </a:r>
            <a:r>
              <a:rPr lang="es-ES" dirty="0"/>
              <a:t>cantidades </a:t>
            </a:r>
            <a:r>
              <a:rPr lang="es-ES" dirty="0" smtClean="0"/>
              <a:t>excesivas </a:t>
            </a:r>
            <a:r>
              <a:rPr lang="es-ES" dirty="0"/>
              <a:t>de hormonas tiroideas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 </a:t>
            </a:r>
            <a:r>
              <a:rPr lang="es-ES" dirty="0"/>
              <a:t>La </a:t>
            </a:r>
            <a:r>
              <a:rPr lang="es-ES" dirty="0" smtClean="0"/>
              <a:t>concentración indetectable </a:t>
            </a:r>
            <a:r>
              <a:rPr lang="es-ES" dirty="0"/>
              <a:t>de TSH y una concentración normal de </a:t>
            </a:r>
            <a:r>
              <a:rPr lang="es-ES" dirty="0" smtClean="0"/>
              <a:t>T3 </a:t>
            </a:r>
            <a:r>
              <a:rPr lang="es-ES" dirty="0"/>
              <a:t>y </a:t>
            </a:r>
            <a:r>
              <a:rPr lang="es-ES" dirty="0" smtClean="0"/>
              <a:t>T4 </a:t>
            </a:r>
            <a:r>
              <a:rPr lang="es-ES" dirty="0"/>
              <a:t>se </a:t>
            </a:r>
            <a:r>
              <a:rPr lang="es-ES" dirty="0" smtClean="0"/>
              <a:t>conoce como </a:t>
            </a:r>
            <a:r>
              <a:rPr lang="es-ES" b="1" dirty="0"/>
              <a:t>hipertiroidismo subclínico</a:t>
            </a:r>
            <a:r>
              <a:rPr lang="es-ES" b="1" dirty="0" smtClean="0"/>
              <a:t>.</a:t>
            </a:r>
          </a:p>
          <a:p>
            <a:pPr algn="just"/>
            <a:endParaRPr lang="es-ES" b="1" dirty="0"/>
          </a:p>
          <a:p>
            <a:pPr algn="just"/>
            <a:endParaRPr lang="es-ES" b="1" dirty="0" smtClean="0"/>
          </a:p>
          <a:p>
            <a:pPr algn="just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EPIDEMIOLOGÍA</a:t>
            </a:r>
          </a:p>
          <a:p>
            <a:pPr algn="just"/>
            <a:r>
              <a:rPr lang="es-ES" dirty="0" smtClean="0"/>
              <a:t>Mujeres</a:t>
            </a:r>
          </a:p>
          <a:p>
            <a:pPr algn="just"/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3067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40" y="2275875"/>
            <a:ext cx="6446932" cy="38065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232196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CLÍNICA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Signos y síntomas</a:t>
            </a:r>
            <a:endParaRPr lang="es-E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Pérdida </a:t>
            </a:r>
            <a:r>
              <a:rPr lang="es-ES" dirty="0">
                <a:solidFill>
                  <a:schemeClr val="tx1"/>
                </a:solidFill>
              </a:rPr>
              <a:t>de peso a pesar </a:t>
            </a:r>
            <a:r>
              <a:rPr lang="es-ES" dirty="0" smtClean="0">
                <a:solidFill>
                  <a:schemeClr val="tx1"/>
                </a:solidFill>
              </a:rPr>
              <a:t>de un </a:t>
            </a:r>
            <a:r>
              <a:rPr lang="es-ES" dirty="0">
                <a:solidFill>
                  <a:schemeClr val="tx1"/>
                </a:solidFill>
              </a:rPr>
              <a:t>apetito </a:t>
            </a:r>
            <a:r>
              <a:rPr lang="es-ES" dirty="0" smtClean="0">
                <a:solidFill>
                  <a:schemeClr val="tx1"/>
                </a:solidFill>
              </a:rPr>
              <a:t>voraz.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Intolerancia </a:t>
            </a:r>
            <a:r>
              <a:rPr lang="es-ES" dirty="0">
                <a:solidFill>
                  <a:schemeClr val="tx1"/>
                </a:solidFill>
              </a:rPr>
              <a:t>al </a:t>
            </a:r>
            <a:r>
              <a:rPr lang="es-ES" dirty="0" smtClean="0">
                <a:solidFill>
                  <a:schemeClr val="tx1"/>
                </a:solidFill>
              </a:rPr>
              <a:t>calor</a:t>
            </a:r>
            <a:r>
              <a:rPr lang="es-ES" dirty="0">
                <a:solidFill>
                  <a:schemeClr val="tx1"/>
                </a:solidFill>
              </a:rPr>
              <a:t>.</a:t>
            </a:r>
            <a:endParaRPr lang="es-E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Palpitaciones.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Temblor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Aumento </a:t>
            </a:r>
            <a:r>
              <a:rPr lang="es-ES" dirty="0">
                <a:solidFill>
                  <a:schemeClr val="tx1"/>
                </a:solidFill>
              </a:rPr>
              <a:t>de la frecuencia de las </a:t>
            </a:r>
            <a:r>
              <a:rPr lang="es-ES" dirty="0" smtClean="0">
                <a:solidFill>
                  <a:schemeClr val="tx1"/>
                </a:solidFill>
              </a:rPr>
              <a:t>deposiciones.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Fatiga</a:t>
            </a:r>
            <a:r>
              <a:rPr lang="es-ES" dirty="0">
                <a:solidFill>
                  <a:schemeClr val="tx1"/>
                </a:solidFill>
              </a:rPr>
              <a:t>, insomnio, ansiedad, irritabilidad, debilidad, dolor torácico atípico </a:t>
            </a:r>
            <a:r>
              <a:rPr lang="es-ES" dirty="0" smtClean="0">
                <a:solidFill>
                  <a:schemeClr val="tx1"/>
                </a:solidFill>
              </a:rPr>
              <a:t>o disnea </a:t>
            </a:r>
            <a:r>
              <a:rPr lang="es-ES" dirty="0">
                <a:solidFill>
                  <a:schemeClr val="tx1"/>
                </a:solidFill>
              </a:rPr>
              <a:t>de esfuerzo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96691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8336281" cy="433580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CLÍNICA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Examen físico</a:t>
            </a:r>
            <a:endParaRPr lang="es-E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Taquicardia </a:t>
            </a:r>
            <a:r>
              <a:rPr lang="es-ES" dirty="0">
                <a:solidFill>
                  <a:schemeClr val="tx1"/>
                </a:solidFill>
              </a:rPr>
              <a:t>en </a:t>
            </a:r>
            <a:r>
              <a:rPr lang="es-ES" dirty="0" smtClean="0">
                <a:solidFill>
                  <a:schemeClr val="tx1"/>
                </a:solidFill>
              </a:rPr>
              <a:t>reposo. Hipertensión sistólica </a:t>
            </a:r>
            <a:r>
              <a:rPr lang="es-ES" dirty="0">
                <a:solidFill>
                  <a:schemeClr val="tx1"/>
                </a:solidFill>
              </a:rPr>
              <a:t>con aumento de la presión diferencial. Impul­so apical prominente y un soplo de flujo </a:t>
            </a:r>
            <a:r>
              <a:rPr lang="es-ES" dirty="0" smtClean="0">
                <a:solidFill>
                  <a:schemeClr val="tx1"/>
                </a:solidFill>
              </a:rPr>
              <a:t>sistólico.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Piel </a:t>
            </a:r>
            <a:r>
              <a:rPr lang="es-ES" dirty="0">
                <a:solidFill>
                  <a:schemeClr val="tx1"/>
                </a:solidFill>
              </a:rPr>
              <a:t>húmeda y caliente con </a:t>
            </a:r>
            <a:r>
              <a:rPr lang="es-ES" dirty="0" smtClean="0">
                <a:solidFill>
                  <a:schemeClr val="tx1"/>
                </a:solidFill>
              </a:rPr>
              <a:t>textura aterciopelada y </a:t>
            </a:r>
            <a:r>
              <a:rPr lang="es-ES" dirty="0" err="1" smtClean="0">
                <a:solidFill>
                  <a:schemeClr val="tx1"/>
                </a:solidFill>
              </a:rPr>
              <a:t>onicólisis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Mirada </a:t>
            </a:r>
            <a:r>
              <a:rPr lang="es-ES" dirty="0">
                <a:solidFill>
                  <a:schemeClr val="tx1"/>
                </a:solidFill>
              </a:rPr>
              <a:t>fija con retraso </a:t>
            </a:r>
            <a:r>
              <a:rPr lang="es-ES" dirty="0" smtClean="0">
                <a:solidFill>
                  <a:schemeClr val="tx1"/>
                </a:solidFill>
              </a:rPr>
              <a:t>palpebral.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Neurológicos: conducta </a:t>
            </a:r>
            <a:r>
              <a:rPr lang="es-ES" dirty="0">
                <a:solidFill>
                  <a:schemeClr val="tx1"/>
                </a:solidFill>
              </a:rPr>
              <a:t>impaciente y agitada, </a:t>
            </a:r>
            <a:r>
              <a:rPr lang="es-ES" dirty="0" err="1">
                <a:solidFill>
                  <a:schemeClr val="tx1"/>
                </a:solidFill>
              </a:rPr>
              <a:t>taquilalia</a:t>
            </a:r>
            <a:r>
              <a:rPr lang="es-ES" dirty="0">
                <a:solidFill>
                  <a:schemeClr val="tx1"/>
                </a:solidFill>
              </a:rPr>
              <a:t>, debilidad de </a:t>
            </a:r>
            <a:r>
              <a:rPr lang="es-ES" dirty="0" smtClean="0">
                <a:solidFill>
                  <a:schemeClr val="tx1"/>
                </a:solidFill>
              </a:rPr>
              <a:t>la musculatura </a:t>
            </a:r>
            <a:r>
              <a:rPr lang="es-ES" dirty="0">
                <a:solidFill>
                  <a:schemeClr val="tx1"/>
                </a:solidFill>
              </a:rPr>
              <a:t>proximal, temblor distal de las manos y reflejos tendinosos </a:t>
            </a:r>
            <a:r>
              <a:rPr lang="es-ES" dirty="0" smtClean="0">
                <a:solidFill>
                  <a:schemeClr val="tx1"/>
                </a:solidFill>
              </a:rPr>
              <a:t>profundos exaltados.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1"/>
                </a:solidFill>
              </a:rPr>
              <a:t>  </a:t>
            </a:r>
            <a:r>
              <a:rPr lang="es-ES" i="1" dirty="0" smtClean="0">
                <a:solidFill>
                  <a:schemeClr val="tx1"/>
                </a:solidFill>
              </a:rPr>
              <a:t>Enfermedad </a:t>
            </a:r>
            <a:r>
              <a:rPr lang="es-ES" i="1" dirty="0">
                <a:solidFill>
                  <a:schemeClr val="tx1"/>
                </a:solidFill>
              </a:rPr>
              <a:t>de </a:t>
            </a:r>
            <a:r>
              <a:rPr lang="es-ES" i="1" dirty="0" smtClean="0">
                <a:solidFill>
                  <a:schemeClr val="tx1"/>
                </a:solidFill>
              </a:rPr>
              <a:t>Graves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tx1"/>
                </a:solidFill>
              </a:rPr>
              <a:t>aumento </a:t>
            </a:r>
            <a:r>
              <a:rPr lang="es-ES" dirty="0">
                <a:solidFill>
                  <a:schemeClr val="tx1"/>
                </a:solidFill>
              </a:rPr>
              <a:t>de tamaño de la glándula 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difuso, </a:t>
            </a:r>
            <a:r>
              <a:rPr lang="es-ES" dirty="0" smtClean="0">
                <a:solidFill>
                  <a:schemeClr val="tx1"/>
                </a:solidFill>
              </a:rPr>
              <a:t>soplo audible, </a:t>
            </a:r>
            <a:r>
              <a:rPr lang="es-ES" dirty="0" err="1" smtClean="0">
                <a:solidFill>
                  <a:schemeClr val="tx1"/>
                </a:solidFill>
              </a:rPr>
              <a:t>oftalmopatia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y la </a:t>
            </a:r>
            <a:r>
              <a:rPr lang="es-ES" dirty="0" err="1" smtClean="0">
                <a:solidFill>
                  <a:schemeClr val="tx1"/>
                </a:solidFill>
              </a:rPr>
              <a:t>dermopatia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i="1" dirty="0" smtClean="0">
                <a:solidFill>
                  <a:schemeClr val="tx1"/>
                </a:solidFill>
              </a:rPr>
              <a:t>Bocio </a:t>
            </a:r>
            <a:r>
              <a:rPr lang="es-ES" i="1" dirty="0">
                <a:solidFill>
                  <a:schemeClr val="tx1"/>
                </a:solidFill>
              </a:rPr>
              <a:t>nodular tóxico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uno o más nódulos,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i="1" dirty="0" smtClean="0">
                <a:solidFill>
                  <a:schemeClr val="tx1"/>
                </a:solidFill>
              </a:rPr>
              <a:t>Tiroiditis </a:t>
            </a:r>
            <a:r>
              <a:rPr lang="es-ES" i="1" dirty="0">
                <a:solidFill>
                  <a:schemeClr val="tx1"/>
                </a:solidFill>
              </a:rPr>
              <a:t>subaguda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aumento de </a:t>
            </a:r>
            <a:r>
              <a:rPr lang="es-ES" dirty="0" smtClean="0">
                <a:solidFill>
                  <a:schemeClr val="tx1"/>
                </a:solidFill>
              </a:rPr>
              <a:t>tamaño modesto con </a:t>
            </a:r>
            <a:r>
              <a:rPr lang="es-ES" dirty="0">
                <a:solidFill>
                  <a:schemeClr val="tx1"/>
                </a:solidFill>
              </a:rPr>
              <a:t>hipersensible ala </a:t>
            </a:r>
            <a:r>
              <a:rPr lang="es-ES" dirty="0" smtClean="0">
                <a:solidFill>
                  <a:schemeClr val="tx1"/>
                </a:solidFill>
              </a:rPr>
              <a:t>palpación y consistencia </a:t>
            </a:r>
            <a:r>
              <a:rPr lang="es-ES" dirty="0">
                <a:solidFill>
                  <a:schemeClr val="tx1"/>
                </a:solidFill>
              </a:rPr>
              <a:t>firme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i="1" dirty="0" smtClean="0">
                <a:solidFill>
                  <a:schemeClr val="tx1"/>
                </a:solidFill>
              </a:rPr>
              <a:t> Tiroiditis indolora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Embarazo reciente.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tx1"/>
                </a:solidFill>
              </a:rPr>
              <a:t> Nódulo tiroideo único </a:t>
            </a:r>
            <a:r>
              <a:rPr lang="es-E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Adenoma.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520" y="1792125"/>
            <a:ext cx="5210569" cy="43772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619" y="1715375"/>
            <a:ext cx="5203620" cy="45307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26474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Síndrome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</a:rPr>
              <a:t>DIAGNÓSTICO</a:t>
            </a:r>
          </a:p>
          <a:p>
            <a:pPr marL="0" indent="0">
              <a:buNone/>
            </a:pPr>
            <a:r>
              <a:rPr lang="es-A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 </a:t>
            </a: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TSH plasmática.</a:t>
            </a:r>
          </a:p>
          <a:p>
            <a:pPr marL="0" indent="0">
              <a:buNone/>
            </a:pP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&lt; 0,1 </a:t>
            </a:r>
            <a:r>
              <a:rPr lang="es-AR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mcg</a:t>
            </a: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/ml 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T4 libre        Hipertiroidismo clínico. </a:t>
            </a:r>
          </a:p>
          <a:p>
            <a:pPr marL="0" indent="0">
              <a:buNone/>
            </a:pP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&gt; 0,1 </a:t>
            </a:r>
            <a:r>
              <a:rPr lang="es-AR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mcg</a:t>
            </a: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/ml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excluye Hipertiroidismo clínico.</a:t>
            </a:r>
          </a:p>
          <a:p>
            <a:pPr marL="0" indent="0">
              <a:buNone/>
            </a:pP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TSH &lt; 0,1mcg/ml y T4 normal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medir T3 plasmática (hipertiroidismo clínico por aumento aislado).</a:t>
            </a:r>
          </a:p>
          <a:p>
            <a:pPr marL="0" indent="0">
              <a:buNone/>
            </a:pP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Hipertiroidismo </a:t>
            </a:r>
            <a:r>
              <a:rPr lang="es-AR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subclínco</a:t>
            </a:r>
            <a:r>
              <a:rPr lang="es-A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TSH &lt; 0,1 </a:t>
            </a:r>
            <a:r>
              <a:rPr lang="es-A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mcg</a:t>
            </a:r>
            <a:r>
              <a:rPr lang="es-AR" dirty="0" smtClean="0">
                <a:solidFill>
                  <a:schemeClr val="tx1"/>
                </a:solidFill>
                <a:sym typeface="Wingdings" panose="05000000000000000000" pitchFamily="2" charset="2"/>
              </a:rPr>
              <a:t>/ml.</a:t>
            </a:r>
          </a:p>
          <a:p>
            <a:pPr marL="0" indent="0">
              <a:buNone/>
            </a:pPr>
            <a:endParaRPr lang="es-AR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AR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Gamagrafía</a:t>
            </a:r>
            <a:endParaRPr lang="es-A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1"/>
                </a:solidFill>
              </a:rPr>
              <a:t>Aumento captación: BMN no tóxico y Enfermedad Graves.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AR" dirty="0" smtClean="0">
                <a:solidFill>
                  <a:schemeClr val="tx1"/>
                </a:solidFill>
              </a:rPr>
              <a:t>Disminución captación: tiroiditis puerperal, hipertiroidismo inducido por iodo.</a:t>
            </a:r>
          </a:p>
          <a:p>
            <a:pPr marL="0" indent="0">
              <a:buNone/>
            </a:pPr>
            <a:endParaRPr lang="es-AR" b="1" i="1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5547360" y="2575560"/>
            <a:ext cx="0" cy="2895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334" y="2173150"/>
            <a:ext cx="5417332" cy="38139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5986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1989" y="609600"/>
            <a:ext cx="7972022" cy="9358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tiroidea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873829" y="1836965"/>
            <a:ext cx="7994468" cy="4319336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  <a:r>
              <a:rPr lang="es-AR" sz="2200" b="1" dirty="0" smtClean="0">
                <a:solidFill>
                  <a:schemeClr val="accent1">
                    <a:lumMod val="75000"/>
                  </a:schemeClr>
                </a:solidFill>
              </a:rPr>
              <a:t>TRATAMIENTO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AR" sz="2200" b="1" dirty="0" smtClean="0">
                <a:solidFill>
                  <a:schemeClr val="tx1"/>
                </a:solidFill>
              </a:rPr>
              <a:t> Beta bloqueantes 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manifestaciones </a:t>
            </a:r>
            <a:r>
              <a:rPr lang="es-AR" sz="22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simpáticomiméticas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marL="0" indent="0" algn="just">
              <a:buNone/>
            </a:pP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 Propanolol 20-40 mg c/8 h (DM: 240mg/día) –Otros: </a:t>
            </a:r>
            <a:r>
              <a:rPr lang="es-AR" sz="22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atenolol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s-AR" sz="22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metoprolol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  <a:endParaRPr lang="es-AR" sz="22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AR" sz="2200" b="1" dirty="0" smtClean="0">
                <a:solidFill>
                  <a:schemeClr val="tx1"/>
                </a:solidFill>
              </a:rPr>
              <a:t> Fármacos </a:t>
            </a:r>
            <a:r>
              <a:rPr lang="es-AR" sz="2200" b="1" dirty="0" err="1" smtClean="0">
                <a:solidFill>
                  <a:schemeClr val="tx1"/>
                </a:solidFill>
              </a:rPr>
              <a:t>antitiroideos</a:t>
            </a:r>
            <a:r>
              <a:rPr lang="es-AR" sz="2200" b="1" dirty="0" smtClean="0">
                <a:solidFill>
                  <a:schemeClr val="tx1"/>
                </a:solidFill>
              </a:rPr>
              <a:t>: </a:t>
            </a:r>
            <a:r>
              <a:rPr lang="es-AR" sz="2200" b="1" dirty="0" err="1" smtClean="0">
                <a:solidFill>
                  <a:schemeClr val="tx1"/>
                </a:solidFill>
              </a:rPr>
              <a:t>Tionamidas</a:t>
            </a:r>
            <a:r>
              <a:rPr lang="es-AR" sz="2200" b="1" dirty="0" smtClean="0">
                <a:solidFill>
                  <a:schemeClr val="tx1"/>
                </a:solidFill>
              </a:rPr>
              <a:t> 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inhiben biosíntesis.</a:t>
            </a:r>
          </a:p>
          <a:p>
            <a:pPr marL="0" indent="0" algn="just">
              <a:buNone/>
            </a:pP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 </a:t>
            </a:r>
            <a:r>
              <a:rPr lang="es-AR" sz="22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Metimazol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 (hipertiroidismo leve o moderado): 10-30mg/24h hasta 90 mg/24 h</a:t>
            </a:r>
          </a:p>
          <a:p>
            <a:pPr marL="0" indent="0" algn="just">
              <a:buNone/>
            </a:pP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 </a:t>
            </a:r>
            <a:r>
              <a:rPr lang="es-AR" sz="22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Propiltiouracilo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 (embarazo o hipertiroidismo grave): 50-200 mg c/ 6-8h.</a:t>
            </a:r>
          </a:p>
          <a:p>
            <a:pPr marL="0" indent="0" algn="just">
              <a:buNone/>
            </a:pP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Control de función tiroides cada 3-12 semanas. Suspender en caso de fiebre alta,  faringitis, ictericia o dolor abdominal (</a:t>
            </a:r>
            <a:r>
              <a:rPr lang="es-AR" sz="22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agranulocitosis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, hepatitis).</a:t>
            </a:r>
            <a:endParaRPr lang="es-AR" sz="22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AR" sz="2200" b="1" dirty="0" smtClean="0">
                <a:solidFill>
                  <a:schemeClr val="tx1"/>
                </a:solidFill>
              </a:rPr>
              <a:t> Yodo radiactivo 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curación 75% -Control función tiroidea:     hipotiroidismo.</a:t>
            </a:r>
            <a:endParaRPr lang="es-AR" sz="22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AR" sz="2200" b="1" dirty="0" smtClean="0">
                <a:solidFill>
                  <a:schemeClr val="tx1"/>
                </a:solidFill>
              </a:rPr>
              <a:t> Otros </a:t>
            </a:r>
            <a:r>
              <a:rPr lang="es-AR" sz="22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AR" sz="2200" dirty="0" smtClean="0">
                <a:solidFill>
                  <a:schemeClr val="tx1"/>
                </a:solidFill>
              </a:rPr>
              <a:t>solución de </a:t>
            </a:r>
            <a:r>
              <a:rPr lang="es-AR" sz="2200" dirty="0" err="1" smtClean="0">
                <a:solidFill>
                  <a:schemeClr val="tx1"/>
                </a:solidFill>
              </a:rPr>
              <a:t>lugol</a:t>
            </a:r>
            <a:r>
              <a:rPr lang="es-AR" sz="2200" dirty="0" smtClean="0">
                <a:solidFill>
                  <a:schemeClr val="tx1"/>
                </a:solidFill>
              </a:rPr>
              <a:t>, carbonato de litio, </a:t>
            </a:r>
            <a:r>
              <a:rPr lang="es-AR" sz="2200" dirty="0" err="1" smtClean="0">
                <a:solidFill>
                  <a:schemeClr val="tx1"/>
                </a:solidFill>
              </a:rPr>
              <a:t>colestiramina</a:t>
            </a:r>
            <a:r>
              <a:rPr lang="es-AR" sz="22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AR" sz="2200" b="1" dirty="0" smtClean="0">
                <a:solidFill>
                  <a:schemeClr val="tx1"/>
                </a:solidFill>
              </a:rPr>
              <a:t> Cirugía </a:t>
            </a:r>
            <a:r>
              <a:rPr lang="es-AR" sz="22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AR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lobectomía.</a:t>
            </a:r>
            <a:endParaRPr lang="es-AR" sz="2200" dirty="0" smtClean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4023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Hiperparatiroidismo Primario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651759" y="1850028"/>
            <a:ext cx="8503920" cy="45259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tx1"/>
                </a:solidFill>
              </a:rPr>
              <a:t>Trastorno endócrino caracterizado por secreción excesiva y autónoma de PTH, no relacionada con los requisitos homeostáticos y asociada a </a:t>
            </a:r>
            <a:r>
              <a:rPr lang="es-ES" dirty="0" err="1" smtClean="0">
                <a:solidFill>
                  <a:schemeClr val="tx1"/>
                </a:solidFill>
              </a:rPr>
              <a:t>hipercalcaemia</a:t>
            </a:r>
            <a:r>
              <a:rPr lang="es-ES" dirty="0" smtClean="0">
                <a:solidFill>
                  <a:schemeClr val="tx1"/>
                </a:solidFill>
              </a:rPr>
              <a:t> (80%).</a:t>
            </a:r>
          </a:p>
          <a:p>
            <a:endParaRPr lang="es-E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EPIDEMIOLOGÍA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&gt; Mujeres  &gt;45 años –  &lt; 10% familiares.</a:t>
            </a:r>
          </a:p>
          <a:p>
            <a:endParaRPr lang="es-ES" dirty="0" smtClean="0">
              <a:solidFill>
                <a:schemeClr val="tx1"/>
              </a:solidFill>
            </a:endParaRPr>
          </a:p>
          <a:p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ETIOLOGÍA</a:t>
            </a:r>
          </a:p>
          <a:p>
            <a:pPr lvl="1"/>
            <a:r>
              <a:rPr lang="es-ES" sz="2000" dirty="0" smtClean="0">
                <a:solidFill>
                  <a:schemeClr val="tx1"/>
                </a:solidFill>
              </a:rPr>
              <a:t>Adenoma ( 80-85% ) </a:t>
            </a:r>
          </a:p>
          <a:p>
            <a:pPr lvl="1"/>
            <a:r>
              <a:rPr lang="es-ES" sz="2000" dirty="0">
                <a:solidFill>
                  <a:schemeClr val="tx1"/>
                </a:solidFill>
              </a:rPr>
              <a:t>H</a:t>
            </a:r>
            <a:r>
              <a:rPr lang="es-ES" sz="2000" dirty="0" smtClean="0">
                <a:solidFill>
                  <a:schemeClr val="tx1"/>
                </a:solidFill>
              </a:rPr>
              <a:t>iperplasia (15-20% )</a:t>
            </a:r>
          </a:p>
          <a:p>
            <a:pPr lvl="1"/>
            <a:r>
              <a:rPr lang="es-ES" sz="2000" dirty="0">
                <a:solidFill>
                  <a:schemeClr val="tx1"/>
                </a:solidFill>
              </a:rPr>
              <a:t>A</a:t>
            </a:r>
            <a:r>
              <a:rPr lang="es-ES" sz="2000" dirty="0" smtClean="0">
                <a:solidFill>
                  <a:schemeClr val="tx1"/>
                </a:solidFill>
              </a:rPr>
              <a:t>denoma múltiple ( 4-5% ) </a:t>
            </a:r>
          </a:p>
          <a:p>
            <a:pPr lvl="1"/>
            <a:r>
              <a:rPr lang="es-ES" sz="2000" dirty="0">
                <a:solidFill>
                  <a:schemeClr val="tx1"/>
                </a:solidFill>
              </a:rPr>
              <a:t>C</a:t>
            </a:r>
            <a:r>
              <a:rPr lang="es-ES" sz="2000" dirty="0" smtClean="0">
                <a:solidFill>
                  <a:schemeClr val="tx1"/>
                </a:solidFill>
              </a:rPr>
              <a:t>arcinoma ( 1 %).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7699" y="213215"/>
            <a:ext cx="7044290" cy="615448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CuadroTexto 2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272370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Hiperparatiroidismo Primario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346960" y="1910041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2697479" y="2069885"/>
            <a:ext cx="8412680" cy="38282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s-E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IMPORTANCIA</a:t>
            </a:r>
          </a:p>
          <a:p>
            <a:pPr marL="0" lvl="1" indent="0">
              <a:buNone/>
            </a:pPr>
            <a:endParaRPr lang="es-ES" sz="2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El HPTP se asocia con un aumento del RCV. </a:t>
            </a:r>
          </a:p>
          <a:p>
            <a:pPr marL="342900" lvl="1" indent="-342900">
              <a:buFont typeface="Calibri" pitchFamily="34" charset="0"/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La asociación entre HPTP y HTA ha sido aceptado por &gt; 40 años.</a:t>
            </a:r>
          </a:p>
          <a:p>
            <a:pPr marL="342900" lvl="1" indent="-342900">
              <a:buFont typeface="Calibri" pitchFamily="34" charset="0"/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Prevalencia de HTA en paciente con HPTP varía entre el 20 y el 80 %. </a:t>
            </a:r>
          </a:p>
          <a:p>
            <a:pPr marL="342900" lvl="1" indent="-342900">
              <a:buFont typeface="Calibri" pitchFamily="34" charset="0"/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Muchos de los pacientes con HPTP disminuyen significativamente sus valores de HTA después de la </a:t>
            </a:r>
            <a:r>
              <a:rPr lang="es-ES" dirty="0" err="1" smtClean="0">
                <a:solidFill>
                  <a:schemeClr val="tx1"/>
                </a:solidFill>
              </a:rPr>
              <a:t>paratiroidectomía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AR" dirty="0" smtClean="0">
              <a:solidFill>
                <a:schemeClr val="tx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1" name="3 Rectángulo"/>
          <p:cNvSpPr/>
          <p:nvPr/>
        </p:nvSpPr>
        <p:spPr>
          <a:xfrm>
            <a:off x="2194560" y="6284187"/>
            <a:ext cx="97231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/>
              <a:t>Letizia</a:t>
            </a:r>
            <a:r>
              <a:rPr lang="en-US" sz="1100" dirty="0" smtClean="0"/>
              <a:t> C, et al. "Ambulatory monitoring of blood pressure (AMBP) in patients with primary hyperparathyroidism." </a:t>
            </a:r>
            <a:r>
              <a:rPr lang="en-US" sz="1100" i="1" dirty="0" smtClean="0"/>
              <a:t>Journal of human hypertension</a:t>
            </a:r>
            <a:r>
              <a:rPr lang="en-US" sz="1100" dirty="0" smtClean="0"/>
              <a:t>19.11 (2005): 901-906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  <a:endParaRPr lang="es-AR" sz="1100" dirty="0">
              <a:solidFill>
                <a:schemeClr val="bg1"/>
              </a:solidFill>
            </a:endParaRPr>
          </a:p>
        </p:txBody>
      </p:sp>
      <p:sp>
        <p:nvSpPr>
          <p:cNvPr id="14" name="4 Rectángulo"/>
          <p:cNvSpPr/>
          <p:nvPr/>
        </p:nvSpPr>
        <p:spPr>
          <a:xfrm>
            <a:off x="1318260" y="6519179"/>
            <a:ext cx="106679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100" dirty="0" err="1" smtClean="0"/>
              <a:t>Heyliger</a:t>
            </a:r>
            <a:r>
              <a:rPr lang="es-AR" sz="1100" dirty="0" smtClean="0"/>
              <a:t>, </a:t>
            </a:r>
            <a:r>
              <a:rPr lang="es-AR" sz="1100" dirty="0" err="1" smtClean="0"/>
              <a:t>Aliya</a:t>
            </a:r>
            <a:r>
              <a:rPr lang="es-AR" sz="1100" dirty="0" smtClean="0"/>
              <a:t>, et al. "</a:t>
            </a:r>
            <a:r>
              <a:rPr lang="es-AR" sz="1100" dirty="0" err="1" smtClean="0"/>
              <a:t>Parathyroidectomy</a:t>
            </a:r>
            <a:r>
              <a:rPr lang="es-AR" sz="1100" dirty="0" smtClean="0"/>
              <a:t> </a:t>
            </a:r>
            <a:r>
              <a:rPr lang="es-AR" sz="1100" dirty="0" err="1" smtClean="0"/>
              <a:t>decreases</a:t>
            </a:r>
            <a:r>
              <a:rPr lang="es-AR" sz="1100" dirty="0" smtClean="0"/>
              <a:t> </a:t>
            </a:r>
            <a:r>
              <a:rPr lang="es-AR" sz="1100" dirty="0" err="1" smtClean="0"/>
              <a:t>systolic</a:t>
            </a:r>
            <a:r>
              <a:rPr lang="es-AR" sz="1100" dirty="0" smtClean="0"/>
              <a:t> and </a:t>
            </a:r>
            <a:r>
              <a:rPr lang="es-AR" sz="1100" dirty="0" err="1" smtClean="0"/>
              <a:t>diastolic</a:t>
            </a:r>
            <a:r>
              <a:rPr lang="es-AR" sz="1100" dirty="0" smtClean="0"/>
              <a:t> </a:t>
            </a:r>
            <a:r>
              <a:rPr lang="es-AR" sz="1100" dirty="0" err="1" smtClean="0"/>
              <a:t>blood</a:t>
            </a:r>
            <a:r>
              <a:rPr lang="es-AR" sz="1100" dirty="0" smtClean="0"/>
              <a:t> </a:t>
            </a:r>
            <a:r>
              <a:rPr lang="es-AR" sz="1100" dirty="0" err="1" smtClean="0"/>
              <a:t>pressure</a:t>
            </a:r>
            <a:r>
              <a:rPr lang="es-AR" sz="1100" dirty="0" smtClean="0"/>
              <a:t> in </a:t>
            </a:r>
            <a:r>
              <a:rPr lang="es-AR" sz="1100" dirty="0" err="1" smtClean="0"/>
              <a:t>hypertensive</a:t>
            </a:r>
            <a:r>
              <a:rPr lang="es-AR" sz="1100" dirty="0" smtClean="0"/>
              <a:t> </a:t>
            </a:r>
            <a:r>
              <a:rPr lang="es-AR" sz="1100" dirty="0" err="1" smtClean="0"/>
              <a:t>patients</a:t>
            </a:r>
            <a:r>
              <a:rPr lang="es-AR" sz="1100" dirty="0" smtClean="0"/>
              <a:t> </a:t>
            </a:r>
            <a:r>
              <a:rPr lang="es-AR" sz="1100" dirty="0" err="1" smtClean="0"/>
              <a:t>with</a:t>
            </a:r>
            <a:r>
              <a:rPr lang="es-AR" sz="1100" dirty="0" smtClean="0"/>
              <a:t> </a:t>
            </a:r>
            <a:r>
              <a:rPr lang="es-AR" sz="1100" dirty="0" err="1" smtClean="0"/>
              <a:t>primary</a:t>
            </a:r>
            <a:r>
              <a:rPr lang="es-AR" sz="1100" dirty="0" smtClean="0"/>
              <a:t> </a:t>
            </a:r>
            <a:r>
              <a:rPr lang="es-AR" sz="1100" dirty="0" err="1" smtClean="0"/>
              <a:t>hyperparathyroidism</a:t>
            </a:r>
            <a:r>
              <a:rPr lang="es-AR" sz="1100" dirty="0" smtClean="0"/>
              <a:t>." </a:t>
            </a:r>
            <a:r>
              <a:rPr lang="es-AR" sz="1100" i="1" dirty="0" smtClean="0"/>
              <a:t>Surgery</a:t>
            </a:r>
            <a:r>
              <a:rPr lang="es-AR" sz="1100" dirty="0" smtClean="0"/>
              <a:t>146.6 (2009): 1042-1047.</a:t>
            </a:r>
            <a:endParaRPr lang="es-AR" sz="1100" dirty="0"/>
          </a:p>
        </p:txBody>
      </p:sp>
    </p:spTree>
    <p:extLst>
      <p:ext uri="{BB962C8B-B14F-4D97-AF65-F5344CB8AC3E}">
        <p14:creationId xmlns="" xmlns:p14="http://schemas.microsoft.com/office/powerpoint/2010/main" val="11106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7479" y="609600"/>
            <a:ext cx="8412680" cy="935864"/>
          </a:xfrm>
          <a:solidFill>
            <a:schemeClr val="bg2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Hiperparatiroidismo Primario</a:t>
            </a:r>
            <a:endParaRPr lang="es-E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98120" y="118963"/>
            <a:ext cx="1889760" cy="62487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04800" y="259080"/>
            <a:ext cx="17830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ETIOLOGÍA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b="1" u="sng" dirty="0" smtClean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Renovascular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b="1" u="sng" dirty="0" smtClean="0"/>
              <a:t>Otras principales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renal primaria parenquimatosa.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Aldosteronismo</a:t>
            </a:r>
            <a:r>
              <a:rPr lang="es-ES" sz="1400" dirty="0" smtClean="0"/>
              <a:t>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SAHOS.</a:t>
            </a:r>
          </a:p>
          <a:p>
            <a:endParaRPr lang="es-ES" sz="1400" dirty="0"/>
          </a:p>
          <a:p>
            <a:r>
              <a:rPr lang="es-ES" sz="1400" b="1" u="sng" dirty="0" smtClean="0"/>
              <a:t>Menos frecuentes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Feocromocitoma.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Sindrome</a:t>
            </a:r>
            <a:r>
              <a:rPr lang="es-ES" sz="1400" dirty="0" smtClean="0"/>
              <a:t> de Cushing.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Enfermedad tiroidea.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Hiperparatiroidismo primario.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Tumor carcinoide</a:t>
            </a:r>
            <a:r>
              <a:rPr lang="es-E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Coartación de aorta</a:t>
            </a:r>
            <a:r>
              <a:rPr lang="es-ES" sz="1400" dirty="0" smtClean="0"/>
              <a:t>.</a:t>
            </a:r>
            <a:endParaRPr lang="es-ES" sz="1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Fármacos.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Alcohol.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459864" y="1850028"/>
            <a:ext cx="8695815" cy="43193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1758063" y="1576668"/>
            <a:ext cx="9331666" cy="3894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2697479" y="1833563"/>
            <a:ext cx="7909561" cy="404812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3" name="8 Rectángulo"/>
          <p:cNvSpPr/>
          <p:nvPr/>
        </p:nvSpPr>
        <p:spPr>
          <a:xfrm>
            <a:off x="2349808" y="1910041"/>
            <a:ext cx="3643338" cy="180972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indent="-342900" algn="ctr">
              <a:spcBef>
                <a:spcPct val="20000"/>
              </a:spcBef>
              <a:defRPr/>
            </a:pPr>
            <a:r>
              <a:rPr lang="es-AR" b="1" dirty="0" smtClean="0"/>
              <a:t>Manifestaciones renales       N</a:t>
            </a:r>
            <a:r>
              <a:rPr lang="es-AR" dirty="0" smtClean="0"/>
              <a:t>efrolitiasis o </a:t>
            </a:r>
            <a:r>
              <a:rPr lang="es-AR" dirty="0" err="1" smtClean="0"/>
              <a:t>nefrocalcinosis</a:t>
            </a:r>
            <a:r>
              <a:rPr lang="es-AR" dirty="0" smtClean="0"/>
              <a:t> (20%). 5% de las nefrolitiasis son por HP.  </a:t>
            </a:r>
            <a:r>
              <a:rPr lang="es-AR" dirty="0" err="1" smtClean="0"/>
              <a:t>Hipercalciuria</a:t>
            </a:r>
            <a:r>
              <a:rPr lang="es-AR" dirty="0" smtClean="0"/>
              <a:t> (35-40% de los casos). Caída del </a:t>
            </a:r>
            <a:r>
              <a:rPr lang="es-AR" dirty="0" err="1" smtClean="0"/>
              <a:t>ClCr</a:t>
            </a:r>
            <a:r>
              <a:rPr lang="es-AR" dirty="0" smtClean="0"/>
              <a:t>.</a:t>
            </a:r>
          </a:p>
          <a:p>
            <a:pPr lvl="0" indent="-342900" algn="ctr">
              <a:spcBef>
                <a:spcPct val="20000"/>
              </a:spcBef>
              <a:defRPr/>
            </a:pPr>
            <a:r>
              <a:rPr lang="es-AR" dirty="0" smtClean="0"/>
              <a:t>Polidipsia, poliuria, </a:t>
            </a:r>
            <a:r>
              <a:rPr lang="es-AR" dirty="0" err="1" smtClean="0"/>
              <a:t>nicturia</a:t>
            </a:r>
            <a:r>
              <a:rPr lang="es-AR" dirty="0" smtClean="0"/>
              <a:t>.</a:t>
            </a:r>
          </a:p>
        </p:txBody>
      </p:sp>
      <p:sp>
        <p:nvSpPr>
          <p:cNvPr id="14" name="7 Rectángulo"/>
          <p:cNvSpPr/>
          <p:nvPr/>
        </p:nvSpPr>
        <p:spPr>
          <a:xfrm>
            <a:off x="6183485" y="3539613"/>
            <a:ext cx="3571900" cy="20313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indent="-342900" algn="ctr">
              <a:spcBef>
                <a:spcPct val="20000"/>
              </a:spcBef>
              <a:defRPr/>
            </a:pPr>
            <a:r>
              <a:rPr lang="es-AR" b="1" dirty="0" smtClean="0"/>
              <a:t>Manifestaciones óseas                  </a:t>
            </a:r>
            <a:r>
              <a:rPr lang="es-AR" dirty="0" smtClean="0"/>
              <a:t>Dolor óseo, fracturas patológicas.       </a:t>
            </a:r>
            <a:r>
              <a:rPr lang="es-AR" dirty="0" err="1" smtClean="0"/>
              <a:t>Rx</a:t>
            </a:r>
            <a:r>
              <a:rPr lang="es-AR" dirty="0" smtClean="0"/>
              <a:t>: resorción subperióstica de falanges medias y distales, afinamiento distal de clavículas, cráneo de aspecto moteado, quistes óseos (huesos largos y pelvis).</a:t>
            </a:r>
          </a:p>
        </p:txBody>
      </p:sp>
      <p:sp>
        <p:nvSpPr>
          <p:cNvPr id="15" name="11 Rectángulo"/>
          <p:cNvSpPr/>
          <p:nvPr/>
        </p:nvSpPr>
        <p:spPr>
          <a:xfrm>
            <a:off x="2385527" y="3910852"/>
            <a:ext cx="3571900" cy="186512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indent="-342900" algn="ctr">
              <a:spcBef>
                <a:spcPct val="20000"/>
              </a:spcBef>
              <a:defRPr/>
            </a:pPr>
            <a:r>
              <a:rPr lang="es-AR" b="1" dirty="0" smtClean="0"/>
              <a:t>Manifestaciones cardiovasculares</a:t>
            </a:r>
            <a:r>
              <a:rPr lang="es-AR" dirty="0" smtClean="0"/>
              <a:t>                 </a:t>
            </a:r>
            <a:r>
              <a:rPr lang="es-AR" b="1" dirty="0" smtClean="0"/>
              <a:t>HTA (</a:t>
            </a:r>
            <a:r>
              <a:rPr lang="es-AR" dirty="0" smtClean="0"/>
              <a:t>20 – 80% ).</a:t>
            </a:r>
          </a:p>
          <a:p>
            <a:pPr lvl="0" indent="-342900" algn="ctr">
              <a:spcBef>
                <a:spcPct val="20000"/>
              </a:spcBef>
              <a:defRPr/>
            </a:pPr>
            <a:r>
              <a:rPr lang="es-AR" dirty="0" smtClean="0"/>
              <a:t>ECG: acortamiento del QT, bloqueos o ↑ de la sensibilidad a </a:t>
            </a:r>
            <a:r>
              <a:rPr lang="es-AR" dirty="0" err="1" smtClean="0"/>
              <a:t>digitálicos</a:t>
            </a:r>
            <a:r>
              <a:rPr lang="es-AR" dirty="0" smtClean="0"/>
              <a:t>. </a:t>
            </a:r>
          </a:p>
          <a:p>
            <a:pPr lvl="0" indent="-342900" algn="ctr">
              <a:spcBef>
                <a:spcPct val="20000"/>
              </a:spcBef>
              <a:defRPr/>
            </a:pPr>
            <a:r>
              <a:rPr lang="es-AR" dirty="0" smtClean="0"/>
              <a:t>Ecocardiograma: calcificaciones </a:t>
            </a:r>
            <a:r>
              <a:rPr lang="es-AR" dirty="0" err="1" smtClean="0"/>
              <a:t>miocárdicas</a:t>
            </a:r>
            <a:r>
              <a:rPr lang="es-AR" dirty="0" smtClean="0"/>
              <a:t>, valvulares y vasculares. </a:t>
            </a:r>
          </a:p>
        </p:txBody>
      </p:sp>
      <p:sp>
        <p:nvSpPr>
          <p:cNvPr id="16" name="9 Rectángulo"/>
          <p:cNvSpPr/>
          <p:nvPr/>
        </p:nvSpPr>
        <p:spPr>
          <a:xfrm>
            <a:off x="6228742" y="1833140"/>
            <a:ext cx="3500494" cy="153272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indent="-342900" algn="ctr">
              <a:spcBef>
                <a:spcPct val="20000"/>
              </a:spcBef>
              <a:defRPr/>
            </a:pPr>
            <a:r>
              <a:rPr lang="es-AR" b="1" dirty="0" smtClean="0"/>
              <a:t>Manifestaciones gastrointestinales                  </a:t>
            </a:r>
            <a:r>
              <a:rPr lang="es-AR" dirty="0" smtClean="0"/>
              <a:t>Anorexia, náuseas, vómitos y estreñimiento.       </a:t>
            </a:r>
          </a:p>
          <a:p>
            <a:pPr lvl="0" indent="-342900" algn="ctr">
              <a:spcBef>
                <a:spcPct val="20000"/>
              </a:spcBef>
              <a:defRPr/>
            </a:pPr>
            <a:r>
              <a:rPr lang="es-AR" dirty="0" smtClean="0"/>
              <a:t>Ulcera péptica (pensar en MEN 1).                  Pancreatitis aguda.</a:t>
            </a:r>
          </a:p>
        </p:txBody>
      </p:sp>
      <p:sp>
        <p:nvSpPr>
          <p:cNvPr id="17" name="10 Rectángulo"/>
          <p:cNvSpPr/>
          <p:nvPr/>
        </p:nvSpPr>
        <p:spPr>
          <a:xfrm>
            <a:off x="9899946" y="2563040"/>
            <a:ext cx="1865332" cy="258532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indent="-342900" algn="ctr">
              <a:spcBef>
                <a:spcPct val="20000"/>
              </a:spcBef>
              <a:defRPr/>
            </a:pPr>
            <a:r>
              <a:rPr lang="es-AR" b="1" dirty="0" smtClean="0"/>
              <a:t>Manifestaciones neuromusculares </a:t>
            </a:r>
            <a:r>
              <a:rPr lang="es-AR" dirty="0" smtClean="0"/>
              <a:t>Debilidad muscular, fatiga, cansancio intelectual, alteraciones psíquicas, </a:t>
            </a:r>
            <a:r>
              <a:rPr lang="es-AR" dirty="0" err="1" smtClean="0"/>
              <a:t>hiporreflexia</a:t>
            </a:r>
            <a:r>
              <a:rPr lang="es-AR" dirty="0" smtClean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42" y="1766788"/>
            <a:ext cx="5030695" cy="417782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824" y="1935666"/>
            <a:ext cx="5278757" cy="441413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8" name="CuadroTexto 17"/>
          <p:cNvSpPr txBox="1"/>
          <p:nvPr/>
        </p:nvSpPr>
        <p:spPr>
          <a:xfrm>
            <a:off x="2804160" y="6452191"/>
            <a:ext cx="8351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Farreras P, </a:t>
            </a:r>
            <a:r>
              <a:rPr lang="es-ES" sz="1100" dirty="0" err="1" smtClean="0"/>
              <a:t>Rozman</a:t>
            </a:r>
            <a:r>
              <a:rPr lang="es-ES" sz="1100" dirty="0" smtClean="0"/>
              <a:t> C. Medicina Interna. 17ª Ed. </a:t>
            </a:r>
            <a:r>
              <a:rPr lang="es-ES" sz="1100" dirty="0" err="1" smtClean="0"/>
              <a:t>Elsevier</a:t>
            </a:r>
            <a:r>
              <a:rPr lang="es-ES" sz="1100" dirty="0" smtClean="0"/>
              <a:t>: España, 2012. </a:t>
            </a:r>
            <a:r>
              <a:rPr lang="es-ES" sz="1100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34121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2282</TotalTime>
  <Words>16938</Words>
  <Application>Microsoft Office PowerPoint</Application>
  <PresentationFormat>Personalizado</PresentationFormat>
  <Paragraphs>3368</Paragraphs>
  <Slides>125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125</vt:i4>
      </vt:variant>
    </vt:vector>
  </HeadingPairs>
  <TitlesOfParts>
    <vt:vector size="126" baseType="lpstr">
      <vt:lpstr>Retrospección</vt:lpstr>
      <vt:lpstr>HIPERTENSION ARTERIAL  SECUNDARIA</vt:lpstr>
      <vt:lpstr>  DEFINICIÓN</vt:lpstr>
      <vt:lpstr>  IMPORTANCIA</vt:lpstr>
      <vt:lpstr> EPIDEMIOLOGÍA</vt:lpstr>
      <vt:lpstr> ETIOLOGÍA </vt:lpstr>
      <vt:lpstr> CRIBADO: características clínicas</vt:lpstr>
      <vt:lpstr>PREVIO AL INICIO DEL CRIBADO  DESCARTAR!! </vt:lpstr>
      <vt:lpstr>Diapositiva 8</vt:lpstr>
      <vt:lpstr>Diapositiva 9</vt:lpstr>
      <vt:lpstr>Diapositiva 10</vt:lpstr>
      <vt:lpstr>Diapositiva 11</vt:lpstr>
      <vt:lpstr> Frecuencia de presentación</vt:lpstr>
      <vt:lpstr>  Enfermedad renovascular</vt:lpstr>
      <vt:lpstr>  Enfermedad renovascular</vt:lpstr>
      <vt:lpstr>  Enfermedad renovascular</vt:lpstr>
      <vt:lpstr>  Enfermedad renovascular</vt:lpstr>
      <vt:lpstr>  Enfermedad renovascular</vt:lpstr>
      <vt:lpstr>  Enfermedad renovascular</vt:lpstr>
      <vt:lpstr>  Enfermedad renovascular</vt:lpstr>
      <vt:lpstr>  Enfermedad renovascular</vt:lpstr>
      <vt:lpstr>  Enfermedad renovascular</vt:lpstr>
      <vt:lpstr>  Enfermedad renovascular</vt:lpstr>
      <vt:lpstr>  Enfermedad renal parenquimatosa</vt:lpstr>
      <vt:lpstr>  Enfermedad renal parenquimatosa</vt:lpstr>
      <vt:lpstr>  Enfermedad renal parenquimatosa</vt:lpstr>
      <vt:lpstr>  Enfermedad renal parenquimatosa</vt:lpstr>
      <vt:lpstr>  Aldosteronismo Primario (AP)</vt:lpstr>
      <vt:lpstr>  Aldosteronismo Primario (AP)</vt:lpstr>
      <vt:lpstr>  </vt:lpstr>
      <vt:lpstr>  Aldosteronismo Primario (AP)</vt:lpstr>
      <vt:lpstr>  Aldosteronismo Primario (AP)</vt:lpstr>
      <vt:lpstr>  Aldosteronismo Primario (AP)</vt:lpstr>
      <vt:lpstr>  Aldosteronismo Primario (AP)</vt:lpstr>
      <vt:lpstr>Diapositiva 34</vt:lpstr>
      <vt:lpstr>  Aldosteronismo Primario (AP)</vt:lpstr>
      <vt:lpstr>  Aldosteronismo Primario (AP)</vt:lpstr>
      <vt:lpstr>  Aldosteronismo Primario (AP)</vt:lpstr>
      <vt:lpstr>  Aldosteronismo Primario (AP)</vt:lpstr>
      <vt:lpstr>  Aldosteronismo Primario (AP)</vt:lpstr>
      <vt:lpstr>  Aldosteronismo Primario (AP)</vt:lpstr>
      <vt:lpstr>  Síndrome de Apnea Hipopnea Obstructiva del Sueño (SAOS)</vt:lpstr>
      <vt:lpstr>  Síndrome de Apnea Hipopnea Obstructiva del Sueño (SAHOS)</vt:lpstr>
      <vt:lpstr>  Síndrome de Apnea Hipopnea Obstructivo del Sueño (SAHOS)</vt:lpstr>
      <vt:lpstr>  Síndrome de Apnea Hipopnea Obstructivo del Sueño (SAHOS)</vt:lpstr>
      <vt:lpstr>  Síndrome de Apnea Hipopnea Obstructivo del Sueño (SAHOS)</vt:lpstr>
      <vt:lpstr>  Síndrome de Apnea Hipopnea Obstructivo del Sueño (SAHOS)</vt:lpstr>
      <vt:lpstr>  Síndrome de Apnea Hipopnea Obstructivo del Sueño (SAHOS)</vt:lpstr>
      <vt:lpstr>  Síndrome de Apnea Hipopnea Obstructivo del Sueño (SAHOS)</vt:lpstr>
      <vt:lpstr>  Síndrome de Apnea Hipopnea Obstructivo del Sueño (SAHOS)</vt:lpstr>
      <vt:lpstr>  Síndrome de Apnea Hipopnea Obstructivo del Sueño (SAHOS)</vt:lpstr>
      <vt:lpstr>  Síndrome de Apnea Hipopnea Obstructivo del Sueño (SAHOS)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Feocromocitoma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Síndrome de Cushing</vt:lpstr>
      <vt:lpstr>  Enfermedad tiroidea</vt:lpstr>
      <vt:lpstr>  Enfermedad tiroidea</vt:lpstr>
      <vt:lpstr>  Enfermedad tiroidea</vt:lpstr>
      <vt:lpstr>  Enfermedad tiroidea</vt:lpstr>
      <vt:lpstr>  Enfermedad tiroidea</vt:lpstr>
      <vt:lpstr>  Enfermedad tiroidea</vt:lpstr>
      <vt:lpstr>  Enfermedad tiroidea</vt:lpstr>
      <vt:lpstr>  Enfermedad tiroidea</vt:lpstr>
      <vt:lpstr>  Enfermedad tiroidea</vt:lpstr>
      <vt:lpstr>  Enfermedad tiroidea</vt:lpstr>
      <vt:lpstr>  Enfermedad tiroidea</vt:lpstr>
      <vt:lpstr>  Hiperparatiroidismo Primario</vt:lpstr>
      <vt:lpstr>  Hiperparatiroidismo Primario</vt:lpstr>
      <vt:lpstr>  Hiperparatiroidismo Primario</vt:lpstr>
      <vt:lpstr>  Hiperparatiroidismo Primario</vt:lpstr>
      <vt:lpstr>  Hiperparatiroidismo Primario</vt:lpstr>
      <vt:lpstr>  Hiperparatiroidismo Primario</vt:lpstr>
      <vt:lpstr>  Tumor Carcinoide</vt:lpstr>
      <vt:lpstr>  Tumor Carcinoide</vt:lpstr>
      <vt:lpstr>  Tumor Carcinoide</vt:lpstr>
      <vt:lpstr>  Tumor Carcinoide</vt:lpstr>
      <vt:lpstr>  Tumor Carcinoide</vt:lpstr>
      <vt:lpstr>  Tumor Carcinoide</vt:lpstr>
      <vt:lpstr>  Coartación de aorta</vt:lpstr>
      <vt:lpstr>  Coartación de aorta</vt:lpstr>
      <vt:lpstr>  Coartación de aorta</vt:lpstr>
      <vt:lpstr>  Coartación de aorta</vt:lpstr>
      <vt:lpstr>  Coartación de aorta</vt:lpstr>
      <vt:lpstr>  Fármacos </vt:lpstr>
      <vt:lpstr>  Fármacos </vt:lpstr>
      <vt:lpstr>  Fármacos </vt:lpstr>
      <vt:lpstr>  Fármacos </vt:lpstr>
      <vt:lpstr>  Alcohol </vt:lpstr>
      <vt:lpstr>  Alcohol </vt:lpstr>
      <vt:lpstr>  Alcohol </vt:lpstr>
      <vt:lpstr>  Alcohol </vt:lpstr>
      <vt:lpstr>  Alcohol </vt:lpstr>
      <vt:lpstr>  Alcohol </vt:lpstr>
      <vt:lpstr>  Alcohol </vt:lpstr>
      <vt:lpstr>Diapositiva 125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HIPERTENSION SECUNDARIA</dc:title>
  <dc:creator>Bellone</dc:creator>
  <cp:lastModifiedBy>Juan Cortes</cp:lastModifiedBy>
  <cp:revision>216</cp:revision>
  <dcterms:created xsi:type="dcterms:W3CDTF">2016-07-09T23:44:24Z</dcterms:created>
  <dcterms:modified xsi:type="dcterms:W3CDTF">2019-03-10T04:47:49Z</dcterms:modified>
</cp:coreProperties>
</file>