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2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7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7.xml.rels" ContentType="application/vnd.openxmlformats-package.relationships+xml"/>
  <Override PartName="/ppt/slides/_rels/slide24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49.png" ContentType="image/png"/>
  <Override PartName="/ppt/media/image48.png" ContentType="image/png"/>
  <Override PartName="/ppt/media/image47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31.png" ContentType="image/png"/>
  <Override PartName="/ppt/media/image14.jpeg" ContentType="image/jpeg"/>
  <Override PartName="/ppt/media/image21.png" ContentType="image/png"/>
  <Override PartName="/ppt/media/image13.png" ContentType="image/png"/>
  <Override PartName="/ppt/media/image12.png" ContentType="image/png"/>
  <Override PartName="/ppt/media/image18.jpeg" ContentType="image/jpeg"/>
  <Override PartName="/ppt/media/image6.png" ContentType="image/png"/>
  <Override PartName="/ppt/media/image23.jpeg" ContentType="image/jpeg"/>
  <Override PartName="/ppt/media/image28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38.png" ContentType="image/png"/>
  <Override PartName="/ppt/media/image2.png" ContentType="image/png"/>
  <Override PartName="/ppt/media/image37.png" ContentType="image/png"/>
  <Override PartName="/ppt/media/image1.png" ContentType="image/png"/>
  <Override PartName="/ppt/media/image3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20.jpeg" ContentType="image/jpe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25.png" ContentType="image/png"/>
  <Override PartName="/ppt/media/image39.jpeg" ContentType="image/jpeg"/>
  <Override PartName="/ppt/media/image15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jpeg" ContentType="image/jpeg"/>
  <Override PartName="/ppt/media/image44.png" ContentType="image/png"/>
  <Override PartName="/ppt/media/image42.png" ContentType="image/png"/>
  <Override PartName="/ppt/media/image43.png" ContentType="image/png"/>
  <Override PartName="/ppt/media/image45.png" ContentType="image/png"/>
  <Override PartName="/ppt/media/image22.jpeg" ContentType="image/jpeg"/>
  <Override PartName="/ppt/media/image46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9FC3B74-8895-4589-9DD7-BFF229197146}" type="slidenum"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cálculo del IFG se requieren la edad, el género, la raza del paciente y el valor de la creatinina sérica medida. resulta ser &gt; 60 mL/min/1,73 m2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El ionograma plasmático permite sospechar aldosteronismo primario (AP) RAM de farmacos antihipertensivos.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análisis simple de orina : existencia de pérdida de proteínas (está presente en enfermedades glomerulares primarias o secundarias entre las cuales la más frecuente es la enfermedad renal asociada a la DM , cilindros, especialmente los que tienen matriz proteica, hematuria de origen renal puede ser indicador de lesión parenquimatosa renal.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La relación albúmina/creatinina en una muestra matinal de orina es equivalente a los valores que se obtienen en una muestra de 24 horas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ADAD2DA-B747-499D-A66A-EB5C597F3300}" type="slidenum"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INDICE TOILO-BRAZOPueden realizarse las mediciones en la mayoría de los pacientes, en forma auscultatoria o mediante tensiómetros oscilométricos, pero esto aún no ha sido validado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FO Sin embargo, la gravedad de la HTA no se condice con la severidad de las lesiones retinianas. 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EBF38B1-8F71-4CC5-93D2-5D3C955DB381}" type="slidenum"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DIETA DASH Compuesta principalmente por frutas, verduras, cereales, lácteos descremados, ácidos grasos monoinsaturados, pescado, aves, nueces. Pobre en ácidos grasos saturados, carnes roja, bebidas azucaradas y dulces.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7E6C7DB-3954-407D-AE58-5F1274A3DDE1}" type="slidenum"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HIPOTENSION ORTOSTATICA dism 20 la PAS y 10 PAD,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ESTA RECOMENDADA COMENZAR CON TERAPIA COMBINADA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497A83-C2ED-4C4D-83E8-F85E673D95A7}" type="slidenum"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es-A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DISFUNCION Y LESION ENDOTELIALEn cuanto a las alteraciones funcionales, estas consisten en un desequilibrio entre la producción de sustancias vasodilatadoras y antiinflamatorias, entre las que destaca el óxido nítrico, y la producción de sustancias vasoconstrictoras y proinflamatorias, especialmente endotelina y especies reactivas de oxígen</a:t>
            </a: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E0F3C4-D6F4-47F9-8BE1-4E45A99C7843}" type="slidenum"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AR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Haga clic para modificar el estilo de título del patrón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0" lang="es-AR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2460EDCA-8EA4-4F2C-8FC1-A28F25C00419}" type="slidenum">
              <a:rPr b="0" lang="es-AR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921600" y="1413720"/>
            <a:ext cx="209880" cy="209880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1157040" y="1344960"/>
            <a:ext cx="63720" cy="6372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Pulse para editar el formato de </a:t>
            </a: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esquema del texto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Segundo nivel del esquema</a:t>
            </a:r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Tercer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Haga clic para modificar el estilo de título del patrón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Pulse para editar el formato de esquema del texto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Segundo nivel del esquema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Tercer nivel del esquema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Cuarto nivel del esquema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Quinto nivel del esquema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Sexto nivel del esquema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Séptimo nivel del esquemaHaga clic para modificar el estilo de texto del patrón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640080" indent="-237240">
              <a:lnSpc>
                <a:spcPct val="100000"/>
              </a:lnSpc>
              <a:buClr>
                <a:srgbClr val="3891a7"/>
              </a:buClr>
              <a:buFont typeface="Verdana"/>
              <a:buChar char="◦"/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Segundo nivel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887040" indent="-228240">
              <a:lnSpc>
                <a:spcPct val="100000"/>
              </a:lnSpc>
              <a:buClr>
                <a:srgbClr val="feb80a"/>
              </a:buClr>
              <a:buFont typeface="Wingdings 2" charset="2"/>
              <a:buChar char=""/>
            </a:pPr>
            <a:r>
              <a:rPr b="0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Tercer nivel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097280" indent="-173520">
              <a:lnSpc>
                <a:spcPct val="100000"/>
              </a:lnSpc>
              <a:buClr>
                <a:srgbClr val="c32d2e"/>
              </a:buClr>
              <a:buFont typeface="Wingdings 2" charset="2"/>
              <a:buChar char="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Cuarto nivel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1298520" indent="-182520">
              <a:lnSpc>
                <a:spcPct val="100000"/>
              </a:lnSpc>
              <a:buClr>
                <a:srgbClr val="84aa33"/>
              </a:buClr>
              <a:buFont typeface="Wingdings 2" charset="2"/>
              <a:buChar char="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Quinto nivel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0" lang="es-AR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E1049488-0130-4CD4-94AA-9C475903D3DF}" type="slidenum">
              <a:rPr b="0" lang="es-AR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432440" y="360000"/>
            <a:ext cx="7406280" cy="147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AR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HIPERTENSIÓN PRIMARIA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521720" y="5264640"/>
            <a:ext cx="7406280" cy="107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45000"/>
          <a:p>
            <a:pPr marL="27360"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es-AR" sz="18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Prof. Dr. Juan Ricardo Cortés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2019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rcRect l="7534" t="6171" r="7684" b="10802"/>
          <a:stretch/>
        </p:blipFill>
        <p:spPr>
          <a:xfrm>
            <a:off x="1071360" y="500040"/>
            <a:ext cx="7929360" cy="4643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EXÁMENES COMPLEMENTARIOS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Hemograma completo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Glucemia en ayunas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Colesterol total (Col-t)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HDL-c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LDL-c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Triglicéridos (TG)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Uricemia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Creatinina plasmática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Cálculo de filtrado glomerular (CKD/EPI o MDRD</a:t>
            </a:r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) </a:t>
            </a:r>
            <a:r>
              <a:rPr b="0" lang="es-AR" sz="1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FGe inferior a 60 mL/min </a:t>
            </a:r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por cada 1,73 m2 repetido en </a:t>
            </a:r>
            <a:r>
              <a:rPr b="0" lang="es-AR" sz="1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dos ocasiones separadas al menos 3 meses </a:t>
            </a:r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es indicativo de enfermedad renal crónica en estadio 3 o mayor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Ionograma plasmático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Orina completa con sedimento urinario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Relación albúmina/creatinina (RAC) urinaria  entre 30 y 300 μg/g se define como microalbuminuria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1643040" y="1571760"/>
            <a:ext cx="2071440" cy="713880"/>
          </a:xfrm>
          <a:prstGeom prst="roundRect">
            <a:avLst>
              <a:gd name="adj" fmla="val 16667"/>
            </a:avLst>
          </a:prstGeom>
          <a:blipFill>
            <a:blip r:embed="rId1"/>
            <a:tile/>
          </a:blip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LABORATORIO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EXÁMENES COMPLEMENTARIOS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571760" y="1571760"/>
            <a:ext cx="2928600" cy="713880"/>
          </a:xfrm>
          <a:prstGeom prst="roundRect">
            <a:avLst>
              <a:gd name="adj" fmla="val 16667"/>
            </a:avLst>
          </a:prstGeom>
          <a:blipFill>
            <a:blip r:embed="rId1"/>
            <a:tile/>
          </a:blip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ELECTROCARDIOGRAMA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2"/>
          <a:srcRect l="5631" t="41747" r="28637" b="27746"/>
          <a:stretch/>
        </p:blipFill>
        <p:spPr>
          <a:xfrm>
            <a:off x="1071360" y="2428920"/>
            <a:ext cx="6929280" cy="1785600"/>
          </a:xfrm>
          <a:prstGeom prst="rect">
            <a:avLst/>
          </a:prstGeom>
          <a:ln w="9360">
            <a:noFill/>
          </a:ln>
        </p:spPr>
      </p:pic>
      <p:pic>
        <p:nvPicPr>
          <p:cNvPr id="132" name="Picture 3" descr=""/>
          <p:cNvPicPr/>
          <p:nvPr/>
        </p:nvPicPr>
        <p:blipFill>
          <a:blip r:embed="rId3"/>
          <a:srcRect l="8821" t="71476" r="31877" b="9961"/>
          <a:stretch/>
        </p:blipFill>
        <p:spPr>
          <a:xfrm>
            <a:off x="1071360" y="4500720"/>
            <a:ext cx="7714800" cy="13568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EXÁMENES COMPLEMENTARIOS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500120" y="1500120"/>
            <a:ext cx="2428560" cy="928440"/>
          </a:xfrm>
          <a:prstGeom prst="roundRect">
            <a:avLst>
              <a:gd name="adj" fmla="val 16667"/>
            </a:avLst>
          </a:prstGeom>
          <a:blipFill>
            <a:blip r:embed="rId1"/>
            <a:tile/>
          </a:blip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ECOCARDIOGRAMA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2"/>
          <a:srcRect l="8486" t="40054" r="30543" b="36216"/>
          <a:stretch/>
        </p:blipFill>
        <p:spPr>
          <a:xfrm>
            <a:off x="1214280" y="2714760"/>
            <a:ext cx="7214760" cy="1577880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1143000" y="4214880"/>
            <a:ext cx="7572240" cy="22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 alteración de la geometría del VI (ambos tipos de </a:t>
            </a:r>
            <a:r>
              <a:rPr b="0" lang="es-A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HVI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y la </a:t>
            </a:r>
            <a:r>
              <a:rPr b="0" lang="es-A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remodelación concéntrica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) se asocia con mayor mortalidad y </a:t>
            </a:r>
            <a:r>
              <a:rPr b="0" lang="es-A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está presente en un 46% de los hipertensos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 importancia de estos estudios de rutina además radica en que se puede </a:t>
            </a:r>
            <a:r>
              <a:rPr b="0" lang="es-A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objetivar la evolución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y si </a:t>
            </a:r>
            <a:r>
              <a:rPr b="0" lang="es-A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el tratamiento regresa estos parámetros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, porque están estrechamente relacionados con el pronóstico.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Estudio que debería repetirse </a:t>
            </a:r>
            <a:r>
              <a:rPr b="0" lang="es-A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cada 2 años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357200" y="28584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EVALUACIÓN ADICIONAL AL ESTUDIO BÁSICO DEL HIPERTENSO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500120" y="1571760"/>
            <a:ext cx="2356920" cy="642600"/>
          </a:xfrm>
          <a:prstGeom prst="roundRect">
            <a:avLst>
              <a:gd name="adj" fmla="val 16667"/>
            </a:avLst>
          </a:prstGeom>
          <a:blipFill>
            <a:blip r:embed="rId1"/>
            <a:tile/>
          </a:blip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FONDO DE OJOS                                                                                                                                                                 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2"/>
          <a:srcRect l="9441" t="29892" r="44829" b="31132"/>
          <a:stretch/>
        </p:blipFill>
        <p:spPr>
          <a:xfrm>
            <a:off x="0" y="4786200"/>
            <a:ext cx="4071600" cy="207144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3929040" y="1500120"/>
            <a:ext cx="5000400" cy="13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Las alteraciones fundoscópicas se relacionan con daño cerebrovascular, riesgo de ACV, EC, IC y mortalidad CV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 gravedad de la HTA no se condice con la severidad de las lesiones retinianas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1500120" y="2714760"/>
            <a:ext cx="2571480" cy="785520"/>
          </a:xfrm>
          <a:prstGeom prst="roundRect">
            <a:avLst>
              <a:gd name="adj" fmla="val 16667"/>
            </a:avLst>
          </a:prstGeom>
          <a:blipFill>
            <a:blip r:embed="rId3"/>
            <a:tile/>
          </a:blip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ÍNDICE TOBILLO-BRAZO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4214880" y="2786040"/>
            <a:ext cx="435744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Doppler: cociente entre la PA sistólica en tobillo y la más alta de ambos brazos. menor de 0,9 es sugestivo de enfermedad vascular periférica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1428840" y="4000680"/>
            <a:ext cx="2571480" cy="713880"/>
          </a:xfrm>
          <a:prstGeom prst="roundRect">
            <a:avLst>
              <a:gd name="adj" fmla="val 16667"/>
            </a:avLst>
          </a:prstGeom>
          <a:blipFill>
            <a:blip r:embed="rId4"/>
            <a:tile/>
          </a:blip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TESTS NEUROCOGNITIVOS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4071960" y="4071960"/>
            <a:ext cx="4643280" cy="18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Mayores de 40 años con RCV intermedio o alto.</a:t>
            </a:r>
            <a:r>
              <a:rPr b="0" i="1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Los factores de riesgo para desarrollar deterioro cognitivo (DC) son: una puntuación menor de 24 puntos en el </a:t>
            </a:r>
            <a:r>
              <a:rPr b="0" i="1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score Mini Mental Test, nivel educacional bajo y presencia de enfermedad vasculocerebral (EVC). 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1"/>
          <a:srcRect l="19213" t="22456" r="18740" b="18942"/>
          <a:stretch/>
        </p:blipFill>
        <p:spPr>
          <a:xfrm>
            <a:off x="785880" y="785880"/>
            <a:ext cx="8072280" cy="4285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EVALUACIÓN DIAGNÓSTICA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ESTRATIFICACIÓN Y EVALUACIÓN DEL RIESGO CARDIOVASCULAR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just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 valoración mediante modelos multifactoriales predice el riesgo global individual de forma más exacta y permite un tratamiento individualizado de la HTA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just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just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50" name="Imagen 3" descr=""/>
          <p:cNvPicPr/>
          <p:nvPr/>
        </p:nvPicPr>
        <p:blipFill>
          <a:blip r:embed="rId1"/>
          <a:stretch/>
        </p:blipFill>
        <p:spPr>
          <a:xfrm>
            <a:off x="0" y="0"/>
            <a:ext cx="5386320" cy="3625200"/>
          </a:xfrm>
          <a:prstGeom prst="rect">
            <a:avLst/>
          </a:prstGeom>
          <a:ln w="38160">
            <a:solidFill>
              <a:schemeClr val="accent1">
                <a:shade val="50000"/>
              </a:schemeClr>
            </a:solidFill>
            <a:round/>
          </a:ln>
        </p:spPr>
      </p:pic>
      <p:pic>
        <p:nvPicPr>
          <p:cNvPr id="151" name="Imagen 4" descr=""/>
          <p:cNvPicPr/>
          <p:nvPr/>
        </p:nvPicPr>
        <p:blipFill>
          <a:blip r:embed="rId2"/>
          <a:stretch/>
        </p:blipFill>
        <p:spPr>
          <a:xfrm>
            <a:off x="3840120" y="3461400"/>
            <a:ext cx="5303520" cy="3396240"/>
          </a:xfrm>
          <a:prstGeom prst="rect">
            <a:avLst/>
          </a:prstGeom>
          <a:ln w="38160">
            <a:solidFill>
              <a:schemeClr val="tx1"/>
            </a:solidFill>
            <a:round/>
          </a:ln>
        </p:spPr>
      </p:pic>
    </p:spTree>
  </p:cSld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6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428840" y="28584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TRATAMIENTO-NO FARMACOLÓGICO</a:t>
            </a: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 duración de las medidas no farmacológicas,como único tratamiento antihipertensivo, está condicionada al nivel de HTA, el RCV global, la respuesta de la PA y la adherencia al tratamiento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1"/>
          <a:srcRect l="9883" t="30271" r="31916" b="10153"/>
          <a:stretch/>
        </p:blipFill>
        <p:spPr>
          <a:xfrm>
            <a:off x="928800" y="1000080"/>
            <a:ext cx="8000640" cy="4357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56" name="Picture 4" descr=""/>
          <p:cNvPicPr/>
          <p:nvPr/>
        </p:nvPicPr>
        <p:blipFill>
          <a:blip r:embed="rId1"/>
          <a:srcRect l="8486" t="39715" r="47496" b="13514"/>
          <a:stretch/>
        </p:blipFill>
        <p:spPr>
          <a:xfrm>
            <a:off x="2143080" y="1928880"/>
            <a:ext cx="5725800" cy="342036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3" descr=""/>
          <p:cNvPicPr/>
          <p:nvPr/>
        </p:nvPicPr>
        <p:blipFill>
          <a:blip r:embed="rId2"/>
          <a:srcRect l="29096" t="20507" r="51129" b="46284"/>
          <a:stretch/>
        </p:blipFill>
        <p:spPr>
          <a:xfrm>
            <a:off x="785880" y="142920"/>
            <a:ext cx="3428640" cy="323820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2" descr=""/>
          <p:cNvPicPr/>
          <p:nvPr/>
        </p:nvPicPr>
        <p:blipFill>
          <a:blip r:embed="rId3"/>
          <a:srcRect l="49958" t="21481" r="27522" b="49213"/>
          <a:stretch/>
        </p:blipFill>
        <p:spPr>
          <a:xfrm>
            <a:off x="4357800" y="142920"/>
            <a:ext cx="4197960" cy="307152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2" descr=""/>
          <p:cNvPicPr/>
          <p:nvPr/>
        </p:nvPicPr>
        <p:blipFill>
          <a:blip r:embed="rId4"/>
          <a:srcRect l="48860" t="51752" r="27467" b="16014"/>
          <a:stretch/>
        </p:blipFill>
        <p:spPr>
          <a:xfrm>
            <a:off x="5214960" y="3357720"/>
            <a:ext cx="3428640" cy="321444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2" descr=""/>
          <p:cNvPicPr/>
          <p:nvPr/>
        </p:nvPicPr>
        <p:blipFill>
          <a:blip r:embed="rId5"/>
          <a:srcRect l="28546" t="52726" r="50581" b="17968"/>
          <a:stretch/>
        </p:blipFill>
        <p:spPr>
          <a:xfrm>
            <a:off x="781200" y="3357720"/>
            <a:ext cx="4161960" cy="3285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7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8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63" name="Picture 2" descr=""/>
          <p:cNvPicPr/>
          <p:nvPr/>
        </p:nvPicPr>
        <p:blipFill>
          <a:blip r:embed="rId1"/>
          <a:srcRect l="27450" t="41988" r="24777" b="18942"/>
          <a:stretch/>
        </p:blipFill>
        <p:spPr>
          <a:xfrm>
            <a:off x="2143080" y="1785960"/>
            <a:ext cx="6214680" cy="2857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285920" y="214200"/>
            <a:ext cx="7647480" cy="635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INTRODUCCIÓN-ETIOPATOGENIA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TOMA DE LA TENSIÓN ARTERIAL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DIAGNÓSTICO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EXÁMENES COMPLEMENTARIOS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- 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LABORATORIO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- ELECTROCARDIOGRAMA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- ECOCARDIOGRAMA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- FONDO DE OJO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4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TENSIÓN ARTERIAL EN POBLACIONES ESPECIALES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TRATAMIENTO</a:t>
            </a:r>
            <a:r>
              <a:rPr b="0" lang="es-AR" sz="1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DROGAS QUE PUEDEN CAUSAR HTA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2286000" y="296748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2" descr=""/>
          <p:cNvPicPr/>
          <p:nvPr/>
        </p:nvPicPr>
        <p:blipFill>
          <a:blip r:embed="rId1"/>
          <a:srcRect l="39527" t="35153" r="31365" b="6250"/>
          <a:stretch/>
        </p:blipFill>
        <p:spPr>
          <a:xfrm>
            <a:off x="3143160" y="1214280"/>
            <a:ext cx="3785760" cy="4285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69" name="Picture 2" descr=""/>
          <p:cNvPicPr/>
          <p:nvPr/>
        </p:nvPicPr>
        <p:blipFill>
          <a:blip r:embed="rId1"/>
          <a:srcRect l="26670" t="16339" r="17124" b="42539"/>
          <a:stretch/>
        </p:blipFill>
        <p:spPr>
          <a:xfrm>
            <a:off x="1000080" y="0"/>
            <a:ext cx="8143560" cy="2785680"/>
          </a:xfrm>
          <a:prstGeom prst="rect">
            <a:avLst/>
          </a:prstGeom>
          <a:ln w="9360">
            <a:noFill/>
          </a:ln>
        </p:spPr>
      </p:pic>
      <p:sp>
        <p:nvSpPr>
          <p:cNvPr id="170" name="Line 2"/>
          <p:cNvSpPr/>
          <p:nvPr/>
        </p:nvSpPr>
        <p:spPr>
          <a:xfrm>
            <a:off x="2214360" y="3429000"/>
            <a:ext cx="1143000" cy="144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Line 3"/>
          <p:cNvSpPr/>
          <p:nvPr/>
        </p:nvSpPr>
        <p:spPr>
          <a:xfrm>
            <a:off x="5143320" y="3429000"/>
            <a:ext cx="2286000" cy="144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Line 4"/>
          <p:cNvSpPr/>
          <p:nvPr/>
        </p:nvSpPr>
        <p:spPr>
          <a:xfrm>
            <a:off x="4500360" y="3714480"/>
            <a:ext cx="1714680" cy="180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Line 5"/>
          <p:cNvSpPr/>
          <p:nvPr/>
        </p:nvSpPr>
        <p:spPr>
          <a:xfrm>
            <a:off x="4500360" y="4000320"/>
            <a:ext cx="1643040" cy="144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Line 6"/>
          <p:cNvSpPr/>
          <p:nvPr/>
        </p:nvSpPr>
        <p:spPr>
          <a:xfrm>
            <a:off x="2285640" y="4214520"/>
            <a:ext cx="1571760" cy="180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4" descr=""/>
          <p:cNvPicPr/>
          <p:nvPr/>
        </p:nvPicPr>
        <p:blipFill>
          <a:blip r:embed="rId2"/>
          <a:srcRect l="21410" t="41988" r="19288" b="27731"/>
          <a:stretch/>
        </p:blipFill>
        <p:spPr>
          <a:xfrm>
            <a:off x="1071360" y="3071880"/>
            <a:ext cx="7963920" cy="2285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77" name="Picture 3" descr=""/>
          <p:cNvPicPr/>
          <p:nvPr/>
        </p:nvPicPr>
        <p:blipFill>
          <a:blip r:embed="rId1"/>
          <a:srcRect l="21822" t="16339" r="26332" b="5994"/>
          <a:stretch/>
        </p:blipFill>
        <p:spPr>
          <a:xfrm>
            <a:off x="1643040" y="0"/>
            <a:ext cx="6699600" cy="6357600"/>
          </a:xfrm>
          <a:prstGeom prst="rect">
            <a:avLst/>
          </a:prstGeom>
          <a:ln w="9360"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2214720" y="1643040"/>
            <a:ext cx="5643360" cy="1213920"/>
          </a:xfrm>
          <a:prstGeom prst="rect">
            <a:avLst/>
          </a:prstGeom>
          <a:noFill/>
          <a:ln w="2844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2214720" y="3214800"/>
            <a:ext cx="5786280" cy="1213920"/>
          </a:xfrm>
          <a:prstGeom prst="rect">
            <a:avLst/>
          </a:prstGeom>
          <a:noFill/>
          <a:ln w="2844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81" name="Picture 4" descr=""/>
          <p:cNvPicPr/>
          <p:nvPr/>
        </p:nvPicPr>
        <p:blipFill>
          <a:blip r:embed="rId1"/>
          <a:srcRect l="15957" t="20699" r="1134" b="45108"/>
          <a:stretch/>
        </p:blipFill>
        <p:spPr>
          <a:xfrm>
            <a:off x="-48960" y="2428920"/>
            <a:ext cx="9245880" cy="2142720"/>
          </a:xfrm>
          <a:prstGeom prst="rect">
            <a:avLst/>
          </a:prstGeom>
          <a:ln w="9360">
            <a:noFill/>
          </a:ln>
        </p:spPr>
      </p:pic>
      <p:sp>
        <p:nvSpPr>
          <p:cNvPr id="182" name="Line 2"/>
          <p:cNvSpPr/>
          <p:nvPr/>
        </p:nvSpPr>
        <p:spPr>
          <a:xfrm>
            <a:off x="2143080" y="4000320"/>
            <a:ext cx="1428480" cy="144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Line 3"/>
          <p:cNvSpPr/>
          <p:nvPr/>
        </p:nvSpPr>
        <p:spPr>
          <a:xfrm>
            <a:off x="1142640" y="4214520"/>
            <a:ext cx="7786800" cy="180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TENSIÓN ARTERIAL EN POBLACIONES ESPECIALES</a:t>
            </a: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2143080" y="1357200"/>
            <a:ext cx="1856880" cy="4996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3"/>
          <p:cNvSpPr/>
          <p:nvPr/>
        </p:nvSpPr>
        <p:spPr>
          <a:xfrm>
            <a:off x="2214720" y="1428840"/>
            <a:ext cx="1785600" cy="36468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EMBARAZO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4"/>
          <p:cNvSpPr txBox="1"/>
          <p:nvPr/>
        </p:nvSpPr>
        <p:spPr>
          <a:xfrm>
            <a:off x="1435680" y="1214280"/>
            <a:ext cx="7493760" cy="503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                                                 </a:t>
            </a:r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HTA CRÓNICA : &lt; 20 SEM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                                                 </a:t>
            </a:r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HTA GESTACIONAL:  &gt; 20 SEM ,SIN PROTEINURIA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                                                  </a:t>
            </a:r>
            <a:r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PREECLAPSIA : CON PROTEINURIA               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4071960" y="1214280"/>
            <a:ext cx="4142880" cy="856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951"/>
            </a:avLst>
          </a:prstGeom>
          <a:noFill/>
          <a:ln w="3816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6"/>
          <p:cNvSpPr/>
          <p:nvPr/>
        </p:nvSpPr>
        <p:spPr>
          <a:xfrm>
            <a:off x="2071800" y="2143080"/>
            <a:ext cx="1999800" cy="928440"/>
          </a:xfrm>
          <a:prstGeom prst="horizontalScroll">
            <a:avLst>
              <a:gd name="adj" fmla="val 12500"/>
            </a:avLst>
          </a:prstGeom>
          <a:noFill/>
          <a:ln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7"/>
          <p:cNvSpPr/>
          <p:nvPr/>
        </p:nvSpPr>
        <p:spPr>
          <a:xfrm>
            <a:off x="2214720" y="2286000"/>
            <a:ext cx="18568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 inicia tto 150/100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6" descr=""/>
          <p:cNvPicPr/>
          <p:nvPr/>
        </p:nvPicPr>
        <p:blipFill>
          <a:blip r:embed="rId2"/>
          <a:srcRect l="18153" t="22653" r="14858" b="15817"/>
          <a:stretch/>
        </p:blipFill>
        <p:spPr>
          <a:xfrm>
            <a:off x="1357200" y="2571840"/>
            <a:ext cx="7499160" cy="3872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TENSIÓN ARTERIAL EN POBLACIONES ESPECIALES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928880" y="1428840"/>
            <a:ext cx="1928520" cy="499680"/>
          </a:xfrm>
          <a:prstGeom prst="roundRect">
            <a:avLst>
              <a:gd name="adj" fmla="val 16667"/>
            </a:avLst>
          </a:prstGeom>
          <a:blipFill>
            <a:blip r:embed="rId1"/>
            <a:tile/>
          </a:blip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TextShape 3"/>
          <p:cNvSpPr txBox="1"/>
          <p:nvPr/>
        </p:nvSpPr>
        <p:spPr>
          <a:xfrm>
            <a:off x="1357200" y="142884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ADULTO MAYOR      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Hipotensión ortostática  investigar uso de  alfabloqueantes.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 respuesta presora a la sobrecarga o la deprivación de sodio es muy alta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</a:pPr>
            <a:r>
              <a:rPr b="0" lang="es-AR" sz="1600" spc="-1" strike="noStrike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     </a:t>
            </a:r>
            <a:r>
              <a:rPr b="0" lang="es-AR" sz="1600" spc="-1" strike="noStrike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¿Debemos reducir las cifras elevadas de PA (&gt; 160 mm Hg) en los             sujetos muy ancianos?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571760" y="2857320"/>
            <a:ext cx="1571400" cy="4996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HYVET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2"/>
          <a:srcRect l="37881" t="23435" r="39052" b="15034"/>
          <a:stretch/>
        </p:blipFill>
        <p:spPr>
          <a:xfrm>
            <a:off x="1000080" y="0"/>
            <a:ext cx="4214520" cy="6857640"/>
          </a:xfrm>
          <a:prstGeom prst="rect">
            <a:avLst/>
          </a:prstGeom>
          <a:ln w="9360"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3"/>
          <a:srcRect l="26899" t="20502" r="24229" b="12106"/>
          <a:stretch/>
        </p:blipFill>
        <p:spPr>
          <a:xfrm>
            <a:off x="2786040" y="500040"/>
            <a:ext cx="6357600" cy="5714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1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200" name="Picture 3" descr=""/>
          <p:cNvPicPr/>
          <p:nvPr/>
        </p:nvPicPr>
        <p:blipFill>
          <a:blip r:embed="rId1"/>
          <a:srcRect l="23095" t="15817" r="22544" b="8981"/>
          <a:stretch/>
        </p:blipFill>
        <p:spPr>
          <a:xfrm>
            <a:off x="0" y="0"/>
            <a:ext cx="7071840" cy="550044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4" descr=""/>
          <p:cNvPicPr/>
          <p:nvPr/>
        </p:nvPicPr>
        <p:blipFill>
          <a:blip r:embed="rId2"/>
          <a:srcRect l="23607" t="18553" r="22580" b="16988"/>
          <a:stretch/>
        </p:blipFill>
        <p:spPr>
          <a:xfrm>
            <a:off x="2143080" y="2143080"/>
            <a:ext cx="7000560" cy="4714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1"/>
          <a:srcRect l="0" t="16339" r="34353" b="49769"/>
          <a:stretch/>
        </p:blipFill>
        <p:spPr>
          <a:xfrm>
            <a:off x="1000080" y="285840"/>
            <a:ext cx="6153120" cy="1785600"/>
          </a:xfrm>
          <a:prstGeom prst="rect">
            <a:avLst/>
          </a:prstGeom>
          <a:ln w="9360">
            <a:noFill/>
          </a:ln>
        </p:spPr>
      </p:pic>
      <p:pic>
        <p:nvPicPr>
          <p:cNvPr id="204" name="Picture 3" descr=""/>
          <p:cNvPicPr/>
          <p:nvPr/>
        </p:nvPicPr>
        <p:blipFill>
          <a:blip r:embed="rId2"/>
          <a:srcRect l="3879" t="30463" r="34622" b="20699"/>
          <a:stretch/>
        </p:blipFill>
        <p:spPr>
          <a:xfrm>
            <a:off x="785880" y="2571840"/>
            <a:ext cx="8000640" cy="3571560"/>
          </a:xfrm>
          <a:prstGeom prst="rect">
            <a:avLst/>
          </a:prstGeom>
          <a:ln w="9360">
            <a:solidFill>
              <a:srgbClr val="c00000"/>
            </a:solidFill>
            <a:miter/>
          </a:ln>
        </p:spPr>
      </p:pic>
      <p:sp>
        <p:nvSpPr>
          <p:cNvPr id="205" name="Line 2"/>
          <p:cNvSpPr/>
          <p:nvPr/>
        </p:nvSpPr>
        <p:spPr>
          <a:xfrm>
            <a:off x="3143160" y="4143240"/>
            <a:ext cx="5429160" cy="144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Line 3"/>
          <p:cNvSpPr/>
          <p:nvPr/>
        </p:nvSpPr>
        <p:spPr>
          <a:xfrm>
            <a:off x="1142640" y="4429080"/>
            <a:ext cx="5286600" cy="144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Line 4"/>
          <p:cNvSpPr/>
          <p:nvPr/>
        </p:nvSpPr>
        <p:spPr>
          <a:xfrm>
            <a:off x="5357520" y="5072040"/>
            <a:ext cx="2214720" cy="144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209" name="Picture 2" descr=""/>
          <p:cNvPicPr/>
          <p:nvPr/>
        </p:nvPicPr>
        <p:blipFill>
          <a:blip r:embed="rId1"/>
          <a:srcRect l="29442" t="19724" r="42925" b="39601"/>
          <a:stretch/>
        </p:blipFill>
        <p:spPr>
          <a:xfrm>
            <a:off x="0" y="0"/>
            <a:ext cx="5714640" cy="4729320"/>
          </a:xfrm>
          <a:prstGeom prst="rect">
            <a:avLst/>
          </a:prstGeom>
          <a:ln w="9360">
            <a:noFill/>
          </a:ln>
        </p:spPr>
      </p:pic>
      <p:pic>
        <p:nvPicPr>
          <p:cNvPr id="210" name="Picture 5" descr=""/>
          <p:cNvPicPr/>
          <p:nvPr/>
        </p:nvPicPr>
        <p:blipFill>
          <a:blip r:embed="rId2"/>
          <a:srcRect l="5525" t="18553" r="34625" b="25778"/>
          <a:stretch/>
        </p:blipFill>
        <p:spPr>
          <a:xfrm>
            <a:off x="1644480" y="2936160"/>
            <a:ext cx="7499160" cy="3921480"/>
          </a:xfrm>
          <a:prstGeom prst="rect">
            <a:avLst/>
          </a:prstGeom>
          <a:ln w="9360">
            <a:noFill/>
          </a:ln>
        </p:spPr>
      </p:pic>
      <p:sp>
        <p:nvSpPr>
          <p:cNvPr id="211" name="Line 2"/>
          <p:cNvSpPr/>
          <p:nvPr/>
        </p:nvSpPr>
        <p:spPr>
          <a:xfrm>
            <a:off x="1785600" y="5429160"/>
            <a:ext cx="7358400" cy="1440"/>
          </a:xfrm>
          <a:prstGeom prst="line">
            <a:avLst/>
          </a:prstGeom>
          <a:ln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Line 3"/>
          <p:cNvSpPr/>
          <p:nvPr/>
        </p:nvSpPr>
        <p:spPr>
          <a:xfrm>
            <a:off x="1714320" y="5715000"/>
            <a:ext cx="1285920" cy="1440"/>
          </a:xfrm>
          <a:prstGeom prst="line">
            <a:avLst/>
          </a:prstGeom>
          <a:ln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BIBLIOGRAFÍA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1143000" y="1285920"/>
            <a:ext cx="7790400" cy="496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Consenso de Hipertensión Arterial  VOL 81 SUPLEMENTO 2  AGOSTO 2013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Consenso Argentino de hipertensión Arterial ( SAC,FAC,SAHA) VOL 86 SUPLEMENTO 2 AGOSTO 2018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Farreras Rozman medicina interna 18 ed. 2016.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INTRODUCCIÓN-ETIOPATOGENIA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FACTORES ETIOLÓGICOS       Genética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                          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Factores ambientales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FISIOPATOLOGÍA    Sistema nervioso simpático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           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Sistema renina-angiotensina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           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Disfunción y lesión endotelial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                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Cambios estructurales en las arterias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1643040" y="1571760"/>
            <a:ext cx="3071520" cy="57132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4"/>
          <p:cNvSpPr/>
          <p:nvPr/>
        </p:nvSpPr>
        <p:spPr>
          <a:xfrm>
            <a:off x="1785960" y="3000240"/>
            <a:ext cx="2071440" cy="57132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INTRODUCCIÓN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357200" y="1285920"/>
            <a:ext cx="7576200" cy="496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La hipertensión arterial (HTA) sigue siendo la principal causa de muerte en el mundo.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Es el principal factor de riesgo para las enfermedades cardiovasculares (ECV).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1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RENATA-2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(RegistroNAcional deHiperTensión Arterial-2).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</a:t>
            </a:r>
            <a:r>
              <a:rPr b="0" lang="es-AR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Objetivos: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1)Determinar la prevalencia actual de HTA en diferentes ciudades de la Argentina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2)Evaluar el porcentaje de pacientes que conocen el diagnóstico de su enfermedad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3)Evaluar el porcentaje de hipertensos tratados con medicamentos antihipertensivos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4)Determinar el porcentaje de hipertensos controlados con el tratamiento con  drogas antihipertensivas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</a:t>
            </a:r>
            <a:r>
              <a:rPr b="0" lang="es-A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5) Indagar sobre el consumo de tabaco, nivel de educación y cobertura médica.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1714320" y="1928880"/>
            <a:ext cx="1213920" cy="3567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Picture 2" descr=""/>
          <p:cNvPicPr/>
          <p:nvPr/>
        </p:nvPicPr>
        <p:blipFill>
          <a:blip r:embed="rId1"/>
          <a:srcRect l="6582" t="26501" r="6732" b="7416"/>
          <a:stretch/>
        </p:blipFill>
        <p:spPr>
          <a:xfrm>
            <a:off x="857160" y="2286000"/>
            <a:ext cx="8061120" cy="3454560"/>
          </a:xfrm>
          <a:prstGeom prst="rect">
            <a:avLst/>
          </a:prstGeom>
          <a:ln w="9360">
            <a:noFill/>
          </a:ln>
        </p:spPr>
      </p:pic>
    </p:spTree>
  </p:cSld>
  <p:transition>
    <p:wipe dir="u"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TOMA DE LA TENSIÓN ARTERIAL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rcRect l="14202" t="19724" r="17207" b="7416"/>
          <a:stretch/>
        </p:blipFill>
        <p:spPr>
          <a:xfrm>
            <a:off x="1304280" y="1143000"/>
            <a:ext cx="7553880" cy="5143320"/>
          </a:xfrm>
          <a:prstGeom prst="rect">
            <a:avLst/>
          </a:prstGeom>
          <a:ln w="9360">
            <a:noFill/>
          </a:ln>
        </p:spPr>
      </p:pic>
      <p:sp>
        <p:nvSpPr>
          <p:cNvPr id="108" name="Line 2"/>
          <p:cNvSpPr/>
          <p:nvPr/>
        </p:nvSpPr>
        <p:spPr>
          <a:xfrm>
            <a:off x="6143400" y="2428560"/>
            <a:ext cx="1928880" cy="180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428840" y="28584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TOMAR LA PRESIÓN ARTERIAL POR TÉCNICA PALPATORIA PARA…</a:t>
            </a: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
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357200" y="1214280"/>
            <a:ext cx="7576200" cy="503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Evitar caer en el pozo auscultatorio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Evitar la descarga simpática que produce el dolor 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algn="ctr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Maniobra de Osler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algn="ctr">
              <a:lnSpc>
                <a:spcPct val="10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Saber hasta donde insuflar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429000" y="1214280"/>
            <a:ext cx="3642840" cy="428400"/>
          </a:xfrm>
          <a:prstGeom prst="roundRect">
            <a:avLst>
              <a:gd name="adj" fmla="val 13897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4"/>
          <p:cNvSpPr/>
          <p:nvPr/>
        </p:nvSpPr>
        <p:spPr>
          <a:xfrm>
            <a:off x="2928960" y="1857240"/>
            <a:ext cx="4643280" cy="4996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5"/>
          <p:cNvSpPr/>
          <p:nvPr/>
        </p:nvSpPr>
        <p:spPr>
          <a:xfrm>
            <a:off x="4429080" y="2571840"/>
            <a:ext cx="1785600" cy="4284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6"/>
          <p:cNvSpPr/>
          <p:nvPr/>
        </p:nvSpPr>
        <p:spPr>
          <a:xfrm>
            <a:off x="3929040" y="3286080"/>
            <a:ext cx="2642760" cy="4996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7"/>
          <p:cNvSpPr/>
          <p:nvPr/>
        </p:nvSpPr>
        <p:spPr>
          <a:xfrm>
            <a:off x="2214720" y="4398480"/>
            <a:ext cx="53575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https://www.youtube.com/watch?v=9kesU_3_7As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rcRect l="18012" t="19724" r="14352" b="5723"/>
          <a:stretch/>
        </p:blipFill>
        <p:spPr>
          <a:xfrm>
            <a:off x="1285920" y="428760"/>
            <a:ext cx="7538400" cy="5414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20" name="Picture 3" descr=""/>
          <p:cNvPicPr/>
          <p:nvPr/>
        </p:nvPicPr>
        <p:blipFill>
          <a:blip r:embed="rId1"/>
          <a:srcRect l="26388" t="34370" r="25840" b="14843"/>
          <a:stretch/>
        </p:blipFill>
        <p:spPr>
          <a:xfrm>
            <a:off x="1428840" y="714240"/>
            <a:ext cx="7214760" cy="5071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DIAGNÓSTICO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22" name="Picture 2" descr=""/>
          <p:cNvPicPr/>
          <p:nvPr/>
        </p:nvPicPr>
        <p:blipFill>
          <a:blip r:embed="rId1"/>
          <a:srcRect l="8489" t="6171" r="8635" b="10802"/>
          <a:stretch/>
        </p:blipFill>
        <p:spPr>
          <a:xfrm>
            <a:off x="1214280" y="1143000"/>
            <a:ext cx="7643520" cy="421452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2" descr=""/>
          <p:cNvPicPr/>
          <p:nvPr/>
        </p:nvPicPr>
        <p:blipFill>
          <a:blip r:embed="rId2"/>
          <a:srcRect l="7686" t="40034" r="623" b="18942"/>
          <a:stretch/>
        </p:blipFill>
        <p:spPr>
          <a:xfrm>
            <a:off x="54360" y="4572000"/>
            <a:ext cx="9089280" cy="2285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1551</TotalTime>
  <Application>LibreOffice/5.1.6.2$Linux_x86 LibreOffice_project/10m0$Build-2</Application>
  <Words>920</Words>
  <Paragraphs>106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2018-09-30T19:53:53Z</dcterms:created>
  <dc:creator>Usuario</dc:creator>
  <dc:description/>
  <dc:language>es-AR</dc:language>
  <cp:lastModifiedBy/>
  <dcterms:modified xsi:type="dcterms:W3CDTF">2019-04-03T09:28:42Z</dcterms:modified>
  <cp:revision>148</cp:revision>
  <dc:subject/>
  <dc:title>HIPERTENSIÓN PRIMARIA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29</vt:i4>
  </property>
</Properties>
</file>