
<file path=[Content_Types].xml><?xml version="1.0" encoding="utf-8"?>
<Types xmlns="http://schemas.openxmlformats.org/package/2006/content-types">
  <Override PartName="/_rels/.rels" ContentType="application/vnd.openxmlformats-package.relationships+xml"/>
  <Override PartName="/ppt/notesSlides/_rels/notesSlide3.xml.rels" ContentType="application/vnd.openxmlformats-package.relationships+xml"/>
  <Override PartName="/ppt/notesSlides/notesSlide3.xml" ContentType="application/vnd.openxmlformats-officedocument.presentationml.notesSlide+xml"/>
  <Override PartName="/ppt/_rels/presentation.xml.rels" ContentType="application/vnd.openxmlformats-package.relationships+xml"/>
  <Override PartName="/ppt/media/image20.png" ContentType="image/png"/>
  <Override PartName="/ppt/media/image19.png" ContentType="image/png"/>
  <Override PartName="/ppt/media/image18.png" ContentType="image/png"/>
  <Override PartName="/ppt/media/image17.png" ContentType="image/png"/>
  <Override PartName="/ppt/media/image16.png" ContentType="image/png"/>
  <Override PartName="/ppt/media/image15.png" ContentType="image/png"/>
  <Override PartName="/ppt/media/image14.png" ContentType="image/png"/>
  <Override PartName="/ppt/media/image13.png" ContentType="image/png"/>
  <Override PartName="/ppt/media/image12.png" ContentType="image/png"/>
  <Override PartName="/ppt/media/image11.png" ContentType="image/png"/>
  <Override PartName="/ppt/media/image4.png" ContentType="image/png"/>
  <Override PartName="/ppt/media/image3.png" ContentType="image/png"/>
  <Override PartName="/ppt/media/image2.png" ContentType="image/png"/>
  <Override PartName="/ppt/media/image21.png" ContentType="image/png"/>
  <Override PartName="/ppt/media/image1.png" ContentType="image/png"/>
  <Override PartName="/ppt/media/image5.jpeg" ContentType="image/jpe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22.xml" ContentType="application/vnd.openxmlformats-officedocument.presentationml.slide+xml"/>
  <Override PartName="/ppt/slides/slide7.xml" ContentType="application/vnd.openxmlformats-officedocument.presentationml.slide+xml"/>
  <Override PartName="/ppt/slides/slide21.xml" ContentType="application/vnd.openxmlformats-officedocument.presentationml.slide+xml"/>
  <Override PartName="/ppt/slides/slide6.xml" ContentType="application/vnd.openxmlformats-officedocument.presentationml.slide+xml"/>
  <Override PartName="/ppt/slides/slide20.xml" ContentType="application/vnd.openxmlformats-officedocument.presentationml.slide+xml"/>
  <Override PartName="/ppt/slides/slide5.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1.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_rels/slide22.xml.rels" ContentType="application/vnd.openxmlformats-package.relationships+xml"/>
  <Override PartName="/ppt/slides/_rels/slide21.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18.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1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1.xml.rels" ContentType="application/vnd.openxmlformats-package.relationships+xml"/>
  <Override PartName="/ppt/slides/_rels/slide11.xml.rels" ContentType="application/vnd.openxmlformats-package.relationships+xml"/>
  <Override PartName="/ppt/slides/_rels/slide5.xml.rels" ContentType="application/vnd.openxmlformats-package.relationships+xml"/>
  <Override PartName="/ppt/slides/_rels/slide12.xml.rels" ContentType="application/vnd.openxmlformats-package.relationships+xml"/>
  <Override PartName="/ppt/slides/_rels/slide6.xml.rels" ContentType="application/vnd.openxmlformats-package.relationships+xml"/>
  <Override PartName="/ppt/slides/_rels/slide13.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17.xml" ContentType="application/vnd.openxmlformats-officedocument.presentationml.slide+xml"/>
  <Override PartName="/ppt/slides/slide18.xml" ContentType="application/vnd.openxmlformats-officedocument.presentationml.slide+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9.xml" ContentType="application/vnd.openxmlformats-officedocument.presentationml.slideLayout+xml"/>
  <Override PartName="/ppt/slideLayouts/slideLayout22.xml" ContentType="application/vnd.openxmlformats-officedocument.presentationml.slideLayout+xml"/>
  <Override PartName="/ppt/slideLayouts/slideLayout8.xml" ContentType="application/vnd.openxmlformats-officedocument.presentationml.slideLayout+xml"/>
  <Override PartName="/ppt/slideLayouts/slideLayout21.xml" ContentType="application/vnd.openxmlformats-officedocument.presentationml.slideLayout+xml"/>
  <Override PartName="/ppt/slideLayouts/slideLayout7.xml" ContentType="application/vnd.openxmlformats-officedocument.presentationml.slideLayout+xml"/>
  <Override PartName="/ppt/slideLayouts/slideLayout20.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_rels/slideLayout24.xml.rels" ContentType="application/vnd.openxmlformats-package.relationships+xml"/>
  <Override PartName="/ppt/slideLayouts/_rels/slideLayout23.xml.rels" ContentType="application/vnd.openxmlformats-package.relationships+xml"/>
  <Override PartName="/ppt/slideLayouts/_rels/slideLayout10.xml.rels" ContentType="application/vnd.openxmlformats-package.relationships+xml"/>
  <Override PartName="/ppt/slideLayouts/_rels/slideLayout9.xml.rels" ContentType="application/vnd.openxmlformats-package.relationships+xml"/>
  <Override PartName="/ppt/slideLayouts/_rels/slideLayout8.xml.rels" ContentType="application/vnd.openxmlformats-package.relationships+xml"/>
  <Override PartName="/ppt/slideLayouts/_rels/slideLayout5.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6.xml.rels" ContentType="application/vnd.openxmlformats-package.relationships+xml"/>
  <Override PartName="/ppt/slideLayouts/_rels/slideLayout3.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11.xml.rels" ContentType="application/vnd.openxmlformats-package.relationships+xml"/>
  <Override PartName="/ppt/slideLayouts/_rels/slideLayout14.xml.rels" ContentType="application/vnd.openxmlformats-package.relationships+xml"/>
  <Override PartName="/ppt/slideLayouts/_rels/slideLayout12.xml.rels" ContentType="application/vnd.openxmlformats-package.relationships+xml"/>
  <Override PartName="/ppt/slideLayouts/_rels/slideLayout15.xml.rels" ContentType="application/vnd.openxmlformats-package.relationships+xml"/>
  <Override PartName="/ppt/slideLayouts/_rels/slideLayout13.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xml" ContentType="application/vnd.openxmlformats-officedocument.presentationml.slideLayout+xml"/>
  <Override PartName="/ppt/slideLayouts/slideLayout17.xml" ContentType="application/vnd.openxmlformats-officedocument.presentationml.slideLayout+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12192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6" name="PlaceHolder 1"/>
          <p:cNvSpPr>
            <a:spLocks noGrp="1"/>
          </p:cNvSpPr>
          <p:nvPr>
            <p:ph type="body"/>
          </p:nvPr>
        </p:nvSpPr>
        <p:spPr>
          <a:xfrm>
            <a:off x="756000" y="5078520"/>
            <a:ext cx="6047640" cy="4811040"/>
          </a:xfrm>
          <a:prstGeom prst="rect">
            <a:avLst/>
          </a:prstGeom>
        </p:spPr>
        <p:txBody>
          <a:bodyPr lIns="0" rIns="0" tIns="0" bIns="0"/>
          <a:p>
            <a:r>
              <a:rPr b="0" lang="es-AR" sz="2000" spc="-1" strike="noStrike">
                <a:solidFill>
                  <a:srgbClr val="000000"/>
                </a:solidFill>
                <a:uFill>
                  <a:solidFill>
                    <a:srgbClr val="ffffff"/>
                  </a:solidFill>
                </a:uFill>
                <a:latin typeface="Arial"/>
              </a:rPr>
              <a:t>Pulse para editar el formato de las notas</a:t>
            </a:r>
            <a:endParaRPr b="0" lang="es-AR" sz="2000" spc="-1" strike="noStrike">
              <a:solidFill>
                <a:srgbClr val="000000"/>
              </a:solidFill>
              <a:uFill>
                <a:solidFill>
                  <a:srgbClr val="ffffff"/>
                </a:solidFill>
              </a:uFill>
              <a:latin typeface="Arial"/>
            </a:endParaRPr>
          </a:p>
        </p:txBody>
      </p:sp>
      <p:sp>
        <p:nvSpPr>
          <p:cNvPr id="87" name="PlaceHolder 2"/>
          <p:cNvSpPr>
            <a:spLocks noGrp="1"/>
          </p:cNvSpPr>
          <p:nvPr>
            <p:ph type="hdr"/>
          </p:nvPr>
        </p:nvSpPr>
        <p:spPr>
          <a:xfrm>
            <a:off x="0" y="0"/>
            <a:ext cx="3280320" cy="534240"/>
          </a:xfrm>
          <a:prstGeom prst="rect">
            <a:avLst/>
          </a:prstGeom>
        </p:spPr>
        <p:txBody>
          <a:bodyPr lIns="0" rIns="0" tIns="0" bIns="0"/>
          <a:p>
            <a:r>
              <a:rPr b="0" lang="es-AR" sz="1400" spc="-1" strike="noStrike">
                <a:solidFill>
                  <a:srgbClr val="000000"/>
                </a:solidFill>
                <a:uFill>
                  <a:solidFill>
                    <a:srgbClr val="ffffff"/>
                  </a:solidFill>
                </a:uFill>
                <a:latin typeface="Times New Roman"/>
              </a:rPr>
              <a:t>&lt;encabezamiento&gt;</a:t>
            </a:r>
            <a:endParaRPr b="0" lang="es-AR" sz="1400" spc="-1" strike="noStrike">
              <a:solidFill>
                <a:srgbClr val="000000"/>
              </a:solidFill>
              <a:uFill>
                <a:solidFill>
                  <a:srgbClr val="ffffff"/>
                </a:solidFill>
              </a:uFill>
              <a:latin typeface="Times New Roman"/>
            </a:endParaRPr>
          </a:p>
        </p:txBody>
      </p:sp>
      <p:sp>
        <p:nvSpPr>
          <p:cNvPr id="88" name="PlaceHolder 3"/>
          <p:cNvSpPr>
            <a:spLocks noGrp="1"/>
          </p:cNvSpPr>
          <p:nvPr>
            <p:ph type="dt"/>
          </p:nvPr>
        </p:nvSpPr>
        <p:spPr>
          <a:xfrm>
            <a:off x="4279320" y="0"/>
            <a:ext cx="3280320" cy="534240"/>
          </a:xfrm>
          <a:prstGeom prst="rect">
            <a:avLst/>
          </a:prstGeom>
        </p:spPr>
        <p:txBody>
          <a:bodyPr lIns="0" rIns="0" tIns="0" bIns="0"/>
          <a:p>
            <a:pPr algn="r"/>
            <a:r>
              <a:rPr b="0" lang="es-AR" sz="1400" spc="-1" strike="noStrike">
                <a:solidFill>
                  <a:srgbClr val="000000"/>
                </a:solidFill>
                <a:uFill>
                  <a:solidFill>
                    <a:srgbClr val="ffffff"/>
                  </a:solidFill>
                </a:uFill>
                <a:latin typeface="Times New Roman"/>
              </a:rPr>
              <a:t>&lt;fecha/hora&gt;</a:t>
            </a:r>
            <a:endParaRPr b="0" lang="es-AR" sz="1400" spc="-1" strike="noStrike">
              <a:solidFill>
                <a:srgbClr val="000000"/>
              </a:solidFill>
              <a:uFill>
                <a:solidFill>
                  <a:srgbClr val="ffffff"/>
                </a:solidFill>
              </a:uFill>
              <a:latin typeface="Times New Roman"/>
            </a:endParaRPr>
          </a:p>
        </p:txBody>
      </p:sp>
      <p:sp>
        <p:nvSpPr>
          <p:cNvPr id="89" name="PlaceHolder 4"/>
          <p:cNvSpPr>
            <a:spLocks noGrp="1"/>
          </p:cNvSpPr>
          <p:nvPr>
            <p:ph type="ftr"/>
          </p:nvPr>
        </p:nvSpPr>
        <p:spPr>
          <a:xfrm>
            <a:off x="0" y="10157400"/>
            <a:ext cx="3280320" cy="534240"/>
          </a:xfrm>
          <a:prstGeom prst="rect">
            <a:avLst/>
          </a:prstGeom>
        </p:spPr>
        <p:txBody>
          <a:bodyPr lIns="0" rIns="0" tIns="0" bIns="0" anchor="b"/>
          <a:p>
            <a:r>
              <a:rPr b="0" lang="es-AR" sz="1400" spc="-1" strike="noStrike">
                <a:solidFill>
                  <a:srgbClr val="000000"/>
                </a:solidFill>
                <a:uFill>
                  <a:solidFill>
                    <a:srgbClr val="ffffff"/>
                  </a:solidFill>
                </a:uFill>
                <a:latin typeface="Times New Roman"/>
              </a:rPr>
              <a:t>&lt;pie de página&gt;</a:t>
            </a:r>
            <a:endParaRPr b="0" lang="es-AR" sz="1400" spc="-1" strike="noStrike">
              <a:solidFill>
                <a:srgbClr val="000000"/>
              </a:solidFill>
              <a:uFill>
                <a:solidFill>
                  <a:srgbClr val="ffffff"/>
                </a:solidFill>
              </a:uFill>
              <a:latin typeface="Times New Roman"/>
            </a:endParaRPr>
          </a:p>
        </p:txBody>
      </p:sp>
      <p:sp>
        <p:nvSpPr>
          <p:cNvPr id="90" name="PlaceHolder 5"/>
          <p:cNvSpPr>
            <a:spLocks noGrp="1"/>
          </p:cNvSpPr>
          <p:nvPr>
            <p:ph type="sldNum"/>
          </p:nvPr>
        </p:nvSpPr>
        <p:spPr>
          <a:xfrm>
            <a:off x="4279320" y="10157400"/>
            <a:ext cx="3280320" cy="534240"/>
          </a:xfrm>
          <a:prstGeom prst="rect">
            <a:avLst/>
          </a:prstGeom>
        </p:spPr>
        <p:txBody>
          <a:bodyPr lIns="0" rIns="0" tIns="0" bIns="0" anchor="b"/>
          <a:p>
            <a:pPr algn="r"/>
            <a:fld id="{83C93353-E6B9-4A73-8342-26F81FC57828}" type="slidenum">
              <a:rPr b="0" lang="es-AR" sz="1400" spc="-1" strike="noStrike">
                <a:solidFill>
                  <a:srgbClr val="000000"/>
                </a:solidFill>
                <a:uFill>
                  <a:solidFill>
                    <a:srgbClr val="ffffff"/>
                  </a:solidFill>
                </a:uFill>
                <a:latin typeface="Times New Roman"/>
              </a:rPr>
              <a:t>&lt;número&gt;</a:t>
            </a:fld>
            <a:endParaRPr b="0" lang="es-A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body"/>
          </p:nvPr>
        </p:nvSpPr>
        <p:spPr>
          <a:xfrm>
            <a:off x="685800" y="4400640"/>
            <a:ext cx="5486040" cy="3600000"/>
          </a:xfrm>
          <a:prstGeom prst="rect">
            <a:avLst/>
          </a:prstGeom>
        </p:spPr>
        <p:txBody>
          <a:bodyPr/>
          <a:p>
            <a:endParaRPr b="0" lang="es-AR" sz="2000" spc="-1" strike="noStrike">
              <a:solidFill>
                <a:srgbClr val="000000"/>
              </a:solidFill>
              <a:uFill>
                <a:solidFill>
                  <a:srgbClr val="ffffff"/>
                </a:solidFill>
              </a:uFill>
              <a:latin typeface="Arial"/>
            </a:endParaRPr>
          </a:p>
        </p:txBody>
      </p:sp>
      <p:sp>
        <p:nvSpPr>
          <p:cNvPr id="158" name="TextShape 2"/>
          <p:cNvSpPr txBox="1"/>
          <p:nvPr/>
        </p:nvSpPr>
        <p:spPr>
          <a:xfrm>
            <a:off x="3884760" y="8685360"/>
            <a:ext cx="2971440" cy="458280"/>
          </a:xfrm>
          <a:prstGeom prst="rect">
            <a:avLst/>
          </a:prstGeom>
          <a:noFill/>
          <a:ln>
            <a:noFill/>
          </a:ln>
        </p:spPr>
        <p:txBody>
          <a:bodyPr anchor="b"/>
          <a:p>
            <a:pPr algn="r">
              <a:lnSpc>
                <a:spcPct val="100000"/>
              </a:lnSpc>
            </a:pPr>
            <a:fld id="{04316864-DAE6-4584-B380-C18C9541377E}" type="slidenum">
              <a:rPr b="0" lang="es-AR" sz="1200" spc="-1" strike="noStrike">
                <a:solidFill>
                  <a:srgbClr val="000000"/>
                </a:solidFill>
                <a:uFill>
                  <a:solidFill>
                    <a:srgbClr val="ffffff"/>
                  </a:solidFill>
                </a:uFill>
                <a:latin typeface="+mn-lt"/>
                <a:ea typeface="+mn-ea"/>
              </a:rPr>
              <a:t>&lt;número&gt;</a:t>
            </a:fld>
            <a:endParaRPr b="0" lang="es-AR" sz="1400" spc="-1" strike="noStrike">
              <a:solidFill>
                <a:srgbClr val="000000"/>
              </a:solidFill>
              <a:uFill>
                <a:solidFill>
                  <a:srgbClr val="ffffff"/>
                </a:solidFill>
              </a:uFill>
              <a:latin typeface="Times New Roman"/>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31" name="PlaceHolder 2"/>
          <p:cNvSpPr>
            <a:spLocks noGrp="1"/>
          </p:cNvSpPr>
          <p:nvPr>
            <p:ph type="body"/>
          </p:nvPr>
        </p:nvSpPr>
        <p:spPr>
          <a:xfrm>
            <a:off x="581040" y="2180520"/>
            <a:ext cx="1102932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32" name="PlaceHolder 3"/>
          <p:cNvSpPr>
            <a:spLocks noGrp="1"/>
          </p:cNvSpPr>
          <p:nvPr>
            <p:ph type="body"/>
          </p:nvPr>
        </p:nvSpPr>
        <p:spPr>
          <a:xfrm>
            <a:off x="581040" y="4101840"/>
            <a:ext cx="1102932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3"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34" name="PlaceHolder 2"/>
          <p:cNvSpPr>
            <a:spLocks noGrp="1"/>
          </p:cNvSpPr>
          <p:nvPr>
            <p:ph type="body"/>
          </p:nvPr>
        </p:nvSpPr>
        <p:spPr>
          <a:xfrm>
            <a:off x="581040" y="218052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35" name="PlaceHolder 3"/>
          <p:cNvSpPr>
            <a:spLocks noGrp="1"/>
          </p:cNvSpPr>
          <p:nvPr>
            <p:ph type="body"/>
          </p:nvPr>
        </p:nvSpPr>
        <p:spPr>
          <a:xfrm>
            <a:off x="6232680" y="218052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36" name="PlaceHolder 4"/>
          <p:cNvSpPr>
            <a:spLocks noGrp="1"/>
          </p:cNvSpPr>
          <p:nvPr>
            <p:ph type="body"/>
          </p:nvPr>
        </p:nvSpPr>
        <p:spPr>
          <a:xfrm>
            <a:off x="6232680" y="410184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37" name="PlaceHolder 5"/>
          <p:cNvSpPr>
            <a:spLocks noGrp="1"/>
          </p:cNvSpPr>
          <p:nvPr>
            <p:ph type="body"/>
          </p:nvPr>
        </p:nvSpPr>
        <p:spPr>
          <a:xfrm>
            <a:off x="581040" y="410184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39" name="PlaceHolder 2"/>
          <p:cNvSpPr>
            <a:spLocks noGrp="1"/>
          </p:cNvSpPr>
          <p:nvPr>
            <p:ph type="body"/>
          </p:nvPr>
        </p:nvSpPr>
        <p:spPr>
          <a:xfrm>
            <a:off x="581040" y="2180520"/>
            <a:ext cx="11029320" cy="367812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40" name="PlaceHolder 3"/>
          <p:cNvSpPr>
            <a:spLocks noGrp="1"/>
          </p:cNvSpPr>
          <p:nvPr>
            <p:ph type="body"/>
          </p:nvPr>
        </p:nvSpPr>
        <p:spPr>
          <a:xfrm>
            <a:off x="581040" y="2180520"/>
            <a:ext cx="11029320" cy="367812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pic>
        <p:nvPicPr>
          <p:cNvPr id="41" name="" descr=""/>
          <p:cNvPicPr/>
          <p:nvPr/>
        </p:nvPicPr>
        <p:blipFill>
          <a:blip r:embed="rId2"/>
          <a:stretch/>
        </p:blipFill>
        <p:spPr>
          <a:xfrm>
            <a:off x="3790440" y="2180160"/>
            <a:ext cx="4609800" cy="3678120"/>
          </a:xfrm>
          <a:prstGeom prst="rect">
            <a:avLst/>
          </a:prstGeom>
          <a:ln>
            <a:noFill/>
          </a:ln>
        </p:spPr>
      </p:pic>
      <p:pic>
        <p:nvPicPr>
          <p:cNvPr id="42" name="" descr=""/>
          <p:cNvPicPr/>
          <p:nvPr/>
        </p:nvPicPr>
        <p:blipFill>
          <a:blip r:embed="rId3"/>
          <a:stretch/>
        </p:blipFill>
        <p:spPr>
          <a:xfrm>
            <a:off x="3790440" y="2180160"/>
            <a:ext cx="4609800" cy="367812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2"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53" name="PlaceHolder 2"/>
          <p:cNvSpPr>
            <a:spLocks noGrp="1"/>
          </p:cNvSpPr>
          <p:nvPr>
            <p:ph type="subTitle"/>
          </p:nvPr>
        </p:nvSpPr>
        <p:spPr>
          <a:xfrm>
            <a:off x="581040" y="2180520"/>
            <a:ext cx="11029320" cy="367812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55" name="PlaceHolder 2"/>
          <p:cNvSpPr>
            <a:spLocks noGrp="1"/>
          </p:cNvSpPr>
          <p:nvPr>
            <p:ph type="body"/>
          </p:nvPr>
        </p:nvSpPr>
        <p:spPr>
          <a:xfrm>
            <a:off x="581040" y="2180520"/>
            <a:ext cx="11029320" cy="367812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56"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57" name="PlaceHolder 2"/>
          <p:cNvSpPr>
            <a:spLocks noGrp="1"/>
          </p:cNvSpPr>
          <p:nvPr>
            <p:ph type="body"/>
          </p:nvPr>
        </p:nvSpPr>
        <p:spPr>
          <a:xfrm>
            <a:off x="581040" y="2180520"/>
            <a:ext cx="5382000" cy="367812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58" name="PlaceHolder 3"/>
          <p:cNvSpPr>
            <a:spLocks noGrp="1"/>
          </p:cNvSpPr>
          <p:nvPr>
            <p:ph type="body"/>
          </p:nvPr>
        </p:nvSpPr>
        <p:spPr>
          <a:xfrm>
            <a:off x="6232680" y="2180520"/>
            <a:ext cx="5382000" cy="367812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9"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60" name="PlaceHolder 1"/>
          <p:cNvSpPr>
            <a:spLocks noGrp="1"/>
          </p:cNvSpPr>
          <p:nvPr>
            <p:ph type="subTitle"/>
          </p:nvPr>
        </p:nvSpPr>
        <p:spPr>
          <a:xfrm>
            <a:off x="581040" y="702000"/>
            <a:ext cx="11029320" cy="469872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62" name="PlaceHolder 2"/>
          <p:cNvSpPr>
            <a:spLocks noGrp="1"/>
          </p:cNvSpPr>
          <p:nvPr>
            <p:ph type="body"/>
          </p:nvPr>
        </p:nvSpPr>
        <p:spPr>
          <a:xfrm>
            <a:off x="581040" y="218052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63" name="PlaceHolder 3"/>
          <p:cNvSpPr>
            <a:spLocks noGrp="1"/>
          </p:cNvSpPr>
          <p:nvPr>
            <p:ph type="body"/>
          </p:nvPr>
        </p:nvSpPr>
        <p:spPr>
          <a:xfrm>
            <a:off x="581040" y="410184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64" name="PlaceHolder 4"/>
          <p:cNvSpPr>
            <a:spLocks noGrp="1"/>
          </p:cNvSpPr>
          <p:nvPr>
            <p:ph type="body"/>
          </p:nvPr>
        </p:nvSpPr>
        <p:spPr>
          <a:xfrm>
            <a:off x="6232680" y="2180520"/>
            <a:ext cx="5382000" cy="367812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10" name="PlaceHolder 2"/>
          <p:cNvSpPr>
            <a:spLocks noGrp="1"/>
          </p:cNvSpPr>
          <p:nvPr>
            <p:ph type="subTitle"/>
          </p:nvPr>
        </p:nvSpPr>
        <p:spPr>
          <a:xfrm>
            <a:off x="581040" y="2180520"/>
            <a:ext cx="11029320" cy="367812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66" name="PlaceHolder 2"/>
          <p:cNvSpPr>
            <a:spLocks noGrp="1"/>
          </p:cNvSpPr>
          <p:nvPr>
            <p:ph type="body"/>
          </p:nvPr>
        </p:nvSpPr>
        <p:spPr>
          <a:xfrm>
            <a:off x="581040" y="2180520"/>
            <a:ext cx="5382000" cy="367812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67" name="PlaceHolder 3"/>
          <p:cNvSpPr>
            <a:spLocks noGrp="1"/>
          </p:cNvSpPr>
          <p:nvPr>
            <p:ph type="body"/>
          </p:nvPr>
        </p:nvSpPr>
        <p:spPr>
          <a:xfrm>
            <a:off x="6232680" y="218052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68" name="PlaceHolder 4"/>
          <p:cNvSpPr>
            <a:spLocks noGrp="1"/>
          </p:cNvSpPr>
          <p:nvPr>
            <p:ph type="body"/>
          </p:nvPr>
        </p:nvSpPr>
        <p:spPr>
          <a:xfrm>
            <a:off x="6232680" y="410184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70" name="PlaceHolder 2"/>
          <p:cNvSpPr>
            <a:spLocks noGrp="1"/>
          </p:cNvSpPr>
          <p:nvPr>
            <p:ph type="body"/>
          </p:nvPr>
        </p:nvSpPr>
        <p:spPr>
          <a:xfrm>
            <a:off x="581040" y="218052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71" name="PlaceHolder 3"/>
          <p:cNvSpPr>
            <a:spLocks noGrp="1"/>
          </p:cNvSpPr>
          <p:nvPr>
            <p:ph type="body"/>
          </p:nvPr>
        </p:nvSpPr>
        <p:spPr>
          <a:xfrm>
            <a:off x="6232680" y="218052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72" name="PlaceHolder 4"/>
          <p:cNvSpPr>
            <a:spLocks noGrp="1"/>
          </p:cNvSpPr>
          <p:nvPr>
            <p:ph type="body"/>
          </p:nvPr>
        </p:nvSpPr>
        <p:spPr>
          <a:xfrm>
            <a:off x="581040" y="4101840"/>
            <a:ext cx="1102932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74" name="PlaceHolder 2"/>
          <p:cNvSpPr>
            <a:spLocks noGrp="1"/>
          </p:cNvSpPr>
          <p:nvPr>
            <p:ph type="body"/>
          </p:nvPr>
        </p:nvSpPr>
        <p:spPr>
          <a:xfrm>
            <a:off x="581040" y="2180520"/>
            <a:ext cx="1102932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75" name="PlaceHolder 3"/>
          <p:cNvSpPr>
            <a:spLocks noGrp="1"/>
          </p:cNvSpPr>
          <p:nvPr>
            <p:ph type="body"/>
          </p:nvPr>
        </p:nvSpPr>
        <p:spPr>
          <a:xfrm>
            <a:off x="581040" y="4101840"/>
            <a:ext cx="1102932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76"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77" name="PlaceHolder 2"/>
          <p:cNvSpPr>
            <a:spLocks noGrp="1"/>
          </p:cNvSpPr>
          <p:nvPr>
            <p:ph type="body"/>
          </p:nvPr>
        </p:nvSpPr>
        <p:spPr>
          <a:xfrm>
            <a:off x="581040" y="218052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78" name="PlaceHolder 3"/>
          <p:cNvSpPr>
            <a:spLocks noGrp="1"/>
          </p:cNvSpPr>
          <p:nvPr>
            <p:ph type="body"/>
          </p:nvPr>
        </p:nvSpPr>
        <p:spPr>
          <a:xfrm>
            <a:off x="6232680" y="218052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79" name="PlaceHolder 4"/>
          <p:cNvSpPr>
            <a:spLocks noGrp="1"/>
          </p:cNvSpPr>
          <p:nvPr>
            <p:ph type="body"/>
          </p:nvPr>
        </p:nvSpPr>
        <p:spPr>
          <a:xfrm>
            <a:off x="6232680" y="410184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80" name="PlaceHolder 5"/>
          <p:cNvSpPr>
            <a:spLocks noGrp="1"/>
          </p:cNvSpPr>
          <p:nvPr>
            <p:ph type="body"/>
          </p:nvPr>
        </p:nvSpPr>
        <p:spPr>
          <a:xfrm>
            <a:off x="581040" y="410184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82" name="PlaceHolder 2"/>
          <p:cNvSpPr>
            <a:spLocks noGrp="1"/>
          </p:cNvSpPr>
          <p:nvPr>
            <p:ph type="body"/>
          </p:nvPr>
        </p:nvSpPr>
        <p:spPr>
          <a:xfrm>
            <a:off x="581040" y="2180520"/>
            <a:ext cx="11029320" cy="367812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83" name="PlaceHolder 3"/>
          <p:cNvSpPr>
            <a:spLocks noGrp="1"/>
          </p:cNvSpPr>
          <p:nvPr>
            <p:ph type="body"/>
          </p:nvPr>
        </p:nvSpPr>
        <p:spPr>
          <a:xfrm>
            <a:off x="581040" y="2180520"/>
            <a:ext cx="11029320" cy="367812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pic>
        <p:nvPicPr>
          <p:cNvPr id="84" name="" descr=""/>
          <p:cNvPicPr/>
          <p:nvPr/>
        </p:nvPicPr>
        <p:blipFill>
          <a:blip r:embed="rId2"/>
          <a:stretch/>
        </p:blipFill>
        <p:spPr>
          <a:xfrm>
            <a:off x="3790440" y="2180160"/>
            <a:ext cx="4609800" cy="3678120"/>
          </a:xfrm>
          <a:prstGeom prst="rect">
            <a:avLst/>
          </a:prstGeom>
          <a:ln>
            <a:noFill/>
          </a:ln>
        </p:spPr>
      </p:pic>
      <p:pic>
        <p:nvPicPr>
          <p:cNvPr id="85" name="" descr=""/>
          <p:cNvPicPr/>
          <p:nvPr/>
        </p:nvPicPr>
        <p:blipFill>
          <a:blip r:embed="rId3"/>
          <a:stretch/>
        </p:blipFill>
        <p:spPr>
          <a:xfrm>
            <a:off x="3790440" y="2180160"/>
            <a:ext cx="4609800" cy="3678120"/>
          </a:xfrm>
          <a:prstGeom prst="rect">
            <a:avLst/>
          </a:prstGeom>
          <a:ln>
            <a:noFill/>
          </a:ln>
        </p:spPr>
      </p:pic>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12" name="PlaceHolder 2"/>
          <p:cNvSpPr>
            <a:spLocks noGrp="1"/>
          </p:cNvSpPr>
          <p:nvPr>
            <p:ph type="body"/>
          </p:nvPr>
        </p:nvSpPr>
        <p:spPr>
          <a:xfrm>
            <a:off x="581040" y="2180520"/>
            <a:ext cx="11029320" cy="367812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3"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14" name="PlaceHolder 2"/>
          <p:cNvSpPr>
            <a:spLocks noGrp="1"/>
          </p:cNvSpPr>
          <p:nvPr>
            <p:ph type="body"/>
          </p:nvPr>
        </p:nvSpPr>
        <p:spPr>
          <a:xfrm>
            <a:off x="581040" y="2180520"/>
            <a:ext cx="5382000" cy="367812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15" name="PlaceHolder 3"/>
          <p:cNvSpPr>
            <a:spLocks noGrp="1"/>
          </p:cNvSpPr>
          <p:nvPr>
            <p:ph type="body"/>
          </p:nvPr>
        </p:nvSpPr>
        <p:spPr>
          <a:xfrm>
            <a:off x="6232680" y="2180520"/>
            <a:ext cx="5382000" cy="367812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6"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 name="PlaceHolder 1"/>
          <p:cNvSpPr>
            <a:spLocks noGrp="1"/>
          </p:cNvSpPr>
          <p:nvPr>
            <p:ph type="subTitle"/>
          </p:nvPr>
        </p:nvSpPr>
        <p:spPr>
          <a:xfrm>
            <a:off x="581040" y="702000"/>
            <a:ext cx="11029320" cy="4698720"/>
          </a:xfrm>
          <a:prstGeom prst="rect">
            <a:avLst/>
          </a:prstGeom>
        </p:spPr>
        <p:txBody>
          <a:bodyPr lIns="0" rIns="0" tIns="0" bIns="0" anchor="ctr"/>
          <a:p>
            <a:pPr algn="ctr"/>
            <a:endParaRPr b="0" lang="es-AR" sz="3200" spc="-1" strike="noStrike">
              <a:solidFill>
                <a:srgbClr val="000000"/>
              </a:solidFill>
              <a:uFill>
                <a:solidFill>
                  <a:srgbClr val="ffffff"/>
                </a:solidFill>
              </a:uFill>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19" name="PlaceHolder 2"/>
          <p:cNvSpPr>
            <a:spLocks noGrp="1"/>
          </p:cNvSpPr>
          <p:nvPr>
            <p:ph type="body"/>
          </p:nvPr>
        </p:nvSpPr>
        <p:spPr>
          <a:xfrm>
            <a:off x="581040" y="218052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20" name="PlaceHolder 3"/>
          <p:cNvSpPr>
            <a:spLocks noGrp="1"/>
          </p:cNvSpPr>
          <p:nvPr>
            <p:ph type="body"/>
          </p:nvPr>
        </p:nvSpPr>
        <p:spPr>
          <a:xfrm>
            <a:off x="581040" y="410184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21" name="PlaceHolder 4"/>
          <p:cNvSpPr>
            <a:spLocks noGrp="1"/>
          </p:cNvSpPr>
          <p:nvPr>
            <p:ph type="body"/>
          </p:nvPr>
        </p:nvSpPr>
        <p:spPr>
          <a:xfrm>
            <a:off x="6232680" y="2180520"/>
            <a:ext cx="5382000" cy="367812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23" name="PlaceHolder 2"/>
          <p:cNvSpPr>
            <a:spLocks noGrp="1"/>
          </p:cNvSpPr>
          <p:nvPr>
            <p:ph type="body"/>
          </p:nvPr>
        </p:nvSpPr>
        <p:spPr>
          <a:xfrm>
            <a:off x="581040" y="2180520"/>
            <a:ext cx="5382000" cy="367812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24" name="PlaceHolder 3"/>
          <p:cNvSpPr>
            <a:spLocks noGrp="1"/>
          </p:cNvSpPr>
          <p:nvPr>
            <p:ph type="body"/>
          </p:nvPr>
        </p:nvSpPr>
        <p:spPr>
          <a:xfrm>
            <a:off x="6232680" y="218052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25" name="PlaceHolder 4"/>
          <p:cNvSpPr>
            <a:spLocks noGrp="1"/>
          </p:cNvSpPr>
          <p:nvPr>
            <p:ph type="body"/>
          </p:nvPr>
        </p:nvSpPr>
        <p:spPr>
          <a:xfrm>
            <a:off x="6232680" y="410184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581040" y="702000"/>
            <a:ext cx="11029320" cy="1013400"/>
          </a:xfrm>
          <a:prstGeom prst="rect">
            <a:avLst/>
          </a:prstGeom>
        </p:spPr>
        <p:txBody>
          <a:bodyPr lIns="0" rIns="0" tIns="0" bIns="0" anchor="ctr"/>
          <a:p>
            <a:endParaRPr b="0" lang="en-US" sz="1800" spc="-1" strike="noStrike">
              <a:solidFill>
                <a:srgbClr val="000000"/>
              </a:solidFill>
              <a:uFill>
                <a:solidFill>
                  <a:srgbClr val="ffffff"/>
                </a:solidFill>
              </a:uFill>
              <a:latin typeface="Gill Sans MT"/>
            </a:endParaRPr>
          </a:p>
        </p:txBody>
      </p:sp>
      <p:sp>
        <p:nvSpPr>
          <p:cNvPr id="27" name="PlaceHolder 2"/>
          <p:cNvSpPr>
            <a:spLocks noGrp="1"/>
          </p:cNvSpPr>
          <p:nvPr>
            <p:ph type="body"/>
          </p:nvPr>
        </p:nvSpPr>
        <p:spPr>
          <a:xfrm>
            <a:off x="581040" y="218052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28" name="PlaceHolder 3"/>
          <p:cNvSpPr>
            <a:spLocks noGrp="1"/>
          </p:cNvSpPr>
          <p:nvPr>
            <p:ph type="body"/>
          </p:nvPr>
        </p:nvSpPr>
        <p:spPr>
          <a:xfrm>
            <a:off x="6232680" y="2180520"/>
            <a:ext cx="538200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
        <p:nvSpPr>
          <p:cNvPr id="29" name="PlaceHolder 4"/>
          <p:cNvSpPr>
            <a:spLocks noGrp="1"/>
          </p:cNvSpPr>
          <p:nvPr>
            <p:ph type="body"/>
          </p:nvPr>
        </p:nvSpPr>
        <p:spPr>
          <a:xfrm>
            <a:off x="581040" y="4101840"/>
            <a:ext cx="11029320" cy="1754280"/>
          </a:xfrm>
          <a:prstGeom prst="rect">
            <a:avLst/>
          </a:prstGeom>
        </p:spPr>
        <p:txBody>
          <a:bodyPr lIns="0" rIns="0" tIns="0" bIns="0"/>
          <a:p>
            <a:endParaRPr b="0" lang="en-US" sz="1800" spc="-1" strike="noStrike">
              <a:solidFill>
                <a:srgbClr val="17406d"/>
              </a:solidFill>
              <a:uFill>
                <a:solidFill>
                  <a:srgbClr val="ffffff"/>
                </a:solidFill>
              </a:uFill>
              <a:latin typeface="Gill Sans MT"/>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CustomShape 1"/>
          <p:cNvSpPr/>
          <p:nvPr/>
        </p:nvSpPr>
        <p:spPr>
          <a:xfrm>
            <a:off x="446400" y="457200"/>
            <a:ext cx="3702960" cy="94680"/>
          </a:xfrm>
          <a:prstGeom prst="rect">
            <a:avLst/>
          </a:prstGeom>
          <a:solidFill>
            <a:schemeClr val="accent1"/>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1" name="CustomShape 2"/>
          <p:cNvSpPr/>
          <p:nvPr/>
        </p:nvSpPr>
        <p:spPr>
          <a:xfrm>
            <a:off x="8042040" y="453600"/>
            <a:ext cx="3702960" cy="98280"/>
          </a:xfrm>
          <a:prstGeom prst="rect">
            <a:avLst/>
          </a:prstGeom>
          <a:solidFill>
            <a:schemeClr val="accent4"/>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2" name="CustomShape 3"/>
          <p:cNvSpPr/>
          <p:nvPr/>
        </p:nvSpPr>
        <p:spPr>
          <a:xfrm>
            <a:off x="4241880" y="457200"/>
            <a:ext cx="3702960" cy="91080"/>
          </a:xfrm>
          <a:prstGeom prst="rect">
            <a:avLst/>
          </a:prstGeom>
          <a:solidFill>
            <a:schemeClr val="accent2"/>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3" name="CustomShape 4"/>
          <p:cNvSpPr/>
          <p:nvPr/>
        </p:nvSpPr>
        <p:spPr>
          <a:xfrm>
            <a:off x="446400" y="3085920"/>
            <a:ext cx="11262600" cy="3304440"/>
          </a:xfrm>
          <a:prstGeom prst="rect">
            <a:avLst/>
          </a:prstGeom>
          <a:solidFill>
            <a:schemeClr val="accent1"/>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 name="PlaceHolder 5"/>
          <p:cNvSpPr>
            <a:spLocks noGrp="1"/>
          </p:cNvSpPr>
          <p:nvPr>
            <p:ph type="title"/>
          </p:nvPr>
        </p:nvSpPr>
        <p:spPr>
          <a:xfrm>
            <a:off x="581040" y="1020600"/>
            <a:ext cx="10993320" cy="1474560"/>
          </a:xfrm>
          <a:prstGeom prst="rect">
            <a:avLst/>
          </a:prstGeom>
        </p:spPr>
        <p:txBody>
          <a:bodyPr anchor="b"/>
          <a:p>
            <a:pPr>
              <a:lnSpc>
                <a:spcPct val="100000"/>
              </a:lnSpc>
            </a:pPr>
            <a:r>
              <a:rPr b="0" lang="en-US" sz="3600" spc="-1" strike="noStrike" cap="all">
                <a:solidFill>
                  <a:srgbClr val="0f6fc6"/>
                </a:solidFill>
                <a:uFill>
                  <a:solidFill>
                    <a:srgbClr val="ffffff"/>
                  </a:solidFill>
                </a:uFill>
                <a:latin typeface="Gill Sans MT"/>
              </a:rPr>
              <a:t>Haga clic para modificar el estilo de título del patrón</a:t>
            </a:r>
            <a:endParaRPr b="0" lang="en-US" sz="1800" spc="-1" strike="noStrike">
              <a:solidFill>
                <a:srgbClr val="000000"/>
              </a:solidFill>
              <a:uFill>
                <a:solidFill>
                  <a:srgbClr val="ffffff"/>
                </a:solidFill>
              </a:uFill>
              <a:latin typeface="Gill Sans MT"/>
            </a:endParaRPr>
          </a:p>
        </p:txBody>
      </p:sp>
      <p:sp>
        <p:nvSpPr>
          <p:cNvPr id="5" name="PlaceHolder 6"/>
          <p:cNvSpPr>
            <a:spLocks noGrp="1"/>
          </p:cNvSpPr>
          <p:nvPr>
            <p:ph type="dt"/>
          </p:nvPr>
        </p:nvSpPr>
        <p:spPr>
          <a:xfrm>
            <a:off x="7606080" y="5956200"/>
            <a:ext cx="2844360" cy="364680"/>
          </a:xfrm>
          <a:prstGeom prst="rect">
            <a:avLst/>
          </a:prstGeom>
        </p:spPr>
        <p:txBody>
          <a:bodyPr anchor="ctr"/>
          <a:p>
            <a:pPr algn="r">
              <a:lnSpc>
                <a:spcPct val="100000"/>
              </a:lnSpc>
            </a:pPr>
            <a:r>
              <a:rPr b="0" lang="es-AR" sz="900" spc="-1" strike="noStrike">
                <a:solidFill>
                  <a:srgbClr val="3094ef"/>
                </a:solidFill>
                <a:uFill>
                  <a:solidFill>
                    <a:srgbClr val="ffffff"/>
                  </a:solidFill>
                </a:uFill>
                <a:latin typeface="Gill Sans MT"/>
              </a:rPr>
              <a:t>3/04/19</a:t>
            </a:r>
            <a:endParaRPr b="0" lang="es-AR" sz="1400" spc="-1" strike="noStrike">
              <a:solidFill>
                <a:srgbClr val="000000"/>
              </a:solidFill>
              <a:uFill>
                <a:solidFill>
                  <a:srgbClr val="ffffff"/>
                </a:solidFill>
              </a:uFill>
              <a:latin typeface="Times New Roman"/>
            </a:endParaRPr>
          </a:p>
        </p:txBody>
      </p:sp>
      <p:sp>
        <p:nvSpPr>
          <p:cNvPr id="6" name="PlaceHolder 7"/>
          <p:cNvSpPr>
            <a:spLocks noGrp="1"/>
          </p:cNvSpPr>
          <p:nvPr>
            <p:ph type="ftr"/>
          </p:nvPr>
        </p:nvSpPr>
        <p:spPr>
          <a:xfrm>
            <a:off x="581040" y="5951880"/>
            <a:ext cx="6916680" cy="364680"/>
          </a:xfrm>
          <a:prstGeom prst="rect">
            <a:avLst/>
          </a:prstGeom>
        </p:spPr>
        <p:txBody>
          <a:bodyPr anchor="ctr"/>
          <a:p>
            <a:endParaRPr b="0" lang="es-AR" sz="2400" spc="-1" strike="noStrike">
              <a:solidFill>
                <a:srgbClr val="000000"/>
              </a:solidFill>
              <a:uFill>
                <a:solidFill>
                  <a:srgbClr val="ffffff"/>
                </a:solidFill>
              </a:uFill>
              <a:latin typeface="Times New Roman"/>
            </a:endParaRPr>
          </a:p>
        </p:txBody>
      </p:sp>
      <p:sp>
        <p:nvSpPr>
          <p:cNvPr id="7" name="PlaceHolder 8"/>
          <p:cNvSpPr>
            <a:spLocks noGrp="1"/>
          </p:cNvSpPr>
          <p:nvPr>
            <p:ph type="sldNum"/>
          </p:nvPr>
        </p:nvSpPr>
        <p:spPr>
          <a:xfrm>
            <a:off x="10558440" y="5956200"/>
            <a:ext cx="1015920" cy="364680"/>
          </a:xfrm>
          <a:prstGeom prst="rect">
            <a:avLst/>
          </a:prstGeom>
        </p:spPr>
        <p:txBody>
          <a:bodyPr anchor="ctr"/>
          <a:p>
            <a:pPr algn="r">
              <a:lnSpc>
                <a:spcPct val="100000"/>
              </a:lnSpc>
            </a:pPr>
            <a:fld id="{D4A7CC12-4283-42F0-9C57-3EE0C23ADB8C}" type="slidenum">
              <a:rPr b="0" lang="es-AR" sz="900" spc="-1" strike="noStrike">
                <a:solidFill>
                  <a:srgbClr val="3094ef"/>
                </a:solidFill>
                <a:uFill>
                  <a:solidFill>
                    <a:srgbClr val="ffffff"/>
                  </a:solidFill>
                </a:uFill>
                <a:latin typeface="Gill Sans MT"/>
              </a:rPr>
              <a:t>&lt;número&gt;</a:t>
            </a:fld>
            <a:endParaRPr b="0" lang="es-AR" sz="1400" spc="-1" strike="noStrike">
              <a:solidFill>
                <a:srgbClr val="000000"/>
              </a:solidFill>
              <a:uFill>
                <a:solidFill>
                  <a:srgbClr val="ffffff"/>
                </a:solidFill>
              </a:uFill>
              <a:latin typeface="Times New Roman"/>
            </a:endParaRPr>
          </a:p>
        </p:txBody>
      </p:sp>
      <p:sp>
        <p:nvSpPr>
          <p:cNvPr id="8" name="PlaceHolder 9"/>
          <p:cNvSpPr>
            <a:spLocks noGrp="1"/>
          </p:cNvSpPr>
          <p:nvPr>
            <p:ph type="body"/>
          </p:nvPr>
        </p:nvSpPr>
        <p:spPr>
          <a:xfrm>
            <a:off x="609480" y="1604520"/>
            <a:ext cx="10972440" cy="3976920"/>
          </a:xfrm>
          <a:prstGeom prst="rect">
            <a:avLst/>
          </a:prstGeom>
        </p:spPr>
        <p:txBody>
          <a:bodyPr lIns="0" rIns="0" tIns="0" bIns="0"/>
          <a:p>
            <a:pPr marL="432000" indent="-324000">
              <a:buClr>
                <a:srgbClr val="000000"/>
              </a:buClr>
              <a:buSzPct val="45000"/>
              <a:buFont typeface="Wingdings" charset="2"/>
              <a:buChar char=""/>
            </a:pPr>
            <a:r>
              <a:rPr b="0" lang="en-US" sz="1800" spc="-1" strike="noStrike">
                <a:solidFill>
                  <a:srgbClr val="17406d"/>
                </a:solidFill>
                <a:uFill>
                  <a:solidFill>
                    <a:srgbClr val="ffffff"/>
                  </a:solidFill>
                </a:uFill>
                <a:latin typeface="Gill Sans MT"/>
              </a:rPr>
              <a:t>Pulse para editar el formato de esquema del texto</a:t>
            </a:r>
            <a:endParaRPr b="0" lang="en-US" sz="1800" spc="-1" strike="noStrike">
              <a:solidFill>
                <a:srgbClr val="17406d"/>
              </a:solidFill>
              <a:uFill>
                <a:solidFill>
                  <a:srgbClr val="ffffff"/>
                </a:solidFill>
              </a:uFill>
              <a:latin typeface="Gill Sans MT"/>
            </a:endParaRPr>
          </a:p>
          <a:p>
            <a:pPr lvl="1" marL="864000" indent="-324000">
              <a:buClr>
                <a:srgbClr val="000000"/>
              </a:buClr>
              <a:buSzPct val="75000"/>
              <a:buFont typeface="Symbol" charset="2"/>
              <a:buChar char=""/>
            </a:pPr>
            <a:r>
              <a:rPr b="0" lang="en-US" sz="1400" spc="-1" strike="noStrike">
                <a:solidFill>
                  <a:srgbClr val="17406d"/>
                </a:solidFill>
                <a:uFill>
                  <a:solidFill>
                    <a:srgbClr val="ffffff"/>
                  </a:solidFill>
                </a:uFill>
                <a:latin typeface="Gill Sans MT"/>
              </a:rPr>
              <a:t>Segundo nivel del esquema</a:t>
            </a:r>
            <a:endParaRPr b="0" lang="en-US" sz="1400" spc="-1" strike="noStrike">
              <a:solidFill>
                <a:srgbClr val="17406d"/>
              </a:solidFill>
              <a:uFill>
                <a:solidFill>
                  <a:srgbClr val="ffffff"/>
                </a:solidFill>
              </a:uFill>
              <a:latin typeface="Gill Sans MT"/>
            </a:endParaRPr>
          </a:p>
          <a:p>
            <a:pPr lvl="2" marL="1296000" indent="-288000">
              <a:buClr>
                <a:srgbClr val="000000"/>
              </a:buClr>
              <a:buSzPct val="45000"/>
              <a:buFont typeface="Wingdings" charset="2"/>
              <a:buChar char=""/>
            </a:pPr>
            <a:r>
              <a:rPr b="0" lang="en-US" sz="1200" spc="-1" strike="noStrike">
                <a:solidFill>
                  <a:srgbClr val="17406d"/>
                </a:solidFill>
                <a:uFill>
                  <a:solidFill>
                    <a:srgbClr val="ffffff"/>
                  </a:solidFill>
                </a:uFill>
                <a:latin typeface="Gill Sans MT"/>
              </a:rPr>
              <a:t>Tercer nivel del esquema</a:t>
            </a:r>
            <a:endParaRPr b="0" lang="en-US" sz="1200" spc="-1" strike="noStrike">
              <a:solidFill>
                <a:srgbClr val="17406d"/>
              </a:solidFill>
              <a:uFill>
                <a:solidFill>
                  <a:srgbClr val="ffffff"/>
                </a:solidFill>
              </a:uFill>
              <a:latin typeface="Gill Sans MT"/>
            </a:endParaRPr>
          </a:p>
          <a:p>
            <a:pPr lvl="3" marL="1728000" indent="-216000">
              <a:buClr>
                <a:srgbClr val="000000"/>
              </a:buClr>
              <a:buSzPct val="75000"/>
              <a:buFont typeface="Symbol" charset="2"/>
              <a:buChar char=""/>
            </a:pPr>
            <a:r>
              <a:rPr b="0" lang="en-US" sz="1200" spc="-1" strike="noStrike">
                <a:solidFill>
                  <a:srgbClr val="17406d"/>
                </a:solidFill>
                <a:uFill>
                  <a:solidFill>
                    <a:srgbClr val="ffffff"/>
                  </a:solidFill>
                </a:uFill>
                <a:latin typeface="Gill Sans MT"/>
              </a:rPr>
              <a:t>Cuarto nivel del esquema</a:t>
            </a:r>
            <a:endParaRPr b="0" lang="en-US" sz="1200" spc="-1" strike="noStrike">
              <a:solidFill>
                <a:srgbClr val="17406d"/>
              </a:solidFill>
              <a:uFill>
                <a:solidFill>
                  <a:srgbClr val="ffffff"/>
                </a:solidFill>
              </a:uFill>
              <a:latin typeface="Gill Sans MT"/>
            </a:endParaRPr>
          </a:p>
          <a:p>
            <a:pPr lvl="4" marL="2160000" indent="-216000">
              <a:buClr>
                <a:srgbClr val="000000"/>
              </a:buClr>
              <a:buSzPct val="45000"/>
              <a:buFont typeface="Wingdings" charset="2"/>
              <a:buChar char=""/>
            </a:pPr>
            <a:r>
              <a:rPr b="0" lang="en-US" sz="2000" spc="-1" strike="noStrike">
                <a:solidFill>
                  <a:srgbClr val="17406d"/>
                </a:solidFill>
                <a:uFill>
                  <a:solidFill>
                    <a:srgbClr val="ffffff"/>
                  </a:solidFill>
                </a:uFill>
                <a:latin typeface="Gill Sans MT"/>
              </a:rPr>
              <a:t>Quinto nivel del esquema</a:t>
            </a:r>
            <a:endParaRPr b="0" lang="en-US" sz="2000" spc="-1" strike="noStrike">
              <a:solidFill>
                <a:srgbClr val="17406d"/>
              </a:solidFill>
              <a:uFill>
                <a:solidFill>
                  <a:srgbClr val="ffffff"/>
                </a:solidFill>
              </a:uFill>
              <a:latin typeface="Gill Sans MT"/>
            </a:endParaRPr>
          </a:p>
          <a:p>
            <a:pPr lvl="5" marL="2592000" indent="-216000">
              <a:buClr>
                <a:srgbClr val="000000"/>
              </a:buClr>
              <a:buSzPct val="45000"/>
              <a:buFont typeface="Wingdings" charset="2"/>
              <a:buChar char=""/>
            </a:pPr>
            <a:r>
              <a:rPr b="0" lang="en-US" sz="2000" spc="-1" strike="noStrike">
                <a:solidFill>
                  <a:srgbClr val="17406d"/>
                </a:solidFill>
                <a:uFill>
                  <a:solidFill>
                    <a:srgbClr val="ffffff"/>
                  </a:solidFill>
                </a:uFill>
                <a:latin typeface="Gill Sans MT"/>
              </a:rPr>
              <a:t>Sexto nivel del esquema</a:t>
            </a:r>
            <a:endParaRPr b="0" lang="en-US" sz="2000" spc="-1" strike="noStrike">
              <a:solidFill>
                <a:srgbClr val="17406d"/>
              </a:solidFill>
              <a:uFill>
                <a:solidFill>
                  <a:srgbClr val="ffffff"/>
                </a:solidFill>
              </a:uFill>
              <a:latin typeface="Gill Sans MT"/>
            </a:endParaRPr>
          </a:p>
          <a:p>
            <a:pPr lvl="6" marL="3024000" indent="-216000">
              <a:buClr>
                <a:srgbClr val="000000"/>
              </a:buClr>
              <a:buSzPct val="45000"/>
              <a:buFont typeface="Wingdings" charset="2"/>
              <a:buChar char=""/>
            </a:pPr>
            <a:r>
              <a:rPr b="0" lang="en-US" sz="2000" spc="-1" strike="noStrike">
                <a:solidFill>
                  <a:srgbClr val="17406d"/>
                </a:solidFill>
                <a:uFill>
                  <a:solidFill>
                    <a:srgbClr val="ffffff"/>
                  </a:solidFill>
                </a:uFill>
                <a:latin typeface="Gill Sans MT"/>
              </a:rPr>
              <a:t>Séptimo nivel del esquema</a:t>
            </a:r>
            <a:endParaRPr b="0" lang="en-US" sz="2000" spc="-1" strike="noStrike">
              <a:solidFill>
                <a:srgbClr val="17406d"/>
              </a:solidFill>
              <a:uFill>
                <a:solidFill>
                  <a:srgbClr val="ffffff"/>
                </a:solidFill>
              </a:uFill>
              <a:latin typeface="Gill Sans MT"/>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3" name="CustomShape 1"/>
          <p:cNvSpPr/>
          <p:nvPr/>
        </p:nvSpPr>
        <p:spPr>
          <a:xfrm>
            <a:off x="446400" y="457200"/>
            <a:ext cx="3702960" cy="94680"/>
          </a:xfrm>
          <a:prstGeom prst="rect">
            <a:avLst/>
          </a:prstGeom>
          <a:solidFill>
            <a:schemeClr val="accent1"/>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4" name="CustomShape 2"/>
          <p:cNvSpPr/>
          <p:nvPr/>
        </p:nvSpPr>
        <p:spPr>
          <a:xfrm>
            <a:off x="8042040" y="453600"/>
            <a:ext cx="3702960" cy="98280"/>
          </a:xfrm>
          <a:prstGeom prst="rect">
            <a:avLst/>
          </a:prstGeom>
          <a:solidFill>
            <a:schemeClr val="accent4"/>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5" name="CustomShape 3"/>
          <p:cNvSpPr/>
          <p:nvPr/>
        </p:nvSpPr>
        <p:spPr>
          <a:xfrm>
            <a:off x="4241880" y="457200"/>
            <a:ext cx="3702960" cy="91080"/>
          </a:xfrm>
          <a:prstGeom prst="rect">
            <a:avLst/>
          </a:prstGeom>
          <a:solidFill>
            <a:schemeClr val="accent2"/>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6" name="CustomShape 4"/>
          <p:cNvSpPr/>
          <p:nvPr/>
        </p:nvSpPr>
        <p:spPr>
          <a:xfrm>
            <a:off x="440280" y="614520"/>
            <a:ext cx="11309040" cy="1189080"/>
          </a:xfrm>
          <a:prstGeom prst="rect">
            <a:avLst/>
          </a:prstGeom>
          <a:solidFill>
            <a:schemeClr val="accent1"/>
          </a:solidFill>
          <a:ln>
            <a:noFill/>
          </a:ln>
          <a:effectLst>
            <a:outerShdw blurRad="38100" dir="5400000" dist="25400" rotWithShape="0">
              <a:srgbClr val="000000">
                <a:alpha val="55000"/>
              </a:srgbClr>
            </a:outerShdw>
          </a:effectLst>
        </p:spPr>
        <p:style>
          <a:lnRef idx="1">
            <a:schemeClr val="accent1"/>
          </a:lnRef>
          <a:fillRef idx="3">
            <a:schemeClr val="accent1"/>
          </a:fillRef>
          <a:effectRef idx="2">
            <a:schemeClr val="accent1"/>
          </a:effectRef>
          <a:fontRef idx="minor"/>
        </p:style>
      </p:sp>
      <p:sp>
        <p:nvSpPr>
          <p:cNvPr id="47" name="PlaceHolder 5"/>
          <p:cNvSpPr>
            <a:spLocks noGrp="1"/>
          </p:cNvSpPr>
          <p:nvPr>
            <p:ph type="title"/>
          </p:nvPr>
        </p:nvSpPr>
        <p:spPr>
          <a:xfrm>
            <a:off x="581040" y="702000"/>
            <a:ext cx="11029320" cy="1013400"/>
          </a:xfrm>
          <a:prstGeom prst="rect">
            <a:avLst/>
          </a:prstGeom>
        </p:spPr>
        <p:txBody>
          <a:bodyPr anchor="b"/>
          <a:p>
            <a:pPr>
              <a:lnSpc>
                <a:spcPct val="100000"/>
              </a:lnSpc>
            </a:pPr>
            <a:r>
              <a:rPr b="0" lang="en-US" sz="2800" spc="-1" strike="noStrike" cap="all">
                <a:solidFill>
                  <a:srgbClr val="ffffff"/>
                </a:solidFill>
                <a:uFill>
                  <a:solidFill>
                    <a:srgbClr val="ffffff"/>
                  </a:solidFill>
                </a:uFill>
                <a:latin typeface="Gill Sans MT"/>
              </a:rPr>
              <a:t>Haga clic para modificar el estilo de título del patrón</a:t>
            </a:r>
            <a:endParaRPr b="0" lang="en-US" sz="1800" spc="-1" strike="noStrike">
              <a:solidFill>
                <a:srgbClr val="000000"/>
              </a:solidFill>
              <a:uFill>
                <a:solidFill>
                  <a:srgbClr val="ffffff"/>
                </a:solidFill>
              </a:uFill>
              <a:latin typeface="Gill Sans MT"/>
            </a:endParaRPr>
          </a:p>
        </p:txBody>
      </p:sp>
      <p:sp>
        <p:nvSpPr>
          <p:cNvPr id="48" name="PlaceHolder 6"/>
          <p:cNvSpPr>
            <a:spLocks noGrp="1"/>
          </p:cNvSpPr>
          <p:nvPr>
            <p:ph type="body"/>
          </p:nvPr>
        </p:nvSpPr>
        <p:spPr>
          <a:xfrm>
            <a:off x="581040" y="2180520"/>
            <a:ext cx="11029320" cy="3678120"/>
          </a:xfrm>
          <a:prstGeom prst="rect">
            <a:avLst/>
          </a:prstGeom>
        </p:spPr>
        <p:txBody>
          <a:bodyPr anchor="ctr"/>
          <a:p>
            <a:pPr marL="432000" indent="-324000">
              <a:buClr>
                <a:srgbClr val="000000"/>
              </a:buClr>
              <a:buSzPct val="45000"/>
              <a:buFont typeface="Wingdings" charset="2"/>
              <a:buChar char=""/>
            </a:pPr>
            <a:r>
              <a:rPr b="0" lang="en-US" sz="1800" spc="-1" strike="noStrike">
                <a:solidFill>
                  <a:srgbClr val="17406d"/>
                </a:solidFill>
                <a:uFill>
                  <a:solidFill>
                    <a:srgbClr val="ffffff"/>
                  </a:solidFill>
                </a:uFill>
                <a:latin typeface="Gill Sans MT"/>
              </a:rPr>
              <a:t>Pulse para editar el formato de esquema del texto</a:t>
            </a:r>
            <a:endParaRPr b="0" lang="en-US" sz="1800" spc="-1" strike="noStrike">
              <a:solidFill>
                <a:srgbClr val="17406d"/>
              </a:solidFill>
              <a:uFill>
                <a:solidFill>
                  <a:srgbClr val="ffffff"/>
                </a:solidFill>
              </a:uFill>
              <a:latin typeface="Gill Sans MT"/>
            </a:endParaRPr>
          </a:p>
          <a:p>
            <a:pPr lvl="1" marL="864000" indent="-324000">
              <a:buClr>
                <a:srgbClr val="000000"/>
              </a:buClr>
              <a:buSzPct val="75000"/>
              <a:buFont typeface="Symbol" charset="2"/>
              <a:buChar char=""/>
            </a:pPr>
            <a:r>
              <a:rPr b="0" lang="en-US" sz="1800" spc="-1" strike="noStrike">
                <a:solidFill>
                  <a:srgbClr val="17406d"/>
                </a:solidFill>
                <a:uFill>
                  <a:solidFill>
                    <a:srgbClr val="ffffff"/>
                  </a:solidFill>
                </a:uFill>
                <a:latin typeface="Gill Sans MT"/>
              </a:rPr>
              <a:t>Segundo nivel del esquema</a:t>
            </a:r>
            <a:endParaRPr b="0" lang="en-US" sz="1800" spc="-1" strike="noStrike">
              <a:solidFill>
                <a:srgbClr val="17406d"/>
              </a:solidFill>
              <a:uFill>
                <a:solidFill>
                  <a:srgbClr val="ffffff"/>
                </a:solidFill>
              </a:uFill>
              <a:latin typeface="Gill Sans MT"/>
            </a:endParaRPr>
          </a:p>
          <a:p>
            <a:pPr lvl="2" marL="1296000" indent="-288000">
              <a:buClr>
                <a:srgbClr val="000000"/>
              </a:buClr>
              <a:buSzPct val="45000"/>
              <a:buFont typeface="Wingdings" charset="2"/>
              <a:buChar char=""/>
            </a:pPr>
            <a:r>
              <a:rPr b="0" lang="en-US" sz="1800" spc="-1" strike="noStrike">
                <a:solidFill>
                  <a:srgbClr val="17406d"/>
                </a:solidFill>
                <a:uFill>
                  <a:solidFill>
                    <a:srgbClr val="ffffff"/>
                  </a:solidFill>
                </a:uFill>
                <a:latin typeface="Gill Sans MT"/>
              </a:rPr>
              <a:t>Tercer nivel del esquema</a:t>
            </a:r>
            <a:endParaRPr b="0" lang="en-US" sz="1800" spc="-1" strike="noStrike">
              <a:solidFill>
                <a:srgbClr val="17406d"/>
              </a:solidFill>
              <a:uFill>
                <a:solidFill>
                  <a:srgbClr val="ffffff"/>
                </a:solidFill>
              </a:uFill>
              <a:latin typeface="Gill Sans MT"/>
            </a:endParaRPr>
          </a:p>
          <a:p>
            <a:pPr lvl="3" marL="1728000" indent="-216000">
              <a:buClr>
                <a:srgbClr val="000000"/>
              </a:buClr>
              <a:buSzPct val="75000"/>
              <a:buFont typeface="Symbol" charset="2"/>
              <a:buChar char=""/>
            </a:pPr>
            <a:r>
              <a:rPr b="0" lang="en-US" sz="1800" spc="-1" strike="noStrike">
                <a:solidFill>
                  <a:srgbClr val="17406d"/>
                </a:solidFill>
                <a:uFill>
                  <a:solidFill>
                    <a:srgbClr val="ffffff"/>
                  </a:solidFill>
                </a:uFill>
                <a:latin typeface="Gill Sans MT"/>
              </a:rPr>
              <a:t>Cuarto nivel del esquema</a:t>
            </a:r>
            <a:endParaRPr b="0" lang="en-US" sz="1800" spc="-1" strike="noStrike">
              <a:solidFill>
                <a:srgbClr val="17406d"/>
              </a:solidFill>
              <a:uFill>
                <a:solidFill>
                  <a:srgbClr val="ffffff"/>
                </a:solidFill>
              </a:uFill>
              <a:latin typeface="Gill Sans MT"/>
            </a:endParaRPr>
          </a:p>
          <a:p>
            <a:pPr lvl="4" marL="2160000" indent="-216000">
              <a:buClr>
                <a:srgbClr val="000000"/>
              </a:buClr>
              <a:buSzPct val="45000"/>
              <a:buFont typeface="Wingdings" charset="2"/>
              <a:buChar char=""/>
            </a:pPr>
            <a:r>
              <a:rPr b="0" lang="en-US" sz="1800" spc="-1" strike="noStrike">
                <a:solidFill>
                  <a:srgbClr val="17406d"/>
                </a:solidFill>
                <a:uFill>
                  <a:solidFill>
                    <a:srgbClr val="ffffff"/>
                  </a:solidFill>
                </a:uFill>
                <a:latin typeface="Gill Sans MT"/>
              </a:rPr>
              <a:t>Quinto nivel del esquema</a:t>
            </a:r>
            <a:endParaRPr b="0" lang="en-US" sz="1800" spc="-1" strike="noStrike">
              <a:solidFill>
                <a:srgbClr val="17406d"/>
              </a:solidFill>
              <a:uFill>
                <a:solidFill>
                  <a:srgbClr val="ffffff"/>
                </a:solidFill>
              </a:uFill>
              <a:latin typeface="Gill Sans MT"/>
            </a:endParaRPr>
          </a:p>
          <a:p>
            <a:pPr lvl="5" marL="2592000" indent="-216000">
              <a:buClr>
                <a:srgbClr val="000000"/>
              </a:buClr>
              <a:buSzPct val="45000"/>
              <a:buFont typeface="Wingdings" charset="2"/>
              <a:buChar char=""/>
            </a:pPr>
            <a:r>
              <a:rPr b="0" lang="en-US" sz="1800" spc="-1" strike="noStrike">
                <a:solidFill>
                  <a:srgbClr val="17406d"/>
                </a:solidFill>
                <a:uFill>
                  <a:solidFill>
                    <a:srgbClr val="ffffff"/>
                  </a:solidFill>
                </a:uFill>
                <a:latin typeface="Gill Sans MT"/>
              </a:rPr>
              <a:t>Sexto nivel del esquema</a:t>
            </a:r>
            <a:endParaRPr b="0" lang="en-US" sz="1800" spc="-1" strike="noStrike">
              <a:solidFill>
                <a:srgbClr val="17406d"/>
              </a:solidFill>
              <a:uFill>
                <a:solidFill>
                  <a:srgbClr val="ffffff"/>
                </a:solidFill>
              </a:uFill>
              <a:latin typeface="Gill Sans MT"/>
            </a:endParaRPr>
          </a:p>
          <a:p>
            <a:pPr marL="306000" indent="-305640">
              <a:lnSpc>
                <a:spcPct val="100000"/>
              </a:lnSpc>
              <a:buClr>
                <a:srgbClr val="009dd9"/>
              </a:buClr>
              <a:buSzPct val="92000"/>
              <a:buFont typeface="Wingdings 2" charset="2"/>
              <a:buChar char=""/>
            </a:pPr>
            <a:r>
              <a:rPr b="0" lang="en-US" sz="1800" spc="-1" strike="noStrike">
                <a:solidFill>
                  <a:srgbClr val="17406d"/>
                </a:solidFill>
                <a:uFill>
                  <a:solidFill>
                    <a:srgbClr val="ffffff"/>
                  </a:solidFill>
                </a:uFill>
                <a:latin typeface="Gill Sans MT"/>
              </a:rPr>
              <a:t>Séptimo nivel del esquemaHaga clic para modificar el estilo de texto del patrón</a:t>
            </a:r>
            <a:endParaRPr b="0" lang="en-US" sz="1800" spc="-1" strike="noStrike">
              <a:solidFill>
                <a:srgbClr val="17406d"/>
              </a:solidFill>
              <a:uFill>
                <a:solidFill>
                  <a:srgbClr val="ffffff"/>
                </a:solidFill>
              </a:uFill>
              <a:latin typeface="Gill Sans MT"/>
            </a:endParaRPr>
          </a:p>
          <a:p>
            <a:pPr lvl="1" marL="630000" indent="-305640">
              <a:lnSpc>
                <a:spcPct val="100000"/>
              </a:lnSpc>
              <a:buClr>
                <a:srgbClr val="009dd9"/>
              </a:buClr>
              <a:buSzPct val="92000"/>
              <a:buFont typeface="Wingdings 2" charset="2"/>
              <a:buChar char=""/>
            </a:pPr>
            <a:r>
              <a:rPr b="0" lang="en-US" sz="1600" spc="-1" strike="noStrike">
                <a:solidFill>
                  <a:srgbClr val="17406d"/>
                </a:solidFill>
                <a:uFill>
                  <a:solidFill>
                    <a:srgbClr val="ffffff"/>
                  </a:solidFill>
                </a:uFill>
                <a:latin typeface="Gill Sans MT"/>
              </a:rPr>
              <a:t>Segundo nivel</a:t>
            </a:r>
            <a:endParaRPr b="0" lang="en-US" sz="1800" spc="-1" strike="noStrike">
              <a:solidFill>
                <a:srgbClr val="17406d"/>
              </a:solidFill>
              <a:uFill>
                <a:solidFill>
                  <a:srgbClr val="ffffff"/>
                </a:solidFill>
              </a:uFill>
              <a:latin typeface="Gill Sans MT"/>
            </a:endParaRPr>
          </a:p>
          <a:p>
            <a:pPr lvl="2" marL="900000" indent="-269640">
              <a:lnSpc>
                <a:spcPct val="100000"/>
              </a:lnSpc>
              <a:buClr>
                <a:srgbClr val="009dd9"/>
              </a:buClr>
              <a:buSzPct val="92000"/>
              <a:buFont typeface="Wingdings 2" charset="2"/>
              <a:buChar char=""/>
            </a:pPr>
            <a:r>
              <a:rPr b="0" lang="en-US" sz="1400" spc="-1" strike="noStrike">
                <a:solidFill>
                  <a:srgbClr val="17406d"/>
                </a:solidFill>
                <a:uFill>
                  <a:solidFill>
                    <a:srgbClr val="ffffff"/>
                  </a:solidFill>
                </a:uFill>
                <a:latin typeface="Gill Sans MT"/>
              </a:rPr>
              <a:t>Tercer nivel</a:t>
            </a:r>
            <a:endParaRPr b="0" lang="en-US" sz="1800" spc="-1" strike="noStrike">
              <a:solidFill>
                <a:srgbClr val="17406d"/>
              </a:solidFill>
              <a:uFill>
                <a:solidFill>
                  <a:srgbClr val="ffffff"/>
                </a:solidFill>
              </a:uFill>
              <a:latin typeface="Gill Sans MT"/>
            </a:endParaRPr>
          </a:p>
          <a:p>
            <a:pPr lvl="3" marL="1242000" indent="-233640">
              <a:lnSpc>
                <a:spcPct val="100000"/>
              </a:lnSpc>
              <a:buClr>
                <a:srgbClr val="009dd9"/>
              </a:buClr>
              <a:buSzPct val="92000"/>
              <a:buFont typeface="Wingdings 2" charset="2"/>
              <a:buChar char=""/>
            </a:pPr>
            <a:r>
              <a:rPr b="0" lang="en-US" sz="1200" spc="-1" strike="noStrike">
                <a:solidFill>
                  <a:srgbClr val="17406d"/>
                </a:solidFill>
                <a:uFill>
                  <a:solidFill>
                    <a:srgbClr val="ffffff"/>
                  </a:solidFill>
                </a:uFill>
                <a:latin typeface="Gill Sans MT"/>
              </a:rPr>
              <a:t>Cuarto nivel</a:t>
            </a:r>
            <a:endParaRPr b="0" lang="en-US" sz="1800" spc="-1" strike="noStrike">
              <a:solidFill>
                <a:srgbClr val="17406d"/>
              </a:solidFill>
              <a:uFill>
                <a:solidFill>
                  <a:srgbClr val="ffffff"/>
                </a:solidFill>
              </a:uFill>
              <a:latin typeface="Gill Sans MT"/>
            </a:endParaRPr>
          </a:p>
          <a:p>
            <a:pPr lvl="4" marL="1602000" indent="-233640">
              <a:lnSpc>
                <a:spcPct val="100000"/>
              </a:lnSpc>
              <a:buClr>
                <a:srgbClr val="009dd9"/>
              </a:buClr>
              <a:buSzPct val="92000"/>
              <a:buFont typeface="Wingdings 2" charset="2"/>
              <a:buChar char=""/>
            </a:pPr>
            <a:r>
              <a:rPr b="0" lang="en-US" sz="1200" spc="-1" strike="noStrike">
                <a:solidFill>
                  <a:srgbClr val="17406d"/>
                </a:solidFill>
                <a:uFill>
                  <a:solidFill>
                    <a:srgbClr val="ffffff"/>
                  </a:solidFill>
                </a:uFill>
                <a:latin typeface="Gill Sans MT"/>
              </a:rPr>
              <a:t>Quinto nivel</a:t>
            </a:r>
            <a:endParaRPr b="0" lang="en-US" sz="1800" spc="-1" strike="noStrike">
              <a:solidFill>
                <a:srgbClr val="17406d"/>
              </a:solidFill>
              <a:uFill>
                <a:solidFill>
                  <a:srgbClr val="ffffff"/>
                </a:solidFill>
              </a:uFill>
              <a:latin typeface="Gill Sans MT"/>
            </a:endParaRPr>
          </a:p>
        </p:txBody>
      </p:sp>
      <p:sp>
        <p:nvSpPr>
          <p:cNvPr id="49" name="PlaceHolder 7"/>
          <p:cNvSpPr>
            <a:spLocks noGrp="1"/>
          </p:cNvSpPr>
          <p:nvPr>
            <p:ph type="dt"/>
          </p:nvPr>
        </p:nvSpPr>
        <p:spPr>
          <a:xfrm>
            <a:off x="7606080" y="5956200"/>
            <a:ext cx="2844360" cy="364680"/>
          </a:xfrm>
          <a:prstGeom prst="rect">
            <a:avLst/>
          </a:prstGeom>
        </p:spPr>
        <p:txBody>
          <a:bodyPr anchor="ctr"/>
          <a:p>
            <a:pPr algn="r">
              <a:lnSpc>
                <a:spcPct val="100000"/>
              </a:lnSpc>
            </a:pPr>
            <a:r>
              <a:rPr b="0" lang="es-AR" sz="900" spc="-1" strike="noStrike">
                <a:solidFill>
                  <a:srgbClr val="009dd9"/>
                </a:solidFill>
                <a:uFill>
                  <a:solidFill>
                    <a:srgbClr val="ffffff"/>
                  </a:solidFill>
                </a:uFill>
                <a:latin typeface="Gill Sans MT"/>
              </a:rPr>
              <a:t>3/04/19</a:t>
            </a:r>
            <a:endParaRPr b="0" lang="es-AR" sz="1400" spc="-1" strike="noStrike">
              <a:solidFill>
                <a:srgbClr val="000000"/>
              </a:solidFill>
              <a:uFill>
                <a:solidFill>
                  <a:srgbClr val="ffffff"/>
                </a:solidFill>
              </a:uFill>
              <a:latin typeface="Times New Roman"/>
            </a:endParaRPr>
          </a:p>
        </p:txBody>
      </p:sp>
      <p:sp>
        <p:nvSpPr>
          <p:cNvPr id="50" name="PlaceHolder 8"/>
          <p:cNvSpPr>
            <a:spLocks noGrp="1"/>
          </p:cNvSpPr>
          <p:nvPr>
            <p:ph type="ftr"/>
          </p:nvPr>
        </p:nvSpPr>
        <p:spPr>
          <a:xfrm>
            <a:off x="581040" y="5951880"/>
            <a:ext cx="6916680" cy="364680"/>
          </a:xfrm>
          <a:prstGeom prst="rect">
            <a:avLst/>
          </a:prstGeom>
        </p:spPr>
        <p:txBody>
          <a:bodyPr anchor="ctr"/>
          <a:p>
            <a:endParaRPr b="0" lang="es-AR" sz="2400" spc="-1" strike="noStrike">
              <a:solidFill>
                <a:srgbClr val="000000"/>
              </a:solidFill>
              <a:uFill>
                <a:solidFill>
                  <a:srgbClr val="ffffff"/>
                </a:solidFill>
              </a:uFill>
              <a:latin typeface="Times New Roman"/>
            </a:endParaRPr>
          </a:p>
        </p:txBody>
      </p:sp>
      <p:sp>
        <p:nvSpPr>
          <p:cNvPr id="51" name="PlaceHolder 9"/>
          <p:cNvSpPr>
            <a:spLocks noGrp="1"/>
          </p:cNvSpPr>
          <p:nvPr>
            <p:ph type="sldNum"/>
          </p:nvPr>
        </p:nvSpPr>
        <p:spPr>
          <a:xfrm>
            <a:off x="10558440" y="5956200"/>
            <a:ext cx="1052280" cy="364680"/>
          </a:xfrm>
          <a:prstGeom prst="rect">
            <a:avLst/>
          </a:prstGeom>
        </p:spPr>
        <p:txBody>
          <a:bodyPr anchor="ctr"/>
          <a:p>
            <a:pPr algn="r">
              <a:lnSpc>
                <a:spcPct val="100000"/>
              </a:lnSpc>
            </a:pPr>
            <a:fld id="{2ABA0A38-40B9-4213-ADCA-8DA89FA27DE8}" type="slidenum">
              <a:rPr b="0" lang="es-AR" sz="900" spc="-1" strike="noStrike">
                <a:solidFill>
                  <a:srgbClr val="009dd9"/>
                </a:solidFill>
                <a:uFill>
                  <a:solidFill>
                    <a:srgbClr val="ffffff"/>
                  </a:solidFill>
                </a:uFill>
                <a:latin typeface="Gill Sans MT"/>
              </a:rPr>
              <a:t>&lt;número&gt;</a:t>
            </a:fld>
            <a:endParaRPr b="0" lang="es-AR" sz="1400" spc="-1" strike="noStrike">
              <a:solidFill>
                <a:srgbClr val="000000"/>
              </a:solidFill>
              <a:uFill>
                <a:solidFill>
                  <a:srgbClr val="ffffff"/>
                </a:solidFill>
              </a:uFill>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slideLayout" Target="../slideLayouts/slideLayout2.xml"/>
</Relationships>
</file>

<file path=ppt/slides/_rels/slide10.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image" Target="../media/image15.png"/><Relationship Id="rId3"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13.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1.xml.rels><?xml version="1.0" encoding="UTF-8"?>
<Relationships xmlns="http://schemas.openxmlformats.org/package/2006/relationships"><Relationship Id="rId1" Type="http://schemas.openxmlformats.org/officeDocument/2006/relationships/image" Target="../media/image21.png"/><Relationship Id="rId2" Type="http://schemas.openxmlformats.org/officeDocument/2006/relationships/slideLayout" Target="../slideLayouts/slideLayout13.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TextShape 1"/>
          <p:cNvSpPr txBox="1"/>
          <p:nvPr/>
        </p:nvSpPr>
        <p:spPr>
          <a:xfrm>
            <a:off x="581040" y="775800"/>
            <a:ext cx="10993320" cy="1474560"/>
          </a:xfrm>
          <a:prstGeom prst="rect">
            <a:avLst/>
          </a:prstGeom>
          <a:noFill/>
          <a:ln>
            <a:noFill/>
          </a:ln>
        </p:spPr>
        <p:txBody>
          <a:bodyPr anchor="b"/>
          <a:p>
            <a:pPr>
              <a:lnSpc>
                <a:spcPct val="100000"/>
              </a:lnSpc>
            </a:pPr>
            <a:r>
              <a:rPr b="0" lang="en-US" sz="4400" spc="-1" strike="noStrike" cap="all">
                <a:solidFill>
                  <a:srgbClr val="0f6fc6"/>
                </a:solidFill>
                <a:uFill>
                  <a:solidFill>
                    <a:srgbClr val="ffffff"/>
                  </a:solidFill>
                </a:uFill>
                <a:latin typeface="Times New Roman"/>
              </a:rPr>
              <a:t>MANEJO DE EXACERBACIONES EN ASMA-asma casi fatal</a:t>
            </a:r>
            <a:endParaRPr b="0" lang="en-US" sz="1800" spc="-1" strike="noStrike">
              <a:solidFill>
                <a:srgbClr val="000000"/>
              </a:solidFill>
              <a:uFill>
                <a:solidFill>
                  <a:srgbClr val="ffffff"/>
                </a:solidFill>
              </a:uFill>
              <a:latin typeface="Gill Sans MT"/>
            </a:endParaRPr>
          </a:p>
        </p:txBody>
      </p:sp>
      <p:sp>
        <p:nvSpPr>
          <p:cNvPr id="92" name="TextShape 2"/>
          <p:cNvSpPr txBox="1"/>
          <p:nvPr/>
        </p:nvSpPr>
        <p:spPr>
          <a:xfrm>
            <a:off x="581040" y="3165120"/>
            <a:ext cx="10993320" cy="929880"/>
          </a:xfrm>
          <a:prstGeom prst="rect">
            <a:avLst/>
          </a:prstGeom>
          <a:noFill/>
          <a:ln>
            <a:noFill/>
          </a:ln>
        </p:spPr>
        <p:txBody>
          <a:bodyPr/>
          <a:p>
            <a:pPr>
              <a:lnSpc>
                <a:spcPct val="100000"/>
              </a:lnSpc>
            </a:pPr>
            <a:r>
              <a:rPr b="0" lang="es-AR" sz="2400" spc="-1" strike="noStrike" cap="all">
                <a:solidFill>
                  <a:srgbClr val="ffffff"/>
                </a:solidFill>
                <a:uFill>
                  <a:solidFill>
                    <a:srgbClr val="ffffff"/>
                  </a:solidFill>
                </a:uFill>
                <a:latin typeface="Times New Roman"/>
              </a:rPr>
              <a:t>PROF. DR. JUAN RICARDO CORTES</a:t>
            </a:r>
            <a:endParaRPr b="0" lang="es-AR" sz="3200" spc="-1" strike="noStrike">
              <a:solidFill>
                <a:srgbClr val="000000"/>
              </a:solidFill>
              <a:uFill>
                <a:solidFill>
                  <a:srgbClr val="ffffff"/>
                </a:solidFill>
              </a:uFill>
              <a:latin typeface="Arial"/>
            </a:endParaRPr>
          </a:p>
          <a:p>
            <a:pPr>
              <a:lnSpc>
                <a:spcPct val="100000"/>
              </a:lnSpc>
            </a:pPr>
            <a:r>
              <a:rPr b="0" lang="es-AR" sz="2400" spc="-1" strike="noStrike" cap="all">
                <a:solidFill>
                  <a:srgbClr val="ffffff"/>
                </a:solidFill>
                <a:uFill>
                  <a:solidFill>
                    <a:srgbClr val="ffffff"/>
                  </a:solidFill>
                </a:uFill>
                <a:latin typeface="Times New Roman"/>
              </a:rPr>
              <a:t>CLÍNICA MÉDICA</a:t>
            </a:r>
            <a:endParaRPr b="0" lang="es-AR" sz="3200" spc="-1" strike="noStrike">
              <a:solidFill>
                <a:srgbClr val="000000"/>
              </a:solidFill>
              <a:uFill>
                <a:solidFill>
                  <a:srgbClr val="ffffff"/>
                </a:solidFill>
              </a:uFill>
              <a:latin typeface="Arial"/>
            </a:endParaRPr>
          </a:p>
          <a:p>
            <a:pPr>
              <a:lnSpc>
                <a:spcPct val="100000"/>
              </a:lnSpc>
            </a:pPr>
            <a:r>
              <a:rPr b="0" lang="es-AR" sz="2400" spc="-1" strike="noStrike" cap="all">
                <a:solidFill>
                  <a:srgbClr val="ffffff"/>
                </a:solidFill>
                <a:uFill>
                  <a:solidFill>
                    <a:srgbClr val="ffffff"/>
                  </a:solidFill>
                </a:uFill>
                <a:latin typeface="Times New Roman"/>
              </a:rPr>
              <a:t>Hospital rawson </a:t>
            </a:r>
            <a:endParaRPr b="0" lang="es-AR" sz="3200" spc="-1" strike="noStrike">
              <a:solidFill>
                <a:srgbClr val="000000"/>
              </a:solidFill>
              <a:uFill>
                <a:solidFill>
                  <a:srgbClr val="ffffff"/>
                </a:solidFill>
              </a:uFill>
              <a:latin typeface="Arial"/>
            </a:endParaRPr>
          </a:p>
        </p:txBody>
      </p:sp>
      <p:pic>
        <p:nvPicPr>
          <p:cNvPr id="93" name="4 Imagen" descr=""/>
          <p:cNvPicPr/>
          <p:nvPr/>
        </p:nvPicPr>
        <p:blipFill>
          <a:blip r:embed="rId1"/>
          <a:srcRect l="0" t="24610" r="0" b="26170"/>
          <a:stretch/>
        </p:blipFill>
        <p:spPr>
          <a:xfrm>
            <a:off x="5848200" y="3196080"/>
            <a:ext cx="5217480" cy="1813320"/>
          </a:xfrm>
          <a:prstGeom prst="rect">
            <a:avLst/>
          </a:prstGeom>
          <a:ln>
            <a:noFill/>
          </a:ln>
        </p:spPr>
      </p:pic>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9" name="TextShape 1"/>
          <p:cNvSpPr txBox="1"/>
          <p:nvPr/>
        </p:nvSpPr>
        <p:spPr>
          <a:xfrm>
            <a:off x="581040" y="702000"/>
            <a:ext cx="11029320" cy="1013400"/>
          </a:xfrm>
          <a:prstGeom prst="rect">
            <a:avLst/>
          </a:prstGeom>
          <a:noFill/>
          <a:ln>
            <a:noFill/>
          </a:ln>
        </p:spPr>
        <p:txBody>
          <a:bodyPr anchor="b"/>
          <a:p>
            <a:endParaRPr b="0" lang="en-US" sz="1800" spc="-1" strike="noStrike">
              <a:solidFill>
                <a:srgbClr val="000000"/>
              </a:solidFill>
              <a:uFill>
                <a:solidFill>
                  <a:srgbClr val="ffffff"/>
                </a:solidFill>
              </a:uFill>
              <a:latin typeface="Gill Sans MT"/>
            </a:endParaRPr>
          </a:p>
        </p:txBody>
      </p:sp>
      <p:sp>
        <p:nvSpPr>
          <p:cNvPr id="120" name="TextShape 2"/>
          <p:cNvSpPr txBox="1"/>
          <p:nvPr/>
        </p:nvSpPr>
        <p:spPr>
          <a:xfrm>
            <a:off x="581040" y="2180520"/>
            <a:ext cx="11029320" cy="3678120"/>
          </a:xfrm>
          <a:prstGeom prst="rect">
            <a:avLst/>
          </a:prstGeom>
          <a:noFill/>
          <a:ln>
            <a:noFill/>
          </a:ln>
        </p:spPr>
        <p:txBody>
          <a:bodyPr anchor="ctr"/>
          <a:p>
            <a:pPr marL="306000" indent="-305640" algn="just">
              <a:lnSpc>
                <a:spcPct val="100000"/>
              </a:lnSpc>
              <a:buClr>
                <a:srgbClr val="009dd9"/>
              </a:buClr>
              <a:buSzPct val="92000"/>
              <a:buFont typeface="Wingdings 2" charset="2"/>
              <a:buChar char=""/>
            </a:pPr>
            <a:r>
              <a:rPr b="1" lang="en-US" sz="2400" spc="-1" strike="noStrike" u="sng">
                <a:solidFill>
                  <a:srgbClr val="17406d"/>
                </a:solidFill>
                <a:uFill>
                  <a:solidFill>
                    <a:srgbClr val="ffffff"/>
                  </a:solidFill>
                </a:uFill>
                <a:latin typeface="Times New Roman"/>
              </a:rPr>
              <a:t>Corticosteroides sistémicos:</a:t>
            </a:r>
            <a:r>
              <a:rPr b="1" lang="en-US" sz="2400" spc="-1" strike="noStrike">
                <a:solidFill>
                  <a:srgbClr val="17406d"/>
                </a:solidFill>
                <a:uFill>
                  <a:solidFill>
                    <a:srgbClr val="ffffff"/>
                  </a:solidFill>
                </a:uFill>
                <a:latin typeface="Times New Roman"/>
              </a:rPr>
              <a:t> </a:t>
            </a:r>
            <a:r>
              <a:rPr b="0" lang="en-US" sz="2400" spc="-1" strike="noStrike">
                <a:solidFill>
                  <a:srgbClr val="17406d"/>
                </a:solidFill>
                <a:uFill>
                  <a:solidFill>
                    <a:srgbClr val="ffffff"/>
                  </a:solidFill>
                </a:uFill>
                <a:latin typeface="Times New Roman"/>
              </a:rPr>
              <a:t>En la mayoría de los pacientes con exacerbaciones que requieren tratamiento en el servicio de urgencias, los corticosteroides sistémicos están garantizados. </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400" spc="-1" strike="noStrike">
                <a:solidFill>
                  <a:srgbClr val="17406d"/>
                </a:solidFill>
                <a:uFill>
                  <a:solidFill>
                    <a:srgbClr val="ffffff"/>
                  </a:solidFill>
                </a:uFill>
                <a:latin typeface="Times New Roman"/>
              </a:rPr>
              <a:t>La excepción es el paciente que tiene una respuesta rápida a la terapia inicial con un agonista adrenérgico-β2 inhalado.</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1" lang="en-US" sz="2400" spc="-1" strike="noStrike" u="sng">
                <a:solidFill>
                  <a:srgbClr val="17406d"/>
                </a:solidFill>
                <a:uFill>
                  <a:solidFill>
                    <a:srgbClr val="ffffff"/>
                  </a:solidFill>
                </a:uFill>
                <a:latin typeface="Times New Roman"/>
              </a:rPr>
              <a:t>Corticosteroides inhalados:</a:t>
            </a:r>
            <a:r>
              <a:rPr b="1" lang="en-US" sz="2400" spc="-1" strike="noStrike">
                <a:solidFill>
                  <a:srgbClr val="17406d"/>
                </a:solidFill>
                <a:uFill>
                  <a:solidFill>
                    <a:srgbClr val="ffffff"/>
                  </a:solidFill>
                </a:uFill>
                <a:latin typeface="Times New Roman"/>
              </a:rPr>
              <a:t> </a:t>
            </a:r>
            <a:r>
              <a:rPr b="0" lang="en-US" sz="2400" spc="-1" strike="noStrike">
                <a:solidFill>
                  <a:srgbClr val="17406d"/>
                </a:solidFill>
                <a:uFill>
                  <a:solidFill>
                    <a:srgbClr val="ffffff"/>
                  </a:solidFill>
                </a:uFill>
                <a:latin typeface="Times New Roman"/>
              </a:rPr>
              <a:t>Aunque altas dosis de corticosteroides inhalados se utilizan a menudo para tratar el empeoramiento del control del asma y para tratar de prevenir las exacerbaciones, la evidencia no apoya su como un sustituto de los corticosteroides sistémicos en el servicio de urgencias. </a:t>
            </a:r>
            <a:endParaRPr b="0" lang="en-US" sz="1800" spc="-1" strike="noStrike">
              <a:solidFill>
                <a:srgbClr val="17406d"/>
              </a:solidFill>
              <a:uFill>
                <a:solidFill>
                  <a:srgbClr val="ffffff"/>
                </a:solidFill>
              </a:uFill>
              <a:latin typeface="Gill Sans MT"/>
            </a:endParaRPr>
          </a:p>
        </p:txBody>
      </p:sp>
      <p:sp>
        <p:nvSpPr>
          <p:cNvPr id="121" name="TextShape 3"/>
          <p:cNvSpPr txBox="1"/>
          <p:nvPr/>
        </p:nvSpPr>
        <p:spPr>
          <a:xfrm>
            <a:off x="581040" y="4145760"/>
            <a:ext cx="6916680" cy="3977280"/>
          </a:xfrm>
          <a:prstGeom prst="rect">
            <a:avLst/>
          </a:prstGeom>
          <a:noFill/>
          <a:ln>
            <a:noFill/>
          </a:ln>
        </p:spPr>
        <p:txBody>
          <a:bodyPr lIns="0" rIns="0" tIns="0" bIns="0" anchor="ctr"/>
          <a:p>
            <a:pPr>
              <a:lnSpc>
                <a:spcPct val="97000"/>
              </a:lnSpc>
            </a:pPr>
            <a:r>
              <a:rPr b="1" lang="es-AR" sz="1200" spc="-1" strike="noStrike" cap="all">
                <a:solidFill>
                  <a:srgbClr val="089ca3"/>
                </a:solidFill>
                <a:uFill>
                  <a:solidFill>
                    <a:srgbClr val="ffffff"/>
                  </a:solidFill>
                </a:uFill>
                <a:latin typeface="Arial"/>
                <a:ea typeface="MS PGothic"/>
              </a:rPr>
              <a:t>Lazarus SC. N Engl J Med 2010;363:755-764</a:t>
            </a:r>
            <a:endParaRPr b="0" lang="es-AR" sz="1400" spc="-1" strike="noStrike">
              <a:solidFill>
                <a:srgbClr val="000000"/>
              </a:solidFill>
              <a:uFill>
                <a:solidFill>
                  <a:srgbClr val="ffffff"/>
                </a:solidFill>
              </a:uFill>
              <a:latin typeface="Times New Roman"/>
            </a:endParaRPr>
          </a:p>
        </p:txBody>
      </p:sp>
      <p:pic>
        <p:nvPicPr>
          <p:cNvPr id="122" name="Picture 2" descr=""/>
          <p:cNvPicPr/>
          <p:nvPr/>
        </p:nvPicPr>
        <p:blipFill>
          <a:blip r:embed="rId1"/>
          <a:stretch/>
        </p:blipFill>
        <p:spPr>
          <a:xfrm>
            <a:off x="8781840" y="6085080"/>
            <a:ext cx="2828520" cy="475920"/>
          </a:xfrm>
          <a:prstGeom prst="rect">
            <a:avLst/>
          </a:prstGeom>
          <a:ln>
            <a:noFill/>
          </a:ln>
        </p:spPr>
      </p:pic>
    </p:spTree>
  </p:cSld>
  <p:timing>
    <p:tnLst>
      <p:par>
        <p:cTn id="98" dur="indefinite" restart="never" nodeType="tmRoot">
          <p:childTnLst>
            <p:seq>
              <p:cTn id="99" dur="indefinite" nodeType="mainSeq">
                <p:childTnLst>
                  <p:par>
                    <p:cTn id="100" fill="hold">
                      <p:stCondLst>
                        <p:cond delay="indefinite"/>
                      </p:stCondLst>
                      <p:childTnLst>
                        <p:par>
                          <p:cTn id="101" fill="hold">
                            <p:stCondLst>
                              <p:cond delay="0"/>
                            </p:stCondLst>
                            <p:childTnLst>
                              <p:par>
                                <p:cTn id="102" nodeType="clickEffect" fill="hold" presetClass="entr" presetID="2" presetSubtype="4">
                                  <p:stCondLst>
                                    <p:cond delay="0"/>
                                  </p:stCondLst>
                                  <p:childTnLst>
                                    <p:set>
                                      <p:cBhvr>
                                        <p:cTn id="103" dur="1" fill="hold">
                                          <p:stCondLst>
                                            <p:cond delay="0"/>
                                          </p:stCondLst>
                                        </p:cTn>
                                        <p:tgtEl>
                                          <p:spTgt spid="120">
                                            <p:txEl>
                                              <p:pRg st="0" end="187"/>
                                            </p:txEl>
                                          </p:spTgt>
                                        </p:tgtEl>
                                        <p:attrNameLst>
                                          <p:attrName>style.visibility</p:attrName>
                                        </p:attrNameLst>
                                      </p:cBhvr>
                                      <p:to>
                                        <p:strVal val="visible"/>
                                      </p:to>
                                    </p:set>
                                    <p:anim calcmode="lin" valueType="num">
                                      <p:cBhvr additive="repl">
                                        <p:cTn id="104" dur="500" fill="hold"/>
                                        <p:tgtEl>
                                          <p:spTgt spid="120">
                                            <p:txEl>
                                              <p:pRg st="0" end="187"/>
                                            </p:txEl>
                                          </p:spTgt>
                                        </p:tgtEl>
                                        <p:attrNameLst>
                                          <p:attrName>ppt_x</p:attrName>
                                        </p:attrNameLst>
                                      </p:cBhvr>
                                      <p:tavLst>
                                        <p:tav tm="0">
                                          <p:val>
                                            <p:strVal val="#ppt_x"/>
                                          </p:val>
                                        </p:tav>
                                        <p:tav tm="100000">
                                          <p:val>
                                            <p:strVal val="#ppt_x"/>
                                          </p:val>
                                        </p:tav>
                                      </p:tavLst>
                                    </p:anim>
                                    <p:anim calcmode="lin" valueType="num">
                                      <p:cBhvr additive="repl">
                                        <p:cTn id="105" dur="500" fill="hold"/>
                                        <p:tgtEl>
                                          <p:spTgt spid="120">
                                            <p:txEl>
                                              <p:pRg st="0" end="187"/>
                                            </p:txEl>
                                          </p:spTgt>
                                        </p:tgtEl>
                                        <p:attrNameLst>
                                          <p:attrName>ppt_y</p:attrName>
                                        </p:attrNameLst>
                                      </p:cBhvr>
                                      <p:tavLst>
                                        <p:tav tm="0">
                                          <p:val>
                                            <p:strVal val="1+#ppt_h/2"/>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nodeType="clickEffect" fill="hold" presetClass="entr" presetID="2" presetSubtype="4">
                                  <p:stCondLst>
                                    <p:cond delay="0"/>
                                  </p:stCondLst>
                                  <p:childTnLst>
                                    <p:set>
                                      <p:cBhvr>
                                        <p:cTn id="109" dur="1" fill="hold">
                                          <p:stCondLst>
                                            <p:cond delay="0"/>
                                          </p:stCondLst>
                                        </p:cTn>
                                        <p:tgtEl>
                                          <p:spTgt spid="120">
                                            <p:txEl>
                                              <p:pRg st="187" end="308"/>
                                            </p:txEl>
                                          </p:spTgt>
                                        </p:tgtEl>
                                        <p:attrNameLst>
                                          <p:attrName>style.visibility</p:attrName>
                                        </p:attrNameLst>
                                      </p:cBhvr>
                                      <p:to>
                                        <p:strVal val="visible"/>
                                      </p:to>
                                    </p:set>
                                    <p:anim calcmode="lin" valueType="num">
                                      <p:cBhvr additive="repl">
                                        <p:cTn id="110" dur="500" fill="hold"/>
                                        <p:tgtEl>
                                          <p:spTgt spid="120">
                                            <p:txEl>
                                              <p:pRg st="187" end="308"/>
                                            </p:txEl>
                                          </p:spTgt>
                                        </p:tgtEl>
                                        <p:attrNameLst>
                                          <p:attrName>ppt_x</p:attrName>
                                        </p:attrNameLst>
                                      </p:cBhvr>
                                      <p:tavLst>
                                        <p:tav tm="0">
                                          <p:val>
                                            <p:strVal val="#ppt_x"/>
                                          </p:val>
                                        </p:tav>
                                        <p:tav tm="100000">
                                          <p:val>
                                            <p:strVal val="#ppt_x"/>
                                          </p:val>
                                        </p:tav>
                                      </p:tavLst>
                                    </p:anim>
                                    <p:anim calcmode="lin" valueType="num">
                                      <p:cBhvr additive="repl">
                                        <p:cTn id="111" dur="500" fill="hold"/>
                                        <p:tgtEl>
                                          <p:spTgt spid="120">
                                            <p:txEl>
                                              <p:pRg st="187" end="308"/>
                                            </p:txEl>
                                          </p:spTgt>
                                        </p:tgtEl>
                                        <p:attrNameLst>
                                          <p:attrName>ppt_y</p:attrName>
                                        </p:attrNameLst>
                                      </p:cBhvr>
                                      <p:tavLst>
                                        <p:tav tm="0">
                                          <p:val>
                                            <p:strVal val="1+#ppt_h/2"/>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nodeType="clickEffect" fill="hold" presetClass="entr" presetID="2" presetSubtype="4">
                                  <p:stCondLst>
                                    <p:cond delay="0"/>
                                  </p:stCondLst>
                                  <p:childTnLst>
                                    <p:set>
                                      <p:cBhvr>
                                        <p:cTn id="115" dur="1" fill="hold">
                                          <p:stCondLst>
                                            <p:cond delay="0"/>
                                          </p:stCondLst>
                                        </p:cTn>
                                        <p:tgtEl>
                                          <p:spTgt spid="120">
                                            <p:txEl>
                                              <p:pRg st="308" end="610"/>
                                            </p:txEl>
                                          </p:spTgt>
                                        </p:tgtEl>
                                        <p:attrNameLst>
                                          <p:attrName>style.visibility</p:attrName>
                                        </p:attrNameLst>
                                      </p:cBhvr>
                                      <p:to>
                                        <p:strVal val="visible"/>
                                      </p:to>
                                    </p:set>
                                    <p:anim calcmode="lin" valueType="num">
                                      <p:cBhvr additive="repl">
                                        <p:cTn id="116" dur="500" fill="hold"/>
                                        <p:tgtEl>
                                          <p:spTgt spid="120">
                                            <p:txEl>
                                              <p:pRg st="308" end="610"/>
                                            </p:txEl>
                                          </p:spTgt>
                                        </p:tgtEl>
                                        <p:attrNameLst>
                                          <p:attrName>ppt_x</p:attrName>
                                        </p:attrNameLst>
                                      </p:cBhvr>
                                      <p:tavLst>
                                        <p:tav tm="0">
                                          <p:val>
                                            <p:strVal val="#ppt_x"/>
                                          </p:val>
                                        </p:tav>
                                        <p:tav tm="100000">
                                          <p:val>
                                            <p:strVal val="#ppt_x"/>
                                          </p:val>
                                        </p:tav>
                                      </p:tavLst>
                                    </p:anim>
                                    <p:anim calcmode="lin" valueType="num">
                                      <p:cBhvr additive="repl">
                                        <p:cTn id="117" dur="500" fill="hold"/>
                                        <p:tgtEl>
                                          <p:spTgt spid="120">
                                            <p:txEl>
                                              <p:pRg st="308" end="6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TextShape 1"/>
          <p:cNvSpPr txBox="1"/>
          <p:nvPr/>
        </p:nvSpPr>
        <p:spPr>
          <a:xfrm>
            <a:off x="581040" y="702000"/>
            <a:ext cx="11029320" cy="1013400"/>
          </a:xfrm>
          <a:prstGeom prst="rect">
            <a:avLst/>
          </a:prstGeom>
          <a:noFill/>
          <a:ln>
            <a:noFill/>
          </a:ln>
        </p:spPr>
        <p:txBody>
          <a:bodyPr anchor="b"/>
          <a:p>
            <a:pPr>
              <a:lnSpc>
                <a:spcPct val="100000"/>
              </a:lnSpc>
            </a:pPr>
            <a:r>
              <a:rPr b="0" lang="en-US" sz="2800" spc="-1" strike="noStrike" cap="all">
                <a:solidFill>
                  <a:srgbClr val="ffffff"/>
                </a:solidFill>
                <a:uFill>
                  <a:solidFill>
                    <a:srgbClr val="ffffff"/>
                  </a:solidFill>
                </a:uFill>
                <a:latin typeface="Gill Sans MT"/>
              </a:rPr>
              <a:t>
</a:t>
            </a:r>
            <a:r>
              <a:rPr b="0" lang="en-US" sz="2800" spc="-1" strike="noStrike" cap="all">
                <a:solidFill>
                  <a:srgbClr val="ffffff"/>
                </a:solidFill>
                <a:uFill>
                  <a:solidFill>
                    <a:srgbClr val="ffffff"/>
                  </a:solidFill>
                </a:uFill>
                <a:latin typeface="Gill Sans MT"/>
              </a:rPr>
              <a:t>
</a:t>
            </a:r>
            <a:r>
              <a:rPr b="0" lang="en-US" sz="2800" spc="-1" strike="noStrike" cap="all">
                <a:solidFill>
                  <a:srgbClr val="ffffff"/>
                </a:solidFill>
                <a:uFill>
                  <a:solidFill>
                    <a:srgbClr val="ffffff"/>
                  </a:solidFill>
                </a:uFill>
                <a:latin typeface="Gill Sans MT"/>
              </a:rPr>
              <a:t>
</a:t>
            </a:r>
            <a:r>
              <a:rPr b="0" lang="en-US" sz="4000" spc="-1" strike="noStrike" cap="all">
                <a:solidFill>
                  <a:srgbClr val="ffffff"/>
                </a:solidFill>
                <a:uFill>
                  <a:solidFill>
                    <a:srgbClr val="ffffff"/>
                  </a:solidFill>
                </a:uFill>
                <a:latin typeface="Times New Roman"/>
              </a:rPr>
              <a:t>
</a:t>
            </a:r>
            <a:r>
              <a:rPr b="0" lang="en-US" sz="3600" spc="-1" strike="noStrike" cap="all">
                <a:solidFill>
                  <a:srgbClr val="ffffff"/>
                </a:solidFill>
                <a:uFill>
                  <a:solidFill>
                    <a:srgbClr val="ffffff"/>
                  </a:solidFill>
                </a:uFill>
                <a:latin typeface="Times New Roman"/>
              </a:rPr>
              <a:t>Evaluación de la respuesta al tratamiento</a:t>
            </a:r>
            <a:endParaRPr b="0" lang="en-US" sz="1800" spc="-1" strike="noStrike">
              <a:solidFill>
                <a:srgbClr val="000000"/>
              </a:solidFill>
              <a:uFill>
                <a:solidFill>
                  <a:srgbClr val="ffffff"/>
                </a:solidFill>
              </a:uFill>
              <a:latin typeface="Gill Sans MT"/>
            </a:endParaRPr>
          </a:p>
        </p:txBody>
      </p:sp>
      <p:sp>
        <p:nvSpPr>
          <p:cNvPr id="124" name="TextShape 2"/>
          <p:cNvSpPr txBox="1"/>
          <p:nvPr/>
        </p:nvSpPr>
        <p:spPr>
          <a:xfrm>
            <a:off x="581040" y="2180520"/>
            <a:ext cx="11029320" cy="3678120"/>
          </a:xfrm>
          <a:prstGeom prst="rect">
            <a:avLst/>
          </a:prstGeom>
          <a:noFill/>
          <a:ln>
            <a:noFill/>
          </a:ln>
        </p:spPr>
        <p:txBody>
          <a:bodyPr anchor="ctr"/>
          <a:p>
            <a:pPr marL="306000" indent="-305640" algn="just">
              <a:lnSpc>
                <a:spcPct val="100000"/>
              </a:lnSpc>
              <a:buClr>
                <a:srgbClr val="009dd9"/>
              </a:buClr>
              <a:buSzPct val="92000"/>
              <a:buFont typeface="Wingdings 2" charset="2"/>
              <a:buChar char=""/>
            </a:pPr>
            <a:r>
              <a:rPr b="0" lang="en-US" sz="2000" spc="-1" strike="noStrike">
                <a:solidFill>
                  <a:srgbClr val="17406d"/>
                </a:solidFill>
                <a:uFill>
                  <a:solidFill>
                    <a:srgbClr val="ffffff"/>
                  </a:solidFill>
                </a:uFill>
                <a:latin typeface="Times New Roman"/>
              </a:rPr>
              <a:t>Los pacientes deben ser reevaluados después del primer tratamiento con un broncodilatador inhalado y otra vez a los 60 a 90 minutos (es decir, después de tres tratamientos). </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000" spc="-1" strike="noStrike">
                <a:solidFill>
                  <a:srgbClr val="17406d"/>
                </a:solidFill>
                <a:uFill>
                  <a:solidFill>
                    <a:srgbClr val="ffffff"/>
                  </a:solidFill>
                </a:uFill>
                <a:latin typeface="Times New Roman"/>
              </a:rPr>
              <a:t>Esta evaluación debe incluir un estudio de los síntomas, un examen físico, y la medición del FEV1 o PEF.</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000" spc="-1" strike="noStrike">
                <a:solidFill>
                  <a:srgbClr val="17406d"/>
                </a:solidFill>
                <a:uFill>
                  <a:solidFill>
                    <a:srgbClr val="ffffff"/>
                  </a:solidFill>
                </a:uFill>
                <a:latin typeface="Times New Roman"/>
              </a:rPr>
              <a:t>Para las exacerbaciones más graves, esta evaluación probablemente debería incluir la medición de gases en sangre arterial. </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000" spc="-1" strike="noStrike">
                <a:solidFill>
                  <a:srgbClr val="17406d"/>
                </a:solidFill>
                <a:uFill>
                  <a:solidFill>
                    <a:srgbClr val="ffffff"/>
                  </a:solidFill>
                </a:uFill>
                <a:latin typeface="Times New Roman"/>
              </a:rPr>
              <a:t>La mayoría de los pacientes tendrán una mejoría clínicamente significativa después de una dosis de un broncodilatador inhalado, y del 60 a 70% reunirán los criterios para la externación.</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000" spc="-1" strike="noStrike">
                <a:solidFill>
                  <a:srgbClr val="17406d"/>
                </a:solidFill>
                <a:uFill>
                  <a:solidFill>
                    <a:srgbClr val="ffffff"/>
                  </a:solidFill>
                </a:uFill>
                <a:latin typeface="Times New Roman"/>
              </a:rPr>
              <a:t>El grado de mejoría subjetiva y objetiva que se produce en respuesta al tratamiento predice la necesidad de hospitalización.</a:t>
            </a:r>
            <a:endParaRPr b="0" lang="en-US" sz="1800" spc="-1" strike="noStrike">
              <a:solidFill>
                <a:srgbClr val="17406d"/>
              </a:solidFill>
              <a:uFill>
                <a:solidFill>
                  <a:srgbClr val="ffffff"/>
                </a:solidFill>
              </a:uFill>
              <a:latin typeface="Gill Sans MT"/>
            </a:endParaRPr>
          </a:p>
        </p:txBody>
      </p:sp>
      <p:sp>
        <p:nvSpPr>
          <p:cNvPr id="125" name="TextShape 3"/>
          <p:cNvSpPr txBox="1"/>
          <p:nvPr/>
        </p:nvSpPr>
        <p:spPr>
          <a:xfrm>
            <a:off x="581040" y="5951880"/>
            <a:ext cx="6916680" cy="364680"/>
          </a:xfrm>
          <a:prstGeom prst="rect">
            <a:avLst/>
          </a:prstGeom>
          <a:noFill/>
          <a:ln>
            <a:noFill/>
          </a:ln>
        </p:spPr>
        <p:txBody>
          <a:bodyPr anchor="ctr"/>
          <a:p>
            <a:endParaRPr b="0" lang="es-AR" sz="2400" spc="-1" strike="noStrike">
              <a:solidFill>
                <a:srgbClr val="000000"/>
              </a:solidFill>
              <a:uFill>
                <a:solidFill>
                  <a:srgbClr val="ffffff"/>
                </a:solidFill>
              </a:uFill>
              <a:latin typeface="Times New Roman"/>
            </a:endParaRPr>
          </a:p>
        </p:txBody>
      </p:sp>
    </p:spTree>
  </p:cSld>
  <p:timing>
    <p:tnLst>
      <p:par>
        <p:cTn id="118" dur="indefinite" restart="never" nodeType="tmRoot">
          <p:childTnLst>
            <p:seq>
              <p:cTn id="119" dur="indefinite" nodeType="mainSeq">
                <p:childTnLst>
                  <p:par>
                    <p:cTn id="120" fill="hold">
                      <p:stCondLst>
                        <p:cond delay="indefinite"/>
                      </p:stCondLst>
                      <p:childTnLst>
                        <p:par>
                          <p:cTn id="121" fill="hold">
                            <p:stCondLst>
                              <p:cond delay="0"/>
                            </p:stCondLst>
                            <p:childTnLst>
                              <p:par>
                                <p:cTn id="122" nodeType="clickEffect" fill="hold" presetClass="entr" presetID="2" presetSubtype="4">
                                  <p:stCondLst>
                                    <p:cond delay="0"/>
                                  </p:stCondLst>
                                  <p:childTnLst>
                                    <p:set>
                                      <p:cBhvr>
                                        <p:cTn id="123" dur="1" fill="hold">
                                          <p:stCondLst>
                                            <p:cond delay="0"/>
                                          </p:stCondLst>
                                        </p:cTn>
                                        <p:tgtEl>
                                          <p:spTgt spid="124">
                                            <p:txEl>
                                              <p:pRg st="0" end="175"/>
                                            </p:txEl>
                                          </p:spTgt>
                                        </p:tgtEl>
                                        <p:attrNameLst>
                                          <p:attrName>style.visibility</p:attrName>
                                        </p:attrNameLst>
                                      </p:cBhvr>
                                      <p:to>
                                        <p:strVal val="visible"/>
                                      </p:to>
                                    </p:set>
                                    <p:anim calcmode="lin" valueType="num">
                                      <p:cBhvr additive="repl">
                                        <p:cTn id="124" dur="500" fill="hold"/>
                                        <p:tgtEl>
                                          <p:spTgt spid="124">
                                            <p:txEl>
                                              <p:pRg st="0" end="175"/>
                                            </p:txEl>
                                          </p:spTgt>
                                        </p:tgtEl>
                                        <p:attrNameLst>
                                          <p:attrName>ppt_x</p:attrName>
                                        </p:attrNameLst>
                                      </p:cBhvr>
                                      <p:tavLst>
                                        <p:tav tm="0">
                                          <p:val>
                                            <p:strVal val="#ppt_x"/>
                                          </p:val>
                                        </p:tav>
                                        <p:tav tm="100000">
                                          <p:val>
                                            <p:strVal val="#ppt_x"/>
                                          </p:val>
                                        </p:tav>
                                      </p:tavLst>
                                    </p:anim>
                                    <p:anim calcmode="lin" valueType="num">
                                      <p:cBhvr additive="repl">
                                        <p:cTn id="125" dur="500" fill="hold"/>
                                        <p:tgtEl>
                                          <p:spTgt spid="124">
                                            <p:txEl>
                                              <p:pRg st="0" end="175"/>
                                            </p:txEl>
                                          </p:spTgt>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nodeType="clickEffect" fill="hold" presetClass="entr" presetID="2" presetSubtype="4">
                                  <p:stCondLst>
                                    <p:cond delay="0"/>
                                  </p:stCondLst>
                                  <p:childTnLst>
                                    <p:set>
                                      <p:cBhvr>
                                        <p:cTn id="129" dur="1" fill="hold">
                                          <p:stCondLst>
                                            <p:cond delay="0"/>
                                          </p:stCondLst>
                                        </p:cTn>
                                        <p:tgtEl>
                                          <p:spTgt spid="124">
                                            <p:txEl>
                                              <p:pRg st="175" end="280"/>
                                            </p:txEl>
                                          </p:spTgt>
                                        </p:tgtEl>
                                        <p:attrNameLst>
                                          <p:attrName>style.visibility</p:attrName>
                                        </p:attrNameLst>
                                      </p:cBhvr>
                                      <p:to>
                                        <p:strVal val="visible"/>
                                      </p:to>
                                    </p:set>
                                    <p:anim calcmode="lin" valueType="num">
                                      <p:cBhvr additive="repl">
                                        <p:cTn id="130" dur="500" fill="hold"/>
                                        <p:tgtEl>
                                          <p:spTgt spid="124">
                                            <p:txEl>
                                              <p:pRg st="175" end="280"/>
                                            </p:txEl>
                                          </p:spTgt>
                                        </p:tgtEl>
                                        <p:attrNameLst>
                                          <p:attrName>ppt_x</p:attrName>
                                        </p:attrNameLst>
                                      </p:cBhvr>
                                      <p:tavLst>
                                        <p:tav tm="0">
                                          <p:val>
                                            <p:strVal val="#ppt_x"/>
                                          </p:val>
                                        </p:tav>
                                        <p:tav tm="100000">
                                          <p:val>
                                            <p:strVal val="#ppt_x"/>
                                          </p:val>
                                        </p:tav>
                                      </p:tavLst>
                                    </p:anim>
                                    <p:anim calcmode="lin" valueType="num">
                                      <p:cBhvr additive="repl">
                                        <p:cTn id="131" dur="500" fill="hold"/>
                                        <p:tgtEl>
                                          <p:spTgt spid="124">
                                            <p:txEl>
                                              <p:pRg st="175" end="280"/>
                                            </p:txEl>
                                          </p:spTgt>
                                        </p:tgtEl>
                                        <p:attrNameLst>
                                          <p:attrName>ppt_y</p:attrName>
                                        </p:attrNameLst>
                                      </p:cBhvr>
                                      <p:tavLst>
                                        <p:tav tm="0">
                                          <p:val>
                                            <p:strVal val="1+#ppt_h/2"/>
                                          </p:val>
                                        </p:tav>
                                        <p:tav tm="100000">
                                          <p:val>
                                            <p:strVal val="#ppt_y"/>
                                          </p:val>
                                        </p:tav>
                                      </p:tavLst>
                                    </p:anim>
                                  </p:childTnLst>
                                </p:cTn>
                              </p:par>
                            </p:childTnLst>
                          </p:cTn>
                        </p:par>
                      </p:childTnLst>
                    </p:cTn>
                  </p:par>
                  <p:par>
                    <p:cTn id="132" fill="hold">
                      <p:stCondLst>
                        <p:cond delay="indefinite"/>
                      </p:stCondLst>
                      <p:childTnLst>
                        <p:par>
                          <p:cTn id="133" fill="hold">
                            <p:stCondLst>
                              <p:cond delay="0"/>
                            </p:stCondLst>
                            <p:childTnLst>
                              <p:par>
                                <p:cTn id="134" nodeType="clickEffect" fill="hold" presetClass="entr" presetID="2" presetSubtype="4">
                                  <p:stCondLst>
                                    <p:cond delay="0"/>
                                  </p:stCondLst>
                                  <p:childTnLst>
                                    <p:set>
                                      <p:cBhvr>
                                        <p:cTn id="135" dur="1" fill="hold">
                                          <p:stCondLst>
                                            <p:cond delay="0"/>
                                          </p:stCondLst>
                                        </p:cTn>
                                        <p:tgtEl>
                                          <p:spTgt spid="124">
                                            <p:txEl>
                                              <p:pRg st="280" end="404"/>
                                            </p:txEl>
                                          </p:spTgt>
                                        </p:tgtEl>
                                        <p:attrNameLst>
                                          <p:attrName>style.visibility</p:attrName>
                                        </p:attrNameLst>
                                      </p:cBhvr>
                                      <p:to>
                                        <p:strVal val="visible"/>
                                      </p:to>
                                    </p:set>
                                    <p:anim calcmode="lin" valueType="num">
                                      <p:cBhvr additive="repl">
                                        <p:cTn id="136" dur="500" fill="hold"/>
                                        <p:tgtEl>
                                          <p:spTgt spid="124">
                                            <p:txEl>
                                              <p:pRg st="280" end="404"/>
                                            </p:txEl>
                                          </p:spTgt>
                                        </p:tgtEl>
                                        <p:attrNameLst>
                                          <p:attrName>ppt_x</p:attrName>
                                        </p:attrNameLst>
                                      </p:cBhvr>
                                      <p:tavLst>
                                        <p:tav tm="0">
                                          <p:val>
                                            <p:strVal val="#ppt_x"/>
                                          </p:val>
                                        </p:tav>
                                        <p:tav tm="100000">
                                          <p:val>
                                            <p:strVal val="#ppt_x"/>
                                          </p:val>
                                        </p:tav>
                                      </p:tavLst>
                                    </p:anim>
                                    <p:anim calcmode="lin" valueType="num">
                                      <p:cBhvr additive="repl">
                                        <p:cTn id="137" dur="500" fill="hold"/>
                                        <p:tgtEl>
                                          <p:spTgt spid="124">
                                            <p:txEl>
                                              <p:pRg st="280" end="404"/>
                                            </p:txEl>
                                          </p:spTgt>
                                        </p:tgtEl>
                                        <p:attrNameLst>
                                          <p:attrName>ppt_y</p:attrName>
                                        </p:attrNameLst>
                                      </p:cBhvr>
                                      <p:tavLst>
                                        <p:tav tm="0">
                                          <p:val>
                                            <p:strVal val="1+#ppt_h/2"/>
                                          </p:val>
                                        </p:tav>
                                        <p:tav tm="100000">
                                          <p:val>
                                            <p:strVal val="#ppt_y"/>
                                          </p:val>
                                        </p:tav>
                                      </p:tavLst>
                                    </p:anim>
                                  </p:childTnLst>
                                </p:cTn>
                              </p:par>
                            </p:childTnLst>
                          </p:cTn>
                        </p:par>
                      </p:childTnLst>
                    </p:cTn>
                  </p:par>
                  <p:par>
                    <p:cTn id="138" fill="hold">
                      <p:stCondLst>
                        <p:cond delay="indefinite"/>
                      </p:stCondLst>
                      <p:childTnLst>
                        <p:par>
                          <p:cTn id="139" fill="hold">
                            <p:stCondLst>
                              <p:cond delay="0"/>
                            </p:stCondLst>
                            <p:childTnLst>
                              <p:par>
                                <p:cTn id="140" nodeType="clickEffect" fill="hold" presetClass="entr" presetID="2" presetSubtype="4">
                                  <p:stCondLst>
                                    <p:cond delay="0"/>
                                  </p:stCondLst>
                                  <p:childTnLst>
                                    <p:set>
                                      <p:cBhvr>
                                        <p:cTn id="141" dur="1" fill="hold">
                                          <p:stCondLst>
                                            <p:cond delay="0"/>
                                          </p:stCondLst>
                                        </p:cTn>
                                        <p:tgtEl>
                                          <p:spTgt spid="124">
                                            <p:txEl>
                                              <p:pRg st="404" end="591"/>
                                            </p:txEl>
                                          </p:spTgt>
                                        </p:tgtEl>
                                        <p:attrNameLst>
                                          <p:attrName>style.visibility</p:attrName>
                                        </p:attrNameLst>
                                      </p:cBhvr>
                                      <p:to>
                                        <p:strVal val="visible"/>
                                      </p:to>
                                    </p:set>
                                    <p:anim calcmode="lin" valueType="num">
                                      <p:cBhvr additive="repl">
                                        <p:cTn id="142" dur="500" fill="hold"/>
                                        <p:tgtEl>
                                          <p:spTgt spid="124">
                                            <p:txEl>
                                              <p:pRg st="404" end="591"/>
                                            </p:txEl>
                                          </p:spTgt>
                                        </p:tgtEl>
                                        <p:attrNameLst>
                                          <p:attrName>ppt_x</p:attrName>
                                        </p:attrNameLst>
                                      </p:cBhvr>
                                      <p:tavLst>
                                        <p:tav tm="0">
                                          <p:val>
                                            <p:strVal val="#ppt_x"/>
                                          </p:val>
                                        </p:tav>
                                        <p:tav tm="100000">
                                          <p:val>
                                            <p:strVal val="#ppt_x"/>
                                          </p:val>
                                        </p:tav>
                                      </p:tavLst>
                                    </p:anim>
                                    <p:anim calcmode="lin" valueType="num">
                                      <p:cBhvr additive="repl">
                                        <p:cTn id="143" dur="500" fill="hold"/>
                                        <p:tgtEl>
                                          <p:spTgt spid="124">
                                            <p:txEl>
                                              <p:pRg st="404" end="591"/>
                                            </p:txEl>
                                          </p:spTgt>
                                        </p:tgtEl>
                                        <p:attrNameLst>
                                          <p:attrName>ppt_y</p:attrName>
                                        </p:attrNameLst>
                                      </p:cBhvr>
                                      <p:tavLst>
                                        <p:tav tm="0">
                                          <p:val>
                                            <p:strVal val="1+#ppt_h/2"/>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nodeType="clickEffect" fill="hold" presetClass="entr" presetID="2" presetSubtype="4">
                                  <p:stCondLst>
                                    <p:cond delay="0"/>
                                  </p:stCondLst>
                                  <p:childTnLst>
                                    <p:set>
                                      <p:cBhvr>
                                        <p:cTn id="147" dur="1" fill="hold">
                                          <p:stCondLst>
                                            <p:cond delay="0"/>
                                          </p:stCondLst>
                                        </p:cTn>
                                        <p:tgtEl>
                                          <p:spTgt spid="124">
                                            <p:txEl>
                                              <p:pRg st="591" end="716"/>
                                            </p:txEl>
                                          </p:spTgt>
                                        </p:tgtEl>
                                        <p:attrNameLst>
                                          <p:attrName>style.visibility</p:attrName>
                                        </p:attrNameLst>
                                      </p:cBhvr>
                                      <p:to>
                                        <p:strVal val="visible"/>
                                      </p:to>
                                    </p:set>
                                    <p:anim calcmode="lin" valueType="num">
                                      <p:cBhvr additive="repl">
                                        <p:cTn id="148" dur="500" fill="hold"/>
                                        <p:tgtEl>
                                          <p:spTgt spid="124">
                                            <p:txEl>
                                              <p:pRg st="591" end="716"/>
                                            </p:txEl>
                                          </p:spTgt>
                                        </p:tgtEl>
                                        <p:attrNameLst>
                                          <p:attrName>ppt_x</p:attrName>
                                        </p:attrNameLst>
                                      </p:cBhvr>
                                      <p:tavLst>
                                        <p:tav tm="0">
                                          <p:val>
                                            <p:strVal val="#ppt_x"/>
                                          </p:val>
                                        </p:tav>
                                        <p:tav tm="100000">
                                          <p:val>
                                            <p:strVal val="#ppt_x"/>
                                          </p:val>
                                        </p:tav>
                                      </p:tavLst>
                                    </p:anim>
                                    <p:anim calcmode="lin" valueType="num">
                                      <p:cBhvr additive="repl">
                                        <p:cTn id="149" dur="500" fill="hold"/>
                                        <p:tgtEl>
                                          <p:spTgt spid="124">
                                            <p:txEl>
                                              <p:pRg st="591" end="7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6" name="TextShape 1"/>
          <p:cNvSpPr txBox="1"/>
          <p:nvPr/>
        </p:nvSpPr>
        <p:spPr>
          <a:xfrm>
            <a:off x="581040" y="702000"/>
            <a:ext cx="11029320" cy="1013400"/>
          </a:xfrm>
          <a:prstGeom prst="rect">
            <a:avLst/>
          </a:prstGeom>
          <a:noFill/>
          <a:ln>
            <a:noFill/>
          </a:ln>
        </p:spPr>
        <p:txBody>
          <a:bodyPr anchor="b"/>
          <a:p>
            <a:endParaRPr b="0" lang="en-US" sz="1800" spc="-1" strike="noStrike">
              <a:solidFill>
                <a:srgbClr val="000000"/>
              </a:solidFill>
              <a:uFill>
                <a:solidFill>
                  <a:srgbClr val="ffffff"/>
                </a:solidFill>
              </a:uFill>
              <a:latin typeface="Gill Sans MT"/>
            </a:endParaRPr>
          </a:p>
        </p:txBody>
      </p:sp>
      <p:pic>
        <p:nvPicPr>
          <p:cNvPr id="127" name="Marcador de contenido 4" descr=""/>
          <p:cNvPicPr/>
          <p:nvPr/>
        </p:nvPicPr>
        <p:blipFill>
          <a:blip r:embed="rId1"/>
          <a:srcRect l="26899" t="4424" r="20336" b="6639"/>
          <a:stretch/>
        </p:blipFill>
        <p:spPr>
          <a:xfrm>
            <a:off x="2047680" y="55800"/>
            <a:ext cx="6993000" cy="6627600"/>
          </a:xfrm>
          <a:prstGeom prst="rect">
            <a:avLst/>
          </a:prstGeom>
          <a:ln>
            <a:noFill/>
          </a:ln>
        </p:spPr>
      </p:pic>
      <p:pic>
        <p:nvPicPr>
          <p:cNvPr id="128" name="Picture 2" descr=""/>
          <p:cNvPicPr/>
          <p:nvPr/>
        </p:nvPicPr>
        <p:blipFill>
          <a:blip r:embed="rId2"/>
          <a:stretch/>
        </p:blipFill>
        <p:spPr>
          <a:xfrm>
            <a:off x="8781840" y="6085080"/>
            <a:ext cx="2828520" cy="475920"/>
          </a:xfrm>
          <a:prstGeom prst="rect">
            <a:avLst/>
          </a:prstGeom>
          <a:ln>
            <a:noFill/>
          </a:ln>
        </p:spPr>
      </p:pic>
    </p:spTree>
  </p:cSld>
  <mc:AlternateContent>
    <mc:Choice Requires="p14">
      <p:transition spd="slow">
        <p14:prism/>
      </p:transition>
    </mc:Choice>
    <mc:Fallback>
      <p:transition spd="slow">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9" name="TextShape 1"/>
          <p:cNvSpPr txBox="1"/>
          <p:nvPr/>
        </p:nvSpPr>
        <p:spPr>
          <a:xfrm>
            <a:off x="581040" y="702000"/>
            <a:ext cx="11029320" cy="1013400"/>
          </a:xfrm>
          <a:prstGeom prst="rect">
            <a:avLst/>
          </a:prstGeom>
          <a:noFill/>
          <a:ln>
            <a:noFill/>
          </a:ln>
        </p:spPr>
        <p:txBody>
          <a:bodyPr anchor="b"/>
          <a:p>
            <a:endParaRPr b="0" lang="en-US" sz="1800" spc="-1" strike="noStrike">
              <a:solidFill>
                <a:srgbClr val="000000"/>
              </a:solidFill>
              <a:uFill>
                <a:solidFill>
                  <a:srgbClr val="ffffff"/>
                </a:solidFill>
              </a:uFill>
              <a:latin typeface="Gill Sans MT"/>
            </a:endParaRPr>
          </a:p>
        </p:txBody>
      </p:sp>
      <p:pic>
        <p:nvPicPr>
          <p:cNvPr id="130" name="Marcador de contenido 4" descr=""/>
          <p:cNvPicPr/>
          <p:nvPr/>
        </p:nvPicPr>
        <p:blipFill>
          <a:blip r:embed="rId1"/>
          <a:srcRect l="26703" t="221" r="22005" b="45015"/>
          <a:stretch/>
        </p:blipFill>
        <p:spPr>
          <a:xfrm>
            <a:off x="601920" y="618840"/>
            <a:ext cx="10987560" cy="5820480"/>
          </a:xfrm>
          <a:prstGeom prst="rect">
            <a:avLst/>
          </a:prstGeom>
          <a:ln>
            <a:noFill/>
          </a:ln>
        </p:spPr>
      </p:pic>
    </p:spTree>
  </p:cSld>
  <mc:AlternateContent>
    <mc:Choice Requires="p14">
      <p:transition spd="slow">
        <p14:prism/>
      </p:transition>
    </mc:Choice>
    <mc:Fallback>
      <p:transition spd="slow">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1" name="TextShape 1"/>
          <p:cNvSpPr txBox="1"/>
          <p:nvPr/>
        </p:nvSpPr>
        <p:spPr>
          <a:xfrm>
            <a:off x="581040" y="702000"/>
            <a:ext cx="11029320" cy="1013400"/>
          </a:xfrm>
          <a:prstGeom prst="rect">
            <a:avLst/>
          </a:prstGeom>
          <a:noFill/>
          <a:ln>
            <a:noFill/>
          </a:ln>
        </p:spPr>
        <p:txBody>
          <a:bodyPr anchor="b"/>
          <a:p>
            <a:endParaRPr b="0" lang="en-US" sz="1800" spc="-1" strike="noStrike">
              <a:solidFill>
                <a:srgbClr val="000000"/>
              </a:solidFill>
              <a:uFill>
                <a:solidFill>
                  <a:srgbClr val="ffffff"/>
                </a:solidFill>
              </a:uFill>
              <a:latin typeface="Gill Sans MT"/>
            </a:endParaRPr>
          </a:p>
        </p:txBody>
      </p:sp>
      <p:pic>
        <p:nvPicPr>
          <p:cNvPr id="132" name="Marcador de contenido 4" descr=""/>
          <p:cNvPicPr/>
          <p:nvPr/>
        </p:nvPicPr>
        <p:blipFill>
          <a:blip r:embed="rId1"/>
          <a:srcRect l="11350" t="10728" r="2819" b="11890"/>
          <a:stretch/>
        </p:blipFill>
        <p:spPr>
          <a:xfrm>
            <a:off x="581040" y="702000"/>
            <a:ext cx="11076840" cy="5614560"/>
          </a:xfrm>
          <a:prstGeom prst="rect">
            <a:avLst/>
          </a:prstGeom>
          <a:ln>
            <a:noFill/>
          </a:ln>
        </p:spPr>
      </p:pic>
    </p:spTree>
  </p:cSld>
  <mc:AlternateContent>
    <mc:Choice Requires="p14">
      <p:transition spd="slow">
        <p14:prism/>
      </p:transition>
    </mc:Choice>
    <mc:Fallback>
      <p:transition spd="slow">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3" name="TextShape 1"/>
          <p:cNvSpPr txBox="1"/>
          <p:nvPr/>
        </p:nvSpPr>
        <p:spPr>
          <a:xfrm>
            <a:off x="581040" y="702000"/>
            <a:ext cx="11029320" cy="1013400"/>
          </a:xfrm>
          <a:prstGeom prst="rect">
            <a:avLst/>
          </a:prstGeom>
          <a:noFill/>
          <a:ln>
            <a:noFill/>
          </a:ln>
        </p:spPr>
        <p:txBody>
          <a:bodyPr anchor="b"/>
          <a:p>
            <a:endParaRPr b="0" lang="en-US" sz="1800" spc="-1" strike="noStrike">
              <a:solidFill>
                <a:srgbClr val="000000"/>
              </a:solidFill>
              <a:uFill>
                <a:solidFill>
                  <a:srgbClr val="ffffff"/>
                </a:solidFill>
              </a:uFill>
              <a:latin typeface="Gill Sans MT"/>
            </a:endParaRPr>
          </a:p>
        </p:txBody>
      </p:sp>
      <p:sp>
        <p:nvSpPr>
          <p:cNvPr id="134" name="TextShape 2"/>
          <p:cNvSpPr txBox="1"/>
          <p:nvPr/>
        </p:nvSpPr>
        <p:spPr>
          <a:xfrm>
            <a:off x="581040" y="2180520"/>
            <a:ext cx="11029320" cy="3678120"/>
          </a:xfrm>
          <a:prstGeom prst="rect">
            <a:avLst/>
          </a:prstGeom>
          <a:noFill/>
          <a:ln>
            <a:noFill/>
          </a:ln>
        </p:spPr>
        <p:txBody>
          <a:bodyPr anchor="ctr"/>
          <a:p>
            <a:pPr marL="306000" indent="-305640" algn="just">
              <a:lnSpc>
                <a:spcPct val="100000"/>
              </a:lnSpc>
              <a:buClr>
                <a:srgbClr val="009dd9"/>
              </a:buClr>
              <a:buSzPct val="92000"/>
              <a:buFont typeface="Wingdings 2" charset="2"/>
              <a:buChar char=""/>
            </a:pPr>
            <a:r>
              <a:rPr b="0" lang="en-US" sz="3600" spc="-1" strike="noStrike">
                <a:solidFill>
                  <a:srgbClr val="ff0000"/>
                </a:solidFill>
                <a:uFill>
                  <a:solidFill>
                    <a:srgbClr val="ffffff"/>
                  </a:solidFill>
                </a:uFill>
                <a:latin typeface="Times New Roman"/>
              </a:rPr>
              <a:t>NO DEBEN REALIZARSE SISTEMÁTICAMENTE RADIOGRAFÍAS DE TORAX NI GASOMETRÍA O PRESCRIBIR ANTIBIÓTICOS PARA LAS EXACERBACIONES ASMÁTICAS!!!!</a:t>
            </a:r>
            <a:endParaRPr b="0" lang="en-US" sz="1800" spc="-1" strike="noStrike">
              <a:solidFill>
                <a:srgbClr val="17406d"/>
              </a:solidFill>
              <a:uFill>
                <a:solidFill>
                  <a:srgbClr val="ffffff"/>
                </a:solidFill>
              </a:uFill>
              <a:latin typeface="Gill Sans MT"/>
            </a:endParaRPr>
          </a:p>
        </p:txBody>
      </p:sp>
      <p:sp>
        <p:nvSpPr>
          <p:cNvPr id="135" name="TextShape 3"/>
          <p:cNvSpPr txBox="1"/>
          <p:nvPr/>
        </p:nvSpPr>
        <p:spPr>
          <a:xfrm>
            <a:off x="581040" y="5951880"/>
            <a:ext cx="6916680" cy="364680"/>
          </a:xfrm>
          <a:prstGeom prst="rect">
            <a:avLst/>
          </a:prstGeom>
          <a:noFill/>
          <a:ln>
            <a:noFill/>
          </a:ln>
        </p:spPr>
        <p:txBody>
          <a:bodyPr anchor="ctr"/>
          <a:p>
            <a:pPr>
              <a:lnSpc>
                <a:spcPct val="100000"/>
              </a:lnSpc>
            </a:pPr>
            <a:r>
              <a:rPr b="0" lang="es-AR" sz="1600" spc="-1" strike="noStrike" cap="all">
                <a:solidFill>
                  <a:srgbClr val="009dd9"/>
                </a:solidFill>
                <a:uFill>
                  <a:solidFill>
                    <a:srgbClr val="ffffff"/>
                  </a:solidFill>
                </a:uFill>
                <a:latin typeface="Times New Roman"/>
              </a:rPr>
              <a:t>Guías gina 2014-2015</a:t>
            </a:r>
            <a:endParaRPr b="0" lang="es-AR" sz="1400" spc="-1" strike="noStrike">
              <a:solidFill>
                <a:srgbClr val="000000"/>
              </a:solidFill>
              <a:uFill>
                <a:solidFill>
                  <a:srgbClr val="ffffff"/>
                </a:solidFill>
              </a:uFill>
              <a:latin typeface="Times New Roman"/>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6" name="TextShape 1"/>
          <p:cNvSpPr txBox="1"/>
          <p:nvPr/>
        </p:nvSpPr>
        <p:spPr>
          <a:xfrm>
            <a:off x="581040" y="702000"/>
            <a:ext cx="11029320" cy="1013400"/>
          </a:xfrm>
          <a:prstGeom prst="rect">
            <a:avLst/>
          </a:prstGeom>
          <a:noFill/>
          <a:ln>
            <a:noFill/>
          </a:ln>
        </p:spPr>
        <p:txBody>
          <a:bodyPr anchor="b"/>
          <a:p>
            <a:endParaRPr b="0" lang="en-US" sz="1800" spc="-1" strike="noStrike">
              <a:solidFill>
                <a:srgbClr val="000000"/>
              </a:solidFill>
              <a:uFill>
                <a:solidFill>
                  <a:srgbClr val="ffffff"/>
                </a:solidFill>
              </a:uFill>
              <a:latin typeface="Gill Sans MT"/>
            </a:endParaRPr>
          </a:p>
        </p:txBody>
      </p:sp>
      <p:pic>
        <p:nvPicPr>
          <p:cNvPr id="137" name="Marcador de contenido 4" descr=""/>
          <p:cNvPicPr/>
          <p:nvPr/>
        </p:nvPicPr>
        <p:blipFill>
          <a:blip r:embed="rId1"/>
          <a:srcRect l="23751" t="6526" r="24866" b="9090"/>
          <a:stretch/>
        </p:blipFill>
        <p:spPr>
          <a:xfrm>
            <a:off x="4146840" y="702000"/>
            <a:ext cx="6400440" cy="5910120"/>
          </a:xfrm>
          <a:prstGeom prst="rect">
            <a:avLst/>
          </a:prstGeom>
          <a:ln>
            <a:noFill/>
          </a:ln>
        </p:spPr>
      </p:pic>
      <p:sp>
        <p:nvSpPr>
          <p:cNvPr id="138" name="TextShape 2"/>
          <p:cNvSpPr txBox="1"/>
          <p:nvPr/>
        </p:nvSpPr>
        <p:spPr>
          <a:xfrm>
            <a:off x="581040" y="4145760"/>
            <a:ext cx="6916680" cy="3977280"/>
          </a:xfrm>
          <a:prstGeom prst="rect">
            <a:avLst/>
          </a:prstGeom>
          <a:noFill/>
          <a:ln>
            <a:noFill/>
          </a:ln>
        </p:spPr>
        <p:txBody>
          <a:bodyPr lIns="0" rIns="0" tIns="0" bIns="0" anchor="ctr"/>
          <a:p>
            <a:pPr>
              <a:lnSpc>
                <a:spcPct val="97000"/>
              </a:lnSpc>
            </a:pPr>
            <a:r>
              <a:rPr b="1" lang="es-AR" sz="1200" spc="-1" strike="noStrike" cap="all">
                <a:solidFill>
                  <a:srgbClr val="089ca3"/>
                </a:solidFill>
                <a:uFill>
                  <a:solidFill>
                    <a:srgbClr val="ffffff"/>
                  </a:solidFill>
                </a:uFill>
                <a:latin typeface="Arial"/>
                <a:ea typeface="MS PGothic"/>
              </a:rPr>
              <a:t>Lazarus SC. N Engl J Med 2010;363:755-764</a:t>
            </a:r>
            <a:endParaRPr b="0" lang="es-AR" sz="1400" spc="-1" strike="noStrike">
              <a:solidFill>
                <a:srgbClr val="000000"/>
              </a:solidFill>
              <a:uFill>
                <a:solidFill>
                  <a:srgbClr val="ffffff"/>
                </a:solidFill>
              </a:uFill>
              <a:latin typeface="Times New Roman"/>
            </a:endParaRPr>
          </a:p>
        </p:txBody>
      </p:sp>
    </p:spTree>
  </p:cSld>
  <p:transition spd="slow">
    <p:push dir="u"/>
  </p:transition>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9" name="TextShape 1"/>
          <p:cNvSpPr txBox="1"/>
          <p:nvPr/>
        </p:nvSpPr>
        <p:spPr>
          <a:xfrm>
            <a:off x="581040" y="702000"/>
            <a:ext cx="11029320" cy="1013400"/>
          </a:xfrm>
          <a:prstGeom prst="rect">
            <a:avLst/>
          </a:prstGeom>
          <a:noFill/>
          <a:ln>
            <a:noFill/>
          </a:ln>
        </p:spPr>
        <p:txBody>
          <a:bodyPr anchor="b"/>
          <a:p>
            <a:endParaRPr b="0" lang="en-US" sz="1800" spc="-1" strike="noStrike">
              <a:solidFill>
                <a:srgbClr val="000000"/>
              </a:solidFill>
              <a:uFill>
                <a:solidFill>
                  <a:srgbClr val="ffffff"/>
                </a:solidFill>
              </a:uFill>
              <a:latin typeface="Gill Sans MT"/>
            </a:endParaRPr>
          </a:p>
        </p:txBody>
      </p:sp>
      <p:pic>
        <p:nvPicPr>
          <p:cNvPr id="140" name="Marcador de contenido 4" descr=""/>
          <p:cNvPicPr/>
          <p:nvPr/>
        </p:nvPicPr>
        <p:blipFill>
          <a:blip r:embed="rId1"/>
          <a:srcRect l="0" t="15940" r="0" b="0"/>
          <a:stretch/>
        </p:blipFill>
        <p:spPr>
          <a:xfrm>
            <a:off x="397440" y="702000"/>
            <a:ext cx="11396520" cy="5614560"/>
          </a:xfrm>
          <a:prstGeom prst="rect">
            <a:avLst/>
          </a:prstGeom>
          <a:ln>
            <a:noFill/>
          </a:ln>
        </p:spPr>
      </p:pic>
      <p:sp>
        <p:nvSpPr>
          <p:cNvPr id="141" name="TextShape 2"/>
          <p:cNvSpPr txBox="1"/>
          <p:nvPr/>
        </p:nvSpPr>
        <p:spPr>
          <a:xfrm>
            <a:off x="581040" y="6492960"/>
            <a:ext cx="6916680" cy="364680"/>
          </a:xfrm>
          <a:prstGeom prst="rect">
            <a:avLst/>
          </a:prstGeom>
          <a:noFill/>
          <a:ln>
            <a:noFill/>
          </a:ln>
        </p:spPr>
        <p:txBody>
          <a:bodyPr anchor="ctr"/>
          <a:p>
            <a:pPr>
              <a:lnSpc>
                <a:spcPct val="100000"/>
              </a:lnSpc>
            </a:pPr>
            <a:r>
              <a:rPr b="0" lang="es-AR" sz="1200" spc="-1" strike="noStrike" cap="all">
                <a:solidFill>
                  <a:srgbClr val="009dd9"/>
                </a:solidFill>
                <a:uFill>
                  <a:solidFill>
                    <a:srgbClr val="ffffff"/>
                  </a:solidFill>
                </a:uFill>
                <a:latin typeface="Times New Roman"/>
              </a:rPr>
              <a:t>British Guideline  on the Management of Asthma A national clinical guideline. 2012</a:t>
            </a:r>
            <a:endParaRPr b="0" lang="es-AR" sz="1400" spc="-1" strike="noStrike">
              <a:solidFill>
                <a:srgbClr val="000000"/>
              </a:solidFill>
              <a:uFill>
                <a:solidFill>
                  <a:srgbClr val="ffffff"/>
                </a:solidFill>
              </a:uFill>
              <a:latin typeface="Times New Roman"/>
            </a:endParaRPr>
          </a:p>
          <a:p>
            <a:pPr>
              <a:lnSpc>
                <a:spcPct val="100000"/>
              </a:lnSpc>
            </a:pPr>
            <a:endParaRPr b="0" lang="es-AR" sz="1400" spc="-1" strike="noStrike">
              <a:solidFill>
                <a:srgbClr val="000000"/>
              </a:solidFill>
              <a:uFill>
                <a:solidFill>
                  <a:srgbClr val="ffffff"/>
                </a:solidFill>
              </a:uFill>
              <a:latin typeface="Times New Roman"/>
            </a:endParaRPr>
          </a:p>
        </p:txBody>
      </p:sp>
    </p:spTree>
  </p:cSld>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TextShape 1"/>
          <p:cNvSpPr txBox="1"/>
          <p:nvPr/>
        </p:nvSpPr>
        <p:spPr>
          <a:xfrm>
            <a:off x="581040" y="702000"/>
            <a:ext cx="11029320" cy="1013400"/>
          </a:xfrm>
          <a:prstGeom prst="rect">
            <a:avLst/>
          </a:prstGeom>
          <a:noFill/>
          <a:ln>
            <a:noFill/>
          </a:ln>
        </p:spPr>
        <p:txBody>
          <a:bodyPr anchor="b"/>
          <a:p>
            <a:endParaRPr b="0" lang="en-US" sz="1800" spc="-1" strike="noStrike">
              <a:solidFill>
                <a:srgbClr val="000000"/>
              </a:solidFill>
              <a:uFill>
                <a:solidFill>
                  <a:srgbClr val="ffffff"/>
                </a:solidFill>
              </a:uFill>
              <a:latin typeface="Gill Sans MT"/>
            </a:endParaRPr>
          </a:p>
        </p:txBody>
      </p:sp>
      <p:pic>
        <p:nvPicPr>
          <p:cNvPr id="143" name="Marcador de contenido 4" descr=""/>
          <p:cNvPicPr/>
          <p:nvPr/>
        </p:nvPicPr>
        <p:blipFill>
          <a:blip r:embed="rId1"/>
          <a:srcRect l="27489" t="10374" r="19551" b="11191"/>
          <a:stretch/>
        </p:blipFill>
        <p:spPr>
          <a:xfrm>
            <a:off x="1686960" y="566640"/>
            <a:ext cx="8280720" cy="5706720"/>
          </a:xfrm>
          <a:prstGeom prst="rect">
            <a:avLst/>
          </a:prstGeom>
          <a:ln>
            <a:noFill/>
          </a:ln>
        </p:spPr>
      </p:pic>
      <p:sp>
        <p:nvSpPr>
          <p:cNvPr id="144" name="TextShape 2"/>
          <p:cNvSpPr txBox="1"/>
          <p:nvPr/>
        </p:nvSpPr>
        <p:spPr>
          <a:xfrm>
            <a:off x="581040" y="6409440"/>
            <a:ext cx="6916680" cy="364680"/>
          </a:xfrm>
          <a:prstGeom prst="rect">
            <a:avLst/>
          </a:prstGeom>
          <a:noFill/>
          <a:ln>
            <a:noFill/>
          </a:ln>
        </p:spPr>
        <p:txBody>
          <a:bodyPr anchor="ctr"/>
          <a:p>
            <a:pPr>
              <a:lnSpc>
                <a:spcPct val="100000"/>
              </a:lnSpc>
            </a:pPr>
            <a:r>
              <a:rPr b="0" lang="es-AR" sz="1200" spc="-1" strike="noStrike" cap="all">
                <a:solidFill>
                  <a:srgbClr val="009dd9"/>
                </a:solidFill>
                <a:uFill>
                  <a:solidFill>
                    <a:srgbClr val="ffffff"/>
                  </a:solidFill>
                </a:uFill>
                <a:latin typeface="Times New Roman"/>
              </a:rPr>
              <a:t>British Guideline  on the Management of Asthma A national clinical guideline. 2012</a:t>
            </a:r>
            <a:endParaRPr b="0" lang="es-AR" sz="1400" spc="-1" strike="noStrike">
              <a:solidFill>
                <a:srgbClr val="000000"/>
              </a:solidFill>
              <a:uFill>
                <a:solidFill>
                  <a:srgbClr val="ffffff"/>
                </a:solidFill>
              </a:uFill>
              <a:latin typeface="Times New Roman"/>
            </a:endParaRPr>
          </a:p>
          <a:p>
            <a:pPr>
              <a:lnSpc>
                <a:spcPct val="100000"/>
              </a:lnSpc>
            </a:pPr>
            <a:endParaRPr b="0" lang="es-AR" sz="1400" spc="-1" strike="noStrike">
              <a:solidFill>
                <a:srgbClr val="000000"/>
              </a:solidFill>
              <a:uFill>
                <a:solidFill>
                  <a:srgbClr val="ffffff"/>
                </a:solidFill>
              </a:uFill>
              <a:latin typeface="Times New Roman"/>
            </a:endParaRPr>
          </a:p>
        </p:txBody>
      </p:sp>
    </p:spTree>
  </p:cSld>
  <p:transition spd="slow">
    <p:push dir="u"/>
  </p:transition>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581040" y="702000"/>
            <a:ext cx="11029320" cy="1013400"/>
          </a:xfrm>
          <a:prstGeom prst="rect">
            <a:avLst/>
          </a:prstGeom>
          <a:noFill/>
          <a:ln>
            <a:noFill/>
          </a:ln>
        </p:spPr>
        <p:txBody>
          <a:bodyPr anchor="b"/>
          <a:p>
            <a:endParaRPr b="0" lang="en-US" sz="1800" spc="-1" strike="noStrike">
              <a:solidFill>
                <a:srgbClr val="000000"/>
              </a:solidFill>
              <a:uFill>
                <a:solidFill>
                  <a:srgbClr val="ffffff"/>
                </a:solidFill>
              </a:uFill>
              <a:latin typeface="Gill Sans MT"/>
            </a:endParaRPr>
          </a:p>
        </p:txBody>
      </p:sp>
      <p:sp>
        <p:nvSpPr>
          <p:cNvPr id="146" name="TextShape 2"/>
          <p:cNvSpPr txBox="1"/>
          <p:nvPr/>
        </p:nvSpPr>
        <p:spPr>
          <a:xfrm>
            <a:off x="581040" y="2180520"/>
            <a:ext cx="11029320" cy="3678120"/>
          </a:xfrm>
          <a:prstGeom prst="rect">
            <a:avLst/>
          </a:prstGeom>
          <a:noFill/>
          <a:ln>
            <a:noFill/>
          </a:ln>
        </p:spPr>
        <p:txBody>
          <a:bodyPr anchor="ctr"/>
          <a:p>
            <a:pPr marL="306000" indent="-305640">
              <a:lnSpc>
                <a:spcPct val="100000"/>
              </a:lnSpc>
              <a:buClr>
                <a:srgbClr val="009dd9"/>
              </a:buClr>
              <a:buSzPct val="92000"/>
              <a:buFont typeface="Wingdings 2" charset="2"/>
              <a:buChar char=""/>
            </a:pPr>
            <a:r>
              <a:rPr b="0" lang="en-US" sz="4000" spc="-1" strike="noStrike">
                <a:solidFill>
                  <a:srgbClr val="17406d"/>
                </a:solidFill>
                <a:uFill>
                  <a:solidFill>
                    <a:srgbClr val="ffffff"/>
                  </a:solidFill>
                </a:uFill>
                <a:latin typeface="Times New Roman"/>
              </a:rPr>
              <a:t>VNI????</a:t>
            </a:r>
            <a:endParaRPr b="0" lang="en-US" sz="1800" spc="-1" strike="noStrike">
              <a:solidFill>
                <a:srgbClr val="17406d"/>
              </a:solidFill>
              <a:uFill>
                <a:solidFill>
                  <a:srgbClr val="ffffff"/>
                </a:solidFill>
              </a:uFill>
              <a:latin typeface="Gill Sans MT"/>
            </a:endParaRPr>
          </a:p>
          <a:p>
            <a:pPr marL="306000" indent="-305640">
              <a:lnSpc>
                <a:spcPct val="100000"/>
              </a:lnSpc>
              <a:buClr>
                <a:srgbClr val="009dd9"/>
              </a:buClr>
              <a:buSzPct val="92000"/>
              <a:buFont typeface="Wingdings 2" charset="2"/>
              <a:buChar char=""/>
            </a:pPr>
            <a:r>
              <a:rPr b="0" lang="en-US" sz="4000" spc="-1" strike="noStrike">
                <a:solidFill>
                  <a:srgbClr val="17406d"/>
                </a:solidFill>
                <a:uFill>
                  <a:solidFill>
                    <a:srgbClr val="ffffff"/>
                  </a:solidFill>
                </a:uFill>
                <a:latin typeface="Times New Roman"/>
              </a:rPr>
              <a:t>IOT  Y  ARM???</a:t>
            </a:r>
            <a:endParaRPr b="0" lang="en-US" sz="1800" spc="-1" strike="noStrike">
              <a:solidFill>
                <a:srgbClr val="17406d"/>
              </a:solidFill>
              <a:uFill>
                <a:solidFill>
                  <a:srgbClr val="ffffff"/>
                </a:solidFill>
              </a:uFill>
              <a:latin typeface="Gill Sans MT"/>
            </a:endParaRPr>
          </a:p>
          <a:p>
            <a:pPr marL="306000" indent="-305640">
              <a:lnSpc>
                <a:spcPct val="100000"/>
              </a:lnSpc>
              <a:buClr>
                <a:srgbClr val="009dd9"/>
              </a:buClr>
              <a:buSzPct val="92000"/>
              <a:buFont typeface="Wingdings 2" charset="2"/>
              <a:buChar char=""/>
            </a:pPr>
            <a:r>
              <a:rPr b="0" lang="en-US" sz="4000" spc="-1" strike="noStrike">
                <a:solidFill>
                  <a:srgbClr val="17406d"/>
                </a:solidFill>
                <a:uFill>
                  <a:solidFill>
                    <a:srgbClr val="ffffff"/>
                  </a:solidFill>
                </a:uFill>
                <a:latin typeface="Times New Roman"/>
              </a:rPr>
              <a:t>CUÁNDO? COMO? PORQUÉ?</a:t>
            </a:r>
            <a:endParaRPr b="0" lang="en-US" sz="1800" spc="-1" strike="noStrike">
              <a:solidFill>
                <a:srgbClr val="17406d"/>
              </a:solidFill>
              <a:uFill>
                <a:solidFill>
                  <a:srgbClr val="ffffff"/>
                </a:solidFill>
              </a:uFill>
              <a:latin typeface="Gill Sans MT"/>
            </a:endParaRPr>
          </a:p>
        </p:txBody>
      </p:sp>
      <p:sp>
        <p:nvSpPr>
          <p:cNvPr id="147" name="TextShape 3"/>
          <p:cNvSpPr txBox="1"/>
          <p:nvPr/>
        </p:nvSpPr>
        <p:spPr>
          <a:xfrm>
            <a:off x="581040" y="5951880"/>
            <a:ext cx="6916680" cy="364680"/>
          </a:xfrm>
          <a:prstGeom prst="rect">
            <a:avLst/>
          </a:prstGeom>
          <a:noFill/>
          <a:ln>
            <a:noFill/>
          </a:ln>
        </p:spPr>
        <p:txBody>
          <a:bodyPr anchor="ctr"/>
          <a:p>
            <a:endParaRPr b="0" lang="es-AR" sz="2400" spc="-1" strike="noStrike">
              <a:solidFill>
                <a:srgbClr val="000000"/>
              </a:solidFill>
              <a:uFill>
                <a:solidFill>
                  <a:srgbClr val="ffffff"/>
                </a:solidFill>
              </a:uFill>
              <a:latin typeface="Times New Roman"/>
            </a:endParaRPr>
          </a:p>
        </p:txBody>
      </p:sp>
    </p:spTree>
  </p:cSld>
  <p:transition spd="slow">
    <p:wipe dir="l"/>
  </p:transition>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4" name="TextShape 1"/>
          <p:cNvSpPr txBox="1"/>
          <p:nvPr/>
        </p:nvSpPr>
        <p:spPr>
          <a:xfrm>
            <a:off x="581040" y="702000"/>
            <a:ext cx="11029320" cy="1013400"/>
          </a:xfrm>
          <a:prstGeom prst="rect">
            <a:avLst/>
          </a:prstGeom>
          <a:noFill/>
          <a:ln>
            <a:noFill/>
          </a:ln>
        </p:spPr>
        <p:txBody>
          <a:bodyPr anchor="b"/>
          <a:p>
            <a:pPr>
              <a:lnSpc>
                <a:spcPct val="100000"/>
              </a:lnSpc>
            </a:pPr>
            <a:r>
              <a:rPr b="0" lang="en-US" sz="3600" spc="-1" strike="noStrike" cap="all">
                <a:solidFill>
                  <a:srgbClr val="ffffff"/>
                </a:solidFill>
                <a:uFill>
                  <a:solidFill>
                    <a:srgbClr val="ffffff"/>
                  </a:solidFill>
                </a:uFill>
                <a:latin typeface="Times New Roman"/>
              </a:rPr>
              <a:t>MANEJO DE EXACERBACIONES EN ASMA</a:t>
            </a:r>
            <a:endParaRPr b="0" lang="en-US" sz="1800" spc="-1" strike="noStrike">
              <a:solidFill>
                <a:srgbClr val="000000"/>
              </a:solidFill>
              <a:uFill>
                <a:solidFill>
                  <a:srgbClr val="ffffff"/>
                </a:solidFill>
              </a:uFill>
              <a:latin typeface="Gill Sans MT"/>
            </a:endParaRPr>
          </a:p>
        </p:txBody>
      </p:sp>
      <p:sp>
        <p:nvSpPr>
          <p:cNvPr id="95" name="TextShape 2"/>
          <p:cNvSpPr txBox="1"/>
          <p:nvPr/>
        </p:nvSpPr>
        <p:spPr>
          <a:xfrm>
            <a:off x="581040" y="2180520"/>
            <a:ext cx="11029320" cy="3678120"/>
          </a:xfrm>
          <a:prstGeom prst="rect">
            <a:avLst/>
          </a:prstGeom>
          <a:noFill/>
          <a:ln>
            <a:noFill/>
          </a:ln>
        </p:spPr>
        <p:txBody>
          <a:bodyPr anchor="ctr"/>
          <a:p>
            <a:pPr marL="306000" indent="-305640" algn="just">
              <a:lnSpc>
                <a:spcPct val="100000"/>
              </a:lnSpc>
              <a:buClr>
                <a:srgbClr val="009dd9"/>
              </a:buClr>
              <a:buSzPct val="92000"/>
              <a:buFont typeface="Wingdings 2" charset="2"/>
              <a:buChar char=""/>
            </a:pPr>
            <a:r>
              <a:rPr b="0" lang="en-US" sz="2400" spc="-1" strike="noStrike">
                <a:solidFill>
                  <a:srgbClr val="17406d"/>
                </a:solidFill>
                <a:uFill>
                  <a:solidFill>
                    <a:srgbClr val="ffffff"/>
                  </a:solidFill>
                </a:uFill>
                <a:latin typeface="Times New Roman"/>
              </a:rPr>
              <a:t>Una mujer de 46 años de edad que ha tenido dos ingresos en la unidad de cuidados intensivos (UTI) por asma durante el pasado año se presenta con una historia de 4 días de infección respiratoria superior y una historia de 6 horas de falta de aire y sibilancias. </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400" spc="-1" strike="noStrike">
                <a:solidFill>
                  <a:srgbClr val="17406d"/>
                </a:solidFill>
                <a:uFill>
                  <a:solidFill>
                    <a:srgbClr val="ffffff"/>
                  </a:solidFill>
                </a:uFill>
                <a:latin typeface="Times New Roman"/>
              </a:rPr>
              <a:t>Un corticosteroide inhalado se le ha recetado, pero ella lo usa solamente cuando tiene síntomas, lo cual ocurre raramente. </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400" spc="-1" strike="noStrike">
                <a:solidFill>
                  <a:srgbClr val="17406d"/>
                </a:solidFill>
                <a:uFill>
                  <a:solidFill>
                    <a:srgbClr val="ffffff"/>
                  </a:solidFill>
                </a:uFill>
                <a:latin typeface="Times New Roman"/>
              </a:rPr>
              <a:t>Generalmente utiliza salbutamol dos veces al día, pero ha incrementado su uso hasta seis a ocho veces al día durante los últimos 3 días. </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400" spc="-1" strike="noStrike">
                <a:solidFill>
                  <a:srgbClr val="17406d"/>
                </a:solidFill>
                <a:uFill>
                  <a:solidFill>
                    <a:srgbClr val="ffffff"/>
                  </a:solidFill>
                </a:uFill>
                <a:latin typeface="Times New Roman"/>
              </a:rPr>
              <a:t>¿Cómo debe ser manejado este caso en el servicio de urgencias?</a:t>
            </a:r>
            <a:endParaRPr b="0" lang="en-US" sz="1800" spc="-1" strike="noStrike">
              <a:solidFill>
                <a:srgbClr val="17406d"/>
              </a:solidFill>
              <a:uFill>
                <a:solidFill>
                  <a:srgbClr val="ffffff"/>
                </a:solidFill>
              </a:uFill>
              <a:latin typeface="Gill Sans MT"/>
            </a:endParaRPr>
          </a:p>
        </p:txBody>
      </p:sp>
      <p:pic>
        <p:nvPicPr>
          <p:cNvPr id="96" name="Picture 2" descr=""/>
          <p:cNvPicPr/>
          <p:nvPr/>
        </p:nvPicPr>
        <p:blipFill>
          <a:blip r:embed="rId1"/>
          <a:stretch/>
        </p:blipFill>
        <p:spPr>
          <a:xfrm>
            <a:off x="8781840" y="6085080"/>
            <a:ext cx="2828520" cy="475920"/>
          </a:xfrm>
          <a:prstGeom prst="rect">
            <a:avLst/>
          </a:prstGeom>
          <a:ln>
            <a:noFill/>
          </a:ln>
        </p:spPr>
      </p:pic>
    </p:spTree>
  </p:cSld>
  <p:timing>
    <p:tnLst>
      <p:par>
        <p:cTn id="3" dur="indefinite" restart="never" nodeType="tmRoot">
          <p:childTnLst>
            <p:seq>
              <p:cTn id="4" dur="indefinite" nodeType="mainSeq">
                <p:childTnLst>
                  <p:par>
                    <p:cTn id="5" fill="hold">
                      <p:stCondLst>
                        <p:cond delay="indefinite"/>
                      </p:stCondLst>
                      <p:childTnLst>
                        <p:par>
                          <p:cTn id="6" fill="hold">
                            <p:stCondLst>
                              <p:cond delay="0"/>
                            </p:stCondLst>
                            <p:childTnLst>
                              <p:par>
                                <p:cTn id="7" nodeType="clickEffect" fill="hold" presetClass="entr" presetID="2" presetSubtype="4">
                                  <p:stCondLst>
                                    <p:cond delay="0"/>
                                  </p:stCondLst>
                                  <p:childTnLst>
                                    <p:set>
                                      <p:cBhvr>
                                        <p:cTn id="8" dur="1" fill="hold">
                                          <p:stCondLst>
                                            <p:cond delay="0"/>
                                          </p:stCondLst>
                                        </p:cTn>
                                        <p:tgtEl>
                                          <p:spTgt spid="95">
                                            <p:txEl>
                                              <p:pRg st="0" end="262"/>
                                            </p:txEl>
                                          </p:spTgt>
                                        </p:tgtEl>
                                        <p:attrNameLst>
                                          <p:attrName>style.visibility</p:attrName>
                                        </p:attrNameLst>
                                      </p:cBhvr>
                                      <p:to>
                                        <p:strVal val="visible"/>
                                      </p:to>
                                    </p:set>
                                    <p:anim calcmode="lin" valueType="num">
                                      <p:cBhvr additive="repl">
                                        <p:cTn id="9" dur="500" fill="hold"/>
                                        <p:tgtEl>
                                          <p:spTgt spid="95">
                                            <p:txEl>
                                              <p:pRg st="0" end="262"/>
                                            </p:txEl>
                                          </p:spTgt>
                                        </p:tgtEl>
                                        <p:attrNameLst>
                                          <p:attrName>ppt_x</p:attrName>
                                        </p:attrNameLst>
                                      </p:cBhvr>
                                      <p:tavLst>
                                        <p:tav tm="0">
                                          <p:val>
                                            <p:strVal val="#ppt_x"/>
                                          </p:val>
                                        </p:tav>
                                        <p:tav tm="100000">
                                          <p:val>
                                            <p:strVal val="#ppt_x"/>
                                          </p:val>
                                        </p:tav>
                                      </p:tavLst>
                                    </p:anim>
                                    <p:anim calcmode="lin" valueType="num">
                                      <p:cBhvr additive="repl">
                                        <p:cTn id="10" dur="500" fill="hold"/>
                                        <p:tgtEl>
                                          <p:spTgt spid="95">
                                            <p:txEl>
                                              <p:pRg st="0" end="262"/>
                                            </p:txEl>
                                          </p:spTgt>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2" presetSubtype="4">
                                  <p:stCondLst>
                                    <p:cond delay="0"/>
                                  </p:stCondLst>
                                  <p:childTnLst>
                                    <p:set>
                                      <p:cBhvr>
                                        <p:cTn id="14" dur="1" fill="hold">
                                          <p:stCondLst>
                                            <p:cond delay="0"/>
                                          </p:stCondLst>
                                        </p:cTn>
                                        <p:tgtEl>
                                          <p:spTgt spid="95">
                                            <p:txEl>
                                              <p:pRg st="262" end="386"/>
                                            </p:txEl>
                                          </p:spTgt>
                                        </p:tgtEl>
                                        <p:attrNameLst>
                                          <p:attrName>style.visibility</p:attrName>
                                        </p:attrNameLst>
                                      </p:cBhvr>
                                      <p:to>
                                        <p:strVal val="visible"/>
                                      </p:to>
                                    </p:set>
                                    <p:anim calcmode="lin" valueType="num">
                                      <p:cBhvr additive="repl">
                                        <p:cTn id="15" dur="500" fill="hold"/>
                                        <p:tgtEl>
                                          <p:spTgt spid="95">
                                            <p:txEl>
                                              <p:pRg st="262" end="386"/>
                                            </p:txEl>
                                          </p:spTgt>
                                        </p:tgtEl>
                                        <p:attrNameLst>
                                          <p:attrName>ppt_x</p:attrName>
                                        </p:attrNameLst>
                                      </p:cBhvr>
                                      <p:tavLst>
                                        <p:tav tm="0">
                                          <p:val>
                                            <p:strVal val="#ppt_x"/>
                                          </p:val>
                                        </p:tav>
                                        <p:tav tm="100000">
                                          <p:val>
                                            <p:strVal val="#ppt_x"/>
                                          </p:val>
                                        </p:tav>
                                      </p:tavLst>
                                    </p:anim>
                                    <p:anim calcmode="lin" valueType="num">
                                      <p:cBhvr additive="repl">
                                        <p:cTn id="16" dur="500" fill="hold"/>
                                        <p:tgtEl>
                                          <p:spTgt spid="95">
                                            <p:txEl>
                                              <p:pRg st="262" end="386"/>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2" presetSubtype="4">
                                  <p:stCondLst>
                                    <p:cond delay="0"/>
                                  </p:stCondLst>
                                  <p:childTnLst>
                                    <p:set>
                                      <p:cBhvr>
                                        <p:cTn id="20" dur="1" fill="hold">
                                          <p:stCondLst>
                                            <p:cond delay="0"/>
                                          </p:stCondLst>
                                        </p:cTn>
                                        <p:tgtEl>
                                          <p:spTgt spid="95">
                                            <p:txEl>
                                              <p:pRg st="386" end="524"/>
                                            </p:txEl>
                                          </p:spTgt>
                                        </p:tgtEl>
                                        <p:attrNameLst>
                                          <p:attrName>style.visibility</p:attrName>
                                        </p:attrNameLst>
                                      </p:cBhvr>
                                      <p:to>
                                        <p:strVal val="visible"/>
                                      </p:to>
                                    </p:set>
                                    <p:anim calcmode="lin" valueType="num">
                                      <p:cBhvr additive="repl">
                                        <p:cTn id="21" dur="500" fill="hold"/>
                                        <p:tgtEl>
                                          <p:spTgt spid="95">
                                            <p:txEl>
                                              <p:pRg st="386" end="524"/>
                                            </p:txEl>
                                          </p:spTgt>
                                        </p:tgtEl>
                                        <p:attrNameLst>
                                          <p:attrName>ppt_x</p:attrName>
                                        </p:attrNameLst>
                                      </p:cBhvr>
                                      <p:tavLst>
                                        <p:tav tm="0">
                                          <p:val>
                                            <p:strVal val="#ppt_x"/>
                                          </p:val>
                                        </p:tav>
                                        <p:tav tm="100000">
                                          <p:val>
                                            <p:strVal val="#ppt_x"/>
                                          </p:val>
                                        </p:tav>
                                      </p:tavLst>
                                    </p:anim>
                                    <p:anim calcmode="lin" valueType="num">
                                      <p:cBhvr additive="repl">
                                        <p:cTn id="22" dur="500" fill="hold"/>
                                        <p:tgtEl>
                                          <p:spTgt spid="95">
                                            <p:txEl>
                                              <p:pRg st="386" end="52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nodeType="clickEffect" fill="hold" presetClass="entr" presetID="2" presetSubtype="4">
                                  <p:stCondLst>
                                    <p:cond delay="0"/>
                                  </p:stCondLst>
                                  <p:childTnLst>
                                    <p:set>
                                      <p:cBhvr>
                                        <p:cTn id="26" dur="1" fill="hold">
                                          <p:stCondLst>
                                            <p:cond delay="0"/>
                                          </p:stCondLst>
                                        </p:cTn>
                                        <p:tgtEl>
                                          <p:spTgt spid="95">
                                            <p:txEl>
                                              <p:pRg st="524" end="587"/>
                                            </p:txEl>
                                          </p:spTgt>
                                        </p:tgtEl>
                                        <p:attrNameLst>
                                          <p:attrName>style.visibility</p:attrName>
                                        </p:attrNameLst>
                                      </p:cBhvr>
                                      <p:to>
                                        <p:strVal val="visible"/>
                                      </p:to>
                                    </p:set>
                                    <p:anim calcmode="lin" valueType="num">
                                      <p:cBhvr additive="repl">
                                        <p:cTn id="27" dur="500" fill="hold"/>
                                        <p:tgtEl>
                                          <p:spTgt spid="95">
                                            <p:txEl>
                                              <p:pRg st="524" end="587"/>
                                            </p:txEl>
                                          </p:spTgt>
                                        </p:tgtEl>
                                        <p:attrNameLst>
                                          <p:attrName>ppt_x</p:attrName>
                                        </p:attrNameLst>
                                      </p:cBhvr>
                                      <p:tavLst>
                                        <p:tav tm="0">
                                          <p:val>
                                            <p:strVal val="#ppt_x"/>
                                          </p:val>
                                        </p:tav>
                                        <p:tav tm="100000">
                                          <p:val>
                                            <p:strVal val="#ppt_x"/>
                                          </p:val>
                                        </p:tav>
                                      </p:tavLst>
                                    </p:anim>
                                    <p:anim calcmode="lin" valueType="num">
                                      <p:cBhvr additive="repl">
                                        <p:cTn id="28" dur="500" fill="hold"/>
                                        <p:tgtEl>
                                          <p:spTgt spid="95">
                                            <p:txEl>
                                              <p:pRg st="524" end="58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TextShape 1"/>
          <p:cNvSpPr txBox="1"/>
          <p:nvPr/>
        </p:nvSpPr>
        <p:spPr>
          <a:xfrm>
            <a:off x="581040" y="702000"/>
            <a:ext cx="11029320" cy="1013400"/>
          </a:xfrm>
          <a:prstGeom prst="rect">
            <a:avLst/>
          </a:prstGeom>
          <a:noFill/>
          <a:ln>
            <a:noFill/>
          </a:ln>
        </p:spPr>
        <p:txBody>
          <a:bodyPr anchor="b"/>
          <a:p>
            <a:endParaRPr b="0" lang="en-US" sz="1800" spc="-1" strike="noStrike">
              <a:solidFill>
                <a:srgbClr val="000000"/>
              </a:solidFill>
              <a:uFill>
                <a:solidFill>
                  <a:srgbClr val="ffffff"/>
                </a:solidFill>
              </a:uFill>
              <a:latin typeface="Gill Sans MT"/>
            </a:endParaRPr>
          </a:p>
        </p:txBody>
      </p:sp>
      <p:sp>
        <p:nvSpPr>
          <p:cNvPr id="149" name="TextShape 2"/>
          <p:cNvSpPr txBox="1"/>
          <p:nvPr/>
        </p:nvSpPr>
        <p:spPr>
          <a:xfrm>
            <a:off x="581040" y="2180520"/>
            <a:ext cx="11029320" cy="3678120"/>
          </a:xfrm>
          <a:prstGeom prst="rect">
            <a:avLst/>
          </a:prstGeom>
          <a:noFill/>
          <a:ln>
            <a:noFill/>
          </a:ln>
        </p:spPr>
        <p:txBody>
          <a:bodyPr anchor="ctr"/>
          <a:p>
            <a:pPr marL="306000" indent="-305640">
              <a:lnSpc>
                <a:spcPct val="100000"/>
              </a:lnSpc>
              <a:buClr>
                <a:srgbClr val="009dd9"/>
              </a:buClr>
              <a:buSzPct val="92000"/>
              <a:buFont typeface="Wingdings 2" charset="2"/>
              <a:buChar char=""/>
            </a:pPr>
            <a:r>
              <a:rPr b="0" lang="en-US" sz="3600" spc="-1" strike="noStrike">
                <a:solidFill>
                  <a:srgbClr val="17406d"/>
                </a:solidFill>
                <a:uFill>
                  <a:solidFill>
                    <a:srgbClr val="ffffff"/>
                  </a:solidFill>
                </a:uFill>
                <a:latin typeface="Times New Roman"/>
              </a:rPr>
              <a:t>Y QUÉ HACEMOS CON NUESTRA PACIENTE????</a:t>
            </a:r>
            <a:endParaRPr b="0" lang="en-US" sz="1800" spc="-1" strike="noStrike">
              <a:solidFill>
                <a:srgbClr val="17406d"/>
              </a:solidFill>
              <a:uFill>
                <a:solidFill>
                  <a:srgbClr val="ffffff"/>
                </a:solidFill>
              </a:uFill>
              <a:latin typeface="Gill Sans MT"/>
            </a:endParaRPr>
          </a:p>
        </p:txBody>
      </p:sp>
      <p:sp>
        <p:nvSpPr>
          <p:cNvPr id="150" name="TextShape 3"/>
          <p:cNvSpPr txBox="1"/>
          <p:nvPr/>
        </p:nvSpPr>
        <p:spPr>
          <a:xfrm>
            <a:off x="581040" y="5951880"/>
            <a:ext cx="6916680" cy="364680"/>
          </a:xfrm>
          <a:prstGeom prst="rect">
            <a:avLst/>
          </a:prstGeom>
          <a:noFill/>
          <a:ln>
            <a:noFill/>
          </a:ln>
        </p:spPr>
        <p:txBody>
          <a:bodyPr anchor="ctr"/>
          <a:p>
            <a:endParaRPr b="0" lang="es-AR" sz="2400" spc="-1" strike="noStrike">
              <a:solidFill>
                <a:srgbClr val="000000"/>
              </a:solidFill>
              <a:uFill>
                <a:solidFill>
                  <a:srgbClr val="ffffff"/>
                </a:solidFill>
              </a:uFill>
              <a:latin typeface="Times New Roman"/>
            </a:endParaRPr>
          </a:p>
        </p:txBody>
      </p:sp>
    </p:spTree>
  </p:cSld>
  <p:transition spd="med">
    <p:pull dir="r"/>
  </p:transition>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TextShape 1"/>
          <p:cNvSpPr txBox="1"/>
          <p:nvPr/>
        </p:nvSpPr>
        <p:spPr>
          <a:xfrm>
            <a:off x="581040" y="702000"/>
            <a:ext cx="11029320" cy="1013400"/>
          </a:xfrm>
          <a:prstGeom prst="rect">
            <a:avLst/>
          </a:prstGeom>
          <a:noFill/>
          <a:ln>
            <a:noFill/>
          </a:ln>
        </p:spPr>
        <p:txBody>
          <a:bodyPr anchor="b"/>
          <a:p>
            <a:pPr>
              <a:lnSpc>
                <a:spcPct val="100000"/>
              </a:lnSpc>
            </a:pPr>
            <a:r>
              <a:rPr b="0" lang="en-US" sz="3600" spc="-1" strike="noStrike" cap="all">
                <a:solidFill>
                  <a:srgbClr val="ffffff"/>
                </a:solidFill>
                <a:uFill>
                  <a:solidFill>
                    <a:srgbClr val="ffffff"/>
                  </a:solidFill>
                </a:uFill>
                <a:latin typeface="Times New Roman"/>
              </a:rPr>
              <a:t>MANEJO DE EXACERBACIONES EN ASMA</a:t>
            </a:r>
            <a:endParaRPr b="0" lang="en-US" sz="1800" spc="-1" strike="noStrike">
              <a:solidFill>
                <a:srgbClr val="000000"/>
              </a:solidFill>
              <a:uFill>
                <a:solidFill>
                  <a:srgbClr val="ffffff"/>
                </a:solidFill>
              </a:uFill>
              <a:latin typeface="Gill Sans MT"/>
            </a:endParaRPr>
          </a:p>
        </p:txBody>
      </p:sp>
      <p:sp>
        <p:nvSpPr>
          <p:cNvPr id="152" name="TextShape 2"/>
          <p:cNvSpPr txBox="1"/>
          <p:nvPr/>
        </p:nvSpPr>
        <p:spPr>
          <a:xfrm>
            <a:off x="581040" y="2180520"/>
            <a:ext cx="11029320" cy="3678120"/>
          </a:xfrm>
          <a:prstGeom prst="rect">
            <a:avLst/>
          </a:prstGeom>
          <a:noFill/>
          <a:ln>
            <a:noFill/>
          </a:ln>
        </p:spPr>
        <p:txBody>
          <a:bodyPr anchor="ctr"/>
          <a:p>
            <a:pPr marL="306000" indent="-305640" algn="just">
              <a:lnSpc>
                <a:spcPct val="100000"/>
              </a:lnSpc>
              <a:buClr>
                <a:srgbClr val="009dd9"/>
              </a:buClr>
              <a:buSzPct val="92000"/>
              <a:buFont typeface="Wingdings 2" charset="2"/>
              <a:buChar char=""/>
            </a:pPr>
            <a:r>
              <a:rPr b="0" lang="en-US" sz="2400" spc="-1" strike="noStrike">
                <a:solidFill>
                  <a:srgbClr val="17406d"/>
                </a:solidFill>
                <a:uFill>
                  <a:solidFill>
                    <a:srgbClr val="ffffff"/>
                  </a:solidFill>
                </a:uFill>
                <a:latin typeface="Times New Roman"/>
              </a:rPr>
              <a:t>Una mujer de 46 años de edad que ha tenido dos ingresos en la unidad de cuidados intensivos (UTI) por asma durante el pasado año se presenta con una historia de 4 días de infección respiratoria superior y una historia de 6 horas de falta de aire y sibilancias. </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400" spc="-1" strike="noStrike">
                <a:solidFill>
                  <a:srgbClr val="17406d"/>
                </a:solidFill>
                <a:uFill>
                  <a:solidFill>
                    <a:srgbClr val="ffffff"/>
                  </a:solidFill>
                </a:uFill>
                <a:latin typeface="Times New Roman"/>
              </a:rPr>
              <a:t>Un corticosteroide inhalado se le ha recetado, pero ella lo usa solamente cuando tiene síntomas, lo cual ocurre raramente. </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400" spc="-1" strike="noStrike">
                <a:solidFill>
                  <a:srgbClr val="17406d"/>
                </a:solidFill>
                <a:uFill>
                  <a:solidFill>
                    <a:srgbClr val="ffffff"/>
                  </a:solidFill>
                </a:uFill>
                <a:latin typeface="Times New Roman"/>
              </a:rPr>
              <a:t>Generalmente utiliza salbutamol dos veces al día, pero ha incrementado su uso hasta seis a ocho veces al día durante los últimos 3 días. </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400" spc="-1" strike="noStrike">
                <a:solidFill>
                  <a:srgbClr val="17406d"/>
                </a:solidFill>
                <a:uFill>
                  <a:solidFill>
                    <a:srgbClr val="ffffff"/>
                  </a:solidFill>
                </a:uFill>
                <a:latin typeface="Times New Roman"/>
              </a:rPr>
              <a:t>¿Cómo debe ser manejado este caso en el servicio de urgencias?</a:t>
            </a:r>
            <a:endParaRPr b="0" lang="en-US" sz="1800" spc="-1" strike="noStrike">
              <a:solidFill>
                <a:srgbClr val="17406d"/>
              </a:solidFill>
              <a:uFill>
                <a:solidFill>
                  <a:srgbClr val="ffffff"/>
                </a:solidFill>
              </a:uFill>
              <a:latin typeface="Gill Sans MT"/>
            </a:endParaRPr>
          </a:p>
        </p:txBody>
      </p:sp>
      <p:pic>
        <p:nvPicPr>
          <p:cNvPr id="153" name="Picture 2" descr=""/>
          <p:cNvPicPr/>
          <p:nvPr/>
        </p:nvPicPr>
        <p:blipFill>
          <a:blip r:embed="rId1"/>
          <a:stretch/>
        </p:blipFill>
        <p:spPr>
          <a:xfrm>
            <a:off x="8781840" y="6085080"/>
            <a:ext cx="2828520" cy="475920"/>
          </a:xfrm>
          <a:prstGeom prst="rect">
            <a:avLst/>
          </a:prstGeom>
          <a:ln>
            <a:noFill/>
          </a:ln>
        </p:spPr>
      </p:pic>
    </p:spTree>
  </p:cSld>
  <p:timing>
    <p:tnLst>
      <p:par>
        <p:cTn id="150" dur="indefinite" restart="never" nodeType="tmRoot">
          <p:childTnLst>
            <p:seq>
              <p:cTn id="151" dur="indefinite" nodeType="mainSeq">
                <p:childTnLst>
                  <p:par>
                    <p:cTn id="152" fill="hold">
                      <p:stCondLst>
                        <p:cond delay="indefinite"/>
                      </p:stCondLst>
                      <p:childTnLst>
                        <p:par>
                          <p:cTn id="153" fill="hold">
                            <p:stCondLst>
                              <p:cond delay="0"/>
                            </p:stCondLst>
                            <p:childTnLst>
                              <p:par>
                                <p:cTn id="154" nodeType="clickEffect" fill="hold" presetClass="entr" presetID="2" presetSubtype="4">
                                  <p:stCondLst>
                                    <p:cond delay="0"/>
                                  </p:stCondLst>
                                  <p:childTnLst>
                                    <p:set>
                                      <p:cBhvr>
                                        <p:cTn id="155" dur="1" fill="hold">
                                          <p:stCondLst>
                                            <p:cond delay="0"/>
                                          </p:stCondLst>
                                        </p:cTn>
                                        <p:tgtEl>
                                          <p:spTgt spid="152">
                                            <p:txEl>
                                              <p:pRg st="0" end="262"/>
                                            </p:txEl>
                                          </p:spTgt>
                                        </p:tgtEl>
                                        <p:attrNameLst>
                                          <p:attrName>style.visibility</p:attrName>
                                        </p:attrNameLst>
                                      </p:cBhvr>
                                      <p:to>
                                        <p:strVal val="visible"/>
                                      </p:to>
                                    </p:set>
                                    <p:anim calcmode="lin" valueType="num">
                                      <p:cBhvr additive="repl">
                                        <p:cTn id="156" dur="500" fill="hold"/>
                                        <p:tgtEl>
                                          <p:spTgt spid="152">
                                            <p:txEl>
                                              <p:pRg st="0" end="262"/>
                                            </p:txEl>
                                          </p:spTgt>
                                        </p:tgtEl>
                                        <p:attrNameLst>
                                          <p:attrName>ppt_x</p:attrName>
                                        </p:attrNameLst>
                                      </p:cBhvr>
                                      <p:tavLst>
                                        <p:tav tm="0">
                                          <p:val>
                                            <p:strVal val="#ppt_x"/>
                                          </p:val>
                                        </p:tav>
                                        <p:tav tm="100000">
                                          <p:val>
                                            <p:strVal val="#ppt_x"/>
                                          </p:val>
                                        </p:tav>
                                      </p:tavLst>
                                    </p:anim>
                                    <p:anim calcmode="lin" valueType="num">
                                      <p:cBhvr additive="repl">
                                        <p:cTn id="157" dur="500" fill="hold"/>
                                        <p:tgtEl>
                                          <p:spTgt spid="152">
                                            <p:txEl>
                                              <p:pRg st="0" end="262"/>
                                            </p:txEl>
                                          </p:spTgt>
                                        </p:tgtEl>
                                        <p:attrNameLst>
                                          <p:attrName>ppt_y</p:attrName>
                                        </p:attrNameLst>
                                      </p:cBhvr>
                                      <p:tavLst>
                                        <p:tav tm="0">
                                          <p:val>
                                            <p:strVal val="1+#ppt_h/2"/>
                                          </p:val>
                                        </p:tav>
                                        <p:tav tm="100000">
                                          <p:val>
                                            <p:strVal val="#ppt_y"/>
                                          </p:val>
                                        </p:tav>
                                      </p:tavLst>
                                    </p:anim>
                                  </p:childTnLst>
                                </p:cTn>
                              </p:par>
                            </p:childTnLst>
                          </p:cTn>
                        </p:par>
                      </p:childTnLst>
                    </p:cTn>
                  </p:par>
                  <p:par>
                    <p:cTn id="158" fill="hold">
                      <p:stCondLst>
                        <p:cond delay="indefinite"/>
                      </p:stCondLst>
                      <p:childTnLst>
                        <p:par>
                          <p:cTn id="159" fill="hold">
                            <p:stCondLst>
                              <p:cond delay="0"/>
                            </p:stCondLst>
                            <p:childTnLst>
                              <p:par>
                                <p:cTn id="160" nodeType="clickEffect" fill="hold" presetClass="entr" presetID="2" presetSubtype="4">
                                  <p:stCondLst>
                                    <p:cond delay="0"/>
                                  </p:stCondLst>
                                  <p:childTnLst>
                                    <p:set>
                                      <p:cBhvr>
                                        <p:cTn id="161" dur="1" fill="hold">
                                          <p:stCondLst>
                                            <p:cond delay="0"/>
                                          </p:stCondLst>
                                        </p:cTn>
                                        <p:tgtEl>
                                          <p:spTgt spid="152">
                                            <p:txEl>
                                              <p:pRg st="262" end="386"/>
                                            </p:txEl>
                                          </p:spTgt>
                                        </p:tgtEl>
                                        <p:attrNameLst>
                                          <p:attrName>style.visibility</p:attrName>
                                        </p:attrNameLst>
                                      </p:cBhvr>
                                      <p:to>
                                        <p:strVal val="visible"/>
                                      </p:to>
                                    </p:set>
                                    <p:anim calcmode="lin" valueType="num">
                                      <p:cBhvr additive="repl">
                                        <p:cTn id="162" dur="500" fill="hold"/>
                                        <p:tgtEl>
                                          <p:spTgt spid="152">
                                            <p:txEl>
                                              <p:pRg st="262" end="386"/>
                                            </p:txEl>
                                          </p:spTgt>
                                        </p:tgtEl>
                                        <p:attrNameLst>
                                          <p:attrName>ppt_x</p:attrName>
                                        </p:attrNameLst>
                                      </p:cBhvr>
                                      <p:tavLst>
                                        <p:tav tm="0">
                                          <p:val>
                                            <p:strVal val="#ppt_x"/>
                                          </p:val>
                                        </p:tav>
                                        <p:tav tm="100000">
                                          <p:val>
                                            <p:strVal val="#ppt_x"/>
                                          </p:val>
                                        </p:tav>
                                      </p:tavLst>
                                    </p:anim>
                                    <p:anim calcmode="lin" valueType="num">
                                      <p:cBhvr additive="repl">
                                        <p:cTn id="163" dur="500" fill="hold"/>
                                        <p:tgtEl>
                                          <p:spTgt spid="152">
                                            <p:txEl>
                                              <p:pRg st="262" end="386"/>
                                            </p:txEl>
                                          </p:spTgt>
                                        </p:tgtEl>
                                        <p:attrNameLst>
                                          <p:attrName>ppt_y</p:attrName>
                                        </p:attrNameLst>
                                      </p:cBhvr>
                                      <p:tavLst>
                                        <p:tav tm="0">
                                          <p:val>
                                            <p:strVal val="1+#ppt_h/2"/>
                                          </p:val>
                                        </p:tav>
                                        <p:tav tm="100000">
                                          <p:val>
                                            <p:strVal val="#ppt_y"/>
                                          </p:val>
                                        </p:tav>
                                      </p:tavLst>
                                    </p:anim>
                                  </p:childTnLst>
                                </p:cTn>
                              </p:par>
                            </p:childTnLst>
                          </p:cTn>
                        </p:par>
                      </p:childTnLst>
                    </p:cTn>
                  </p:par>
                  <p:par>
                    <p:cTn id="164" fill="hold">
                      <p:stCondLst>
                        <p:cond delay="indefinite"/>
                      </p:stCondLst>
                      <p:childTnLst>
                        <p:par>
                          <p:cTn id="165" fill="hold">
                            <p:stCondLst>
                              <p:cond delay="0"/>
                            </p:stCondLst>
                            <p:childTnLst>
                              <p:par>
                                <p:cTn id="166" nodeType="clickEffect" fill="hold" presetClass="entr" presetID="2" presetSubtype="4">
                                  <p:stCondLst>
                                    <p:cond delay="0"/>
                                  </p:stCondLst>
                                  <p:childTnLst>
                                    <p:set>
                                      <p:cBhvr>
                                        <p:cTn id="167" dur="1" fill="hold">
                                          <p:stCondLst>
                                            <p:cond delay="0"/>
                                          </p:stCondLst>
                                        </p:cTn>
                                        <p:tgtEl>
                                          <p:spTgt spid="152">
                                            <p:txEl>
                                              <p:pRg st="386" end="524"/>
                                            </p:txEl>
                                          </p:spTgt>
                                        </p:tgtEl>
                                        <p:attrNameLst>
                                          <p:attrName>style.visibility</p:attrName>
                                        </p:attrNameLst>
                                      </p:cBhvr>
                                      <p:to>
                                        <p:strVal val="visible"/>
                                      </p:to>
                                    </p:set>
                                    <p:anim calcmode="lin" valueType="num">
                                      <p:cBhvr additive="repl">
                                        <p:cTn id="168" dur="500" fill="hold"/>
                                        <p:tgtEl>
                                          <p:spTgt spid="152">
                                            <p:txEl>
                                              <p:pRg st="386" end="524"/>
                                            </p:txEl>
                                          </p:spTgt>
                                        </p:tgtEl>
                                        <p:attrNameLst>
                                          <p:attrName>ppt_x</p:attrName>
                                        </p:attrNameLst>
                                      </p:cBhvr>
                                      <p:tavLst>
                                        <p:tav tm="0">
                                          <p:val>
                                            <p:strVal val="#ppt_x"/>
                                          </p:val>
                                        </p:tav>
                                        <p:tav tm="100000">
                                          <p:val>
                                            <p:strVal val="#ppt_x"/>
                                          </p:val>
                                        </p:tav>
                                      </p:tavLst>
                                    </p:anim>
                                    <p:anim calcmode="lin" valueType="num">
                                      <p:cBhvr additive="repl">
                                        <p:cTn id="169" dur="500" fill="hold"/>
                                        <p:tgtEl>
                                          <p:spTgt spid="152">
                                            <p:txEl>
                                              <p:pRg st="386" end="524"/>
                                            </p:txEl>
                                          </p:spTgt>
                                        </p:tgtEl>
                                        <p:attrNameLst>
                                          <p:attrName>ppt_y</p:attrName>
                                        </p:attrNameLst>
                                      </p:cBhvr>
                                      <p:tavLst>
                                        <p:tav tm="0">
                                          <p:val>
                                            <p:strVal val="1+#ppt_h/2"/>
                                          </p:val>
                                        </p:tav>
                                        <p:tav tm="100000">
                                          <p:val>
                                            <p:strVal val="#ppt_y"/>
                                          </p:val>
                                        </p:tav>
                                      </p:tavLst>
                                    </p:anim>
                                  </p:childTnLst>
                                </p:cTn>
                              </p:par>
                            </p:childTnLst>
                          </p:cTn>
                        </p:par>
                      </p:childTnLst>
                    </p:cTn>
                  </p:par>
                  <p:par>
                    <p:cTn id="170" fill="hold">
                      <p:stCondLst>
                        <p:cond delay="indefinite"/>
                      </p:stCondLst>
                      <p:childTnLst>
                        <p:par>
                          <p:cTn id="171" fill="hold">
                            <p:stCondLst>
                              <p:cond delay="0"/>
                            </p:stCondLst>
                            <p:childTnLst>
                              <p:par>
                                <p:cTn id="172" nodeType="clickEffect" fill="hold" presetClass="entr" presetID="2" presetSubtype="4">
                                  <p:stCondLst>
                                    <p:cond delay="0"/>
                                  </p:stCondLst>
                                  <p:childTnLst>
                                    <p:set>
                                      <p:cBhvr>
                                        <p:cTn id="173" dur="1" fill="hold">
                                          <p:stCondLst>
                                            <p:cond delay="0"/>
                                          </p:stCondLst>
                                        </p:cTn>
                                        <p:tgtEl>
                                          <p:spTgt spid="152">
                                            <p:txEl>
                                              <p:pRg st="524" end="587"/>
                                            </p:txEl>
                                          </p:spTgt>
                                        </p:tgtEl>
                                        <p:attrNameLst>
                                          <p:attrName>style.visibility</p:attrName>
                                        </p:attrNameLst>
                                      </p:cBhvr>
                                      <p:to>
                                        <p:strVal val="visible"/>
                                      </p:to>
                                    </p:set>
                                    <p:anim calcmode="lin" valueType="num">
                                      <p:cBhvr additive="repl">
                                        <p:cTn id="174" dur="500" fill="hold"/>
                                        <p:tgtEl>
                                          <p:spTgt spid="152">
                                            <p:txEl>
                                              <p:pRg st="524" end="587"/>
                                            </p:txEl>
                                          </p:spTgt>
                                        </p:tgtEl>
                                        <p:attrNameLst>
                                          <p:attrName>ppt_x</p:attrName>
                                        </p:attrNameLst>
                                      </p:cBhvr>
                                      <p:tavLst>
                                        <p:tav tm="0">
                                          <p:val>
                                            <p:strVal val="#ppt_x"/>
                                          </p:val>
                                        </p:tav>
                                        <p:tav tm="100000">
                                          <p:val>
                                            <p:strVal val="#ppt_x"/>
                                          </p:val>
                                        </p:tav>
                                      </p:tavLst>
                                    </p:anim>
                                    <p:anim calcmode="lin" valueType="num">
                                      <p:cBhvr additive="repl">
                                        <p:cTn id="175" dur="500" fill="hold"/>
                                        <p:tgtEl>
                                          <p:spTgt spid="152">
                                            <p:txEl>
                                              <p:pRg st="524" end="58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581040" y="702000"/>
            <a:ext cx="11029320" cy="1013400"/>
          </a:xfrm>
          <a:prstGeom prst="rect">
            <a:avLst/>
          </a:prstGeom>
          <a:noFill/>
          <a:ln>
            <a:noFill/>
          </a:ln>
        </p:spPr>
        <p:txBody>
          <a:bodyPr anchor="b"/>
          <a:p>
            <a:endParaRPr b="0" lang="en-US" sz="1800" spc="-1" strike="noStrike">
              <a:solidFill>
                <a:srgbClr val="000000"/>
              </a:solidFill>
              <a:uFill>
                <a:solidFill>
                  <a:srgbClr val="ffffff"/>
                </a:solidFill>
              </a:uFill>
              <a:latin typeface="Gill Sans MT"/>
            </a:endParaRPr>
          </a:p>
        </p:txBody>
      </p:sp>
      <p:sp>
        <p:nvSpPr>
          <p:cNvPr id="155" name="TextShape 2"/>
          <p:cNvSpPr txBox="1"/>
          <p:nvPr/>
        </p:nvSpPr>
        <p:spPr>
          <a:xfrm>
            <a:off x="581040" y="2180520"/>
            <a:ext cx="11029320" cy="3678120"/>
          </a:xfrm>
          <a:prstGeom prst="rect">
            <a:avLst/>
          </a:prstGeom>
          <a:noFill/>
          <a:ln>
            <a:noFill/>
          </a:ln>
        </p:spPr>
        <p:txBody>
          <a:bodyPr anchor="ctr"/>
          <a:p>
            <a:pPr marL="306000" indent="-305640">
              <a:lnSpc>
                <a:spcPct val="100000"/>
              </a:lnSpc>
              <a:buClr>
                <a:srgbClr val="009dd9"/>
              </a:buClr>
              <a:buSzPct val="92000"/>
              <a:buFont typeface="Wingdings 2" charset="2"/>
              <a:buChar char=""/>
            </a:pPr>
            <a:r>
              <a:rPr b="0" lang="en-US" sz="6000" spc="-1" strike="noStrike">
                <a:solidFill>
                  <a:srgbClr val="17406d"/>
                </a:solidFill>
                <a:uFill>
                  <a:solidFill>
                    <a:srgbClr val="ffffff"/>
                  </a:solidFill>
                </a:uFill>
                <a:latin typeface="Times New Roman"/>
              </a:rPr>
              <a:t>MUCHAS GRACIAS!!!!</a:t>
            </a:r>
            <a:endParaRPr b="0" lang="en-US" sz="1800" spc="-1" strike="noStrike">
              <a:solidFill>
                <a:srgbClr val="17406d"/>
              </a:solidFill>
              <a:uFill>
                <a:solidFill>
                  <a:srgbClr val="ffffff"/>
                </a:solidFill>
              </a:uFill>
              <a:latin typeface="Gill Sans MT"/>
            </a:endParaRPr>
          </a:p>
        </p:txBody>
      </p:sp>
      <p:sp>
        <p:nvSpPr>
          <p:cNvPr id="156" name="TextShape 3"/>
          <p:cNvSpPr txBox="1"/>
          <p:nvPr/>
        </p:nvSpPr>
        <p:spPr>
          <a:xfrm>
            <a:off x="581040" y="5951880"/>
            <a:ext cx="6916680" cy="364680"/>
          </a:xfrm>
          <a:prstGeom prst="rect">
            <a:avLst/>
          </a:prstGeom>
          <a:noFill/>
          <a:ln>
            <a:noFill/>
          </a:ln>
        </p:spPr>
        <p:txBody>
          <a:bodyPr anchor="ctr"/>
          <a:p>
            <a:endParaRPr b="0" lang="es-AR" sz="2400" spc="-1" strike="noStrike">
              <a:solidFill>
                <a:srgbClr val="000000"/>
              </a:solidFill>
              <a:uFill>
                <a:solidFill>
                  <a:srgbClr val="ffffff"/>
                </a:solidFill>
              </a:uFill>
              <a:latin typeface="Times New Roman"/>
            </a:endParaRPr>
          </a:p>
        </p:txBody>
      </p:sp>
    </p:spTree>
  </p:cSld>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7" name="TextShape 1"/>
          <p:cNvSpPr txBox="1"/>
          <p:nvPr/>
        </p:nvSpPr>
        <p:spPr>
          <a:xfrm>
            <a:off x="581040" y="702000"/>
            <a:ext cx="11029320" cy="1013400"/>
          </a:xfrm>
          <a:prstGeom prst="rect">
            <a:avLst/>
          </a:prstGeom>
          <a:noFill/>
          <a:ln>
            <a:noFill/>
          </a:ln>
        </p:spPr>
        <p:txBody>
          <a:bodyPr anchor="b"/>
          <a:p>
            <a:pPr>
              <a:lnSpc>
                <a:spcPct val="100000"/>
              </a:lnSpc>
            </a:pPr>
            <a:r>
              <a:rPr b="0" lang="en-US" sz="3600" spc="-1" strike="noStrike" cap="all">
                <a:solidFill>
                  <a:srgbClr val="ffffff"/>
                </a:solidFill>
                <a:uFill>
                  <a:solidFill>
                    <a:srgbClr val="ffffff"/>
                  </a:solidFill>
                </a:uFill>
                <a:latin typeface="Times New Roman"/>
              </a:rPr>
              <a:t>MANEJO DE EXACERBACIONES EN ASMA</a:t>
            </a:r>
            <a:endParaRPr b="0" lang="en-US" sz="1800" spc="-1" strike="noStrike">
              <a:solidFill>
                <a:srgbClr val="000000"/>
              </a:solidFill>
              <a:uFill>
                <a:solidFill>
                  <a:srgbClr val="ffffff"/>
                </a:solidFill>
              </a:uFill>
              <a:latin typeface="Gill Sans MT"/>
            </a:endParaRPr>
          </a:p>
        </p:txBody>
      </p:sp>
      <p:sp>
        <p:nvSpPr>
          <p:cNvPr id="98" name="TextShape 2"/>
          <p:cNvSpPr txBox="1"/>
          <p:nvPr/>
        </p:nvSpPr>
        <p:spPr>
          <a:xfrm>
            <a:off x="581040" y="2180520"/>
            <a:ext cx="11029320" cy="3678120"/>
          </a:xfrm>
          <a:prstGeom prst="rect">
            <a:avLst/>
          </a:prstGeom>
          <a:noFill/>
          <a:ln>
            <a:noFill/>
          </a:ln>
        </p:spPr>
        <p:txBody>
          <a:bodyPr anchor="ctr"/>
          <a:p>
            <a:pPr marL="306000" indent="-305640" algn="just">
              <a:lnSpc>
                <a:spcPct val="100000"/>
              </a:lnSpc>
              <a:buClr>
                <a:srgbClr val="009dd9"/>
              </a:buClr>
              <a:buSzPct val="92000"/>
              <a:buFont typeface="Wingdings 2" charset="2"/>
              <a:buChar char=""/>
            </a:pPr>
            <a:r>
              <a:rPr b="0" lang="en-US" sz="4000" spc="-1" strike="noStrike">
                <a:solidFill>
                  <a:srgbClr val="17406d"/>
                </a:solidFill>
                <a:uFill>
                  <a:solidFill>
                    <a:srgbClr val="ffffff"/>
                  </a:solidFill>
                </a:uFill>
                <a:latin typeface="Times New Roman"/>
              </a:rPr>
              <a:t>Una exacerbación o crisis asmática es un empeoramiento agudo o subagudo de los síntomas o de la función pulmonar respecto al estado habitual del paciente.</a:t>
            </a:r>
            <a:endParaRPr b="0" lang="en-US" sz="1800" spc="-1" strike="noStrike">
              <a:solidFill>
                <a:srgbClr val="17406d"/>
              </a:solidFill>
              <a:uFill>
                <a:solidFill>
                  <a:srgbClr val="ffffff"/>
                </a:solidFill>
              </a:uFill>
              <a:latin typeface="Gill Sans MT"/>
            </a:endParaRPr>
          </a:p>
        </p:txBody>
      </p:sp>
      <p:sp>
        <p:nvSpPr>
          <p:cNvPr id="99" name="TextShape 3"/>
          <p:cNvSpPr txBox="1"/>
          <p:nvPr/>
        </p:nvSpPr>
        <p:spPr>
          <a:xfrm>
            <a:off x="581040" y="5951880"/>
            <a:ext cx="6916680" cy="364680"/>
          </a:xfrm>
          <a:prstGeom prst="rect">
            <a:avLst/>
          </a:prstGeom>
          <a:noFill/>
          <a:ln>
            <a:noFill/>
          </a:ln>
        </p:spPr>
        <p:txBody>
          <a:bodyPr anchor="ctr"/>
          <a:p>
            <a:pPr>
              <a:lnSpc>
                <a:spcPct val="100000"/>
              </a:lnSpc>
            </a:pPr>
            <a:r>
              <a:rPr b="0" lang="es-AR" sz="1600" spc="-1" strike="noStrike" cap="all">
                <a:solidFill>
                  <a:srgbClr val="009dd9"/>
                </a:solidFill>
                <a:uFill>
                  <a:solidFill>
                    <a:srgbClr val="ffffff"/>
                  </a:solidFill>
                </a:uFill>
                <a:latin typeface="Times New Roman"/>
              </a:rPr>
              <a:t>Guías gina 2014-2015</a:t>
            </a:r>
            <a:endParaRPr b="0" lang="es-AR" sz="1400" spc="-1" strike="noStrike">
              <a:solidFill>
                <a:srgbClr val="000000"/>
              </a:solidFill>
              <a:uFill>
                <a:solidFill>
                  <a:srgbClr val="ffffff"/>
                </a:solidFill>
              </a:uFill>
              <a:latin typeface="Times New Roman"/>
            </a:endParaRPr>
          </a:p>
        </p:txBody>
      </p:sp>
    </p:spTree>
  </p:cSld>
  <mc:AlternateContent>
    <mc:Choice Requires="p14">
      <p:transition spd="slow">
        <p14:prism/>
      </p:transition>
    </mc:Choice>
    <mc:Fallback>
      <p:transition spd="slow">
        <p:fade/>
      </p:transition>
    </mc:Fallback>
  </mc:AlternateContent>
  <p:timing>
    <p:tnLst>
      <p:par>
        <p:cTn id="29" dur="indefinite" restart="never" nodeType="tmRoot">
          <p:childTnLst>
            <p:seq>
              <p:cTn id="30"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0" name="TextShape 1"/>
          <p:cNvSpPr txBox="1"/>
          <p:nvPr/>
        </p:nvSpPr>
        <p:spPr>
          <a:xfrm>
            <a:off x="581040" y="702000"/>
            <a:ext cx="11029320" cy="1013400"/>
          </a:xfrm>
          <a:prstGeom prst="rect">
            <a:avLst/>
          </a:prstGeom>
          <a:noFill/>
          <a:ln>
            <a:noFill/>
          </a:ln>
        </p:spPr>
        <p:txBody>
          <a:bodyPr anchor="b"/>
          <a:p>
            <a:pPr>
              <a:lnSpc>
                <a:spcPct val="100000"/>
              </a:lnSpc>
            </a:pPr>
            <a:r>
              <a:rPr b="0" lang="en-US" sz="3600" spc="-1" strike="noStrike" cap="all">
                <a:solidFill>
                  <a:srgbClr val="ffffff"/>
                </a:solidFill>
                <a:uFill>
                  <a:solidFill>
                    <a:srgbClr val="ffffff"/>
                  </a:solidFill>
                </a:uFill>
                <a:latin typeface="Times New Roman"/>
              </a:rPr>
              <a:t>MANEJO DE EXACERBACIONES EN ASMA</a:t>
            </a:r>
            <a:endParaRPr b="0" lang="en-US" sz="1800" spc="-1" strike="noStrike">
              <a:solidFill>
                <a:srgbClr val="000000"/>
              </a:solidFill>
              <a:uFill>
                <a:solidFill>
                  <a:srgbClr val="ffffff"/>
                </a:solidFill>
              </a:uFill>
              <a:latin typeface="Gill Sans MT"/>
            </a:endParaRPr>
          </a:p>
        </p:txBody>
      </p:sp>
      <p:sp>
        <p:nvSpPr>
          <p:cNvPr id="101" name="TextShape 2"/>
          <p:cNvSpPr txBox="1"/>
          <p:nvPr/>
        </p:nvSpPr>
        <p:spPr>
          <a:xfrm>
            <a:off x="581040" y="2180520"/>
            <a:ext cx="11029320" cy="3678120"/>
          </a:xfrm>
          <a:prstGeom prst="rect">
            <a:avLst/>
          </a:prstGeom>
          <a:noFill/>
          <a:ln>
            <a:noFill/>
          </a:ln>
        </p:spPr>
        <p:txBody>
          <a:bodyPr anchor="ctr"/>
          <a:p>
            <a:pPr marL="306000" indent="-305640" algn="just">
              <a:lnSpc>
                <a:spcPct val="100000"/>
              </a:lnSpc>
              <a:buClr>
                <a:srgbClr val="009dd9"/>
              </a:buClr>
              <a:buSzPct val="92000"/>
              <a:buFont typeface="Wingdings 2" charset="2"/>
              <a:buChar char=""/>
            </a:pPr>
            <a:r>
              <a:rPr b="0" lang="en-US" sz="2000" spc="-1" strike="noStrike">
                <a:solidFill>
                  <a:srgbClr val="17406d"/>
                </a:solidFill>
                <a:uFill>
                  <a:solidFill>
                    <a:srgbClr val="ffffff"/>
                  </a:solidFill>
                </a:uFill>
                <a:latin typeface="Times New Roman"/>
              </a:rPr>
              <a:t>El asma es una enfermedad heterogénea, con disparadores, manifestaciones, y capacidad de respuesta al tratamiento variadas.</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000" spc="-1" strike="noStrike">
                <a:solidFill>
                  <a:srgbClr val="17406d"/>
                </a:solidFill>
                <a:uFill>
                  <a:solidFill>
                    <a:srgbClr val="ffffff"/>
                  </a:solidFill>
                </a:uFill>
                <a:latin typeface="Times New Roman"/>
              </a:rPr>
              <a:t> </a:t>
            </a:r>
            <a:r>
              <a:rPr b="0" lang="en-US" sz="2000" spc="-1" strike="noStrike">
                <a:solidFill>
                  <a:srgbClr val="17406d"/>
                </a:solidFill>
                <a:uFill>
                  <a:solidFill>
                    <a:srgbClr val="ffffff"/>
                  </a:solidFill>
                </a:uFill>
                <a:latin typeface="Times New Roman"/>
              </a:rPr>
              <a:t>Algunos pacientes que se presenta al servicio de urgencias tienen asma que responde rápidamente a la terapia agresiva, y pueden ser dados de alta rápidamente; otros requieren ingreso en el hospital para un tratamiento más prolongado.</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000" spc="-1" strike="noStrike">
                <a:solidFill>
                  <a:srgbClr val="17406d"/>
                </a:solidFill>
                <a:uFill>
                  <a:solidFill>
                    <a:srgbClr val="ffffff"/>
                  </a:solidFill>
                </a:uFill>
                <a:latin typeface="Times New Roman"/>
              </a:rPr>
              <a:t>Objetivo es lograr una correcta identificación de situación, gravedad del cuadro y momento oportuno de externación.</a:t>
            </a:r>
            <a:endParaRPr b="0" lang="en-US" sz="1800" spc="-1" strike="noStrike">
              <a:solidFill>
                <a:srgbClr val="17406d"/>
              </a:solidFill>
              <a:uFill>
                <a:solidFill>
                  <a:srgbClr val="ffffff"/>
                </a:solidFill>
              </a:uFill>
              <a:latin typeface="Gill Sans MT"/>
            </a:endParaRPr>
          </a:p>
        </p:txBody>
      </p:sp>
      <p:sp>
        <p:nvSpPr>
          <p:cNvPr id="102" name="TextShape 3"/>
          <p:cNvSpPr txBox="1"/>
          <p:nvPr/>
        </p:nvSpPr>
        <p:spPr>
          <a:xfrm>
            <a:off x="581040" y="5951880"/>
            <a:ext cx="6916680" cy="364680"/>
          </a:xfrm>
          <a:prstGeom prst="rect">
            <a:avLst/>
          </a:prstGeom>
          <a:noFill/>
          <a:ln>
            <a:noFill/>
          </a:ln>
        </p:spPr>
        <p:txBody>
          <a:bodyPr anchor="ctr"/>
          <a:p>
            <a:pPr>
              <a:lnSpc>
                <a:spcPct val="100000"/>
              </a:lnSpc>
            </a:pPr>
            <a:r>
              <a:rPr b="0" lang="es-AR" sz="1600" spc="-1" strike="noStrike" cap="all">
                <a:solidFill>
                  <a:srgbClr val="009dd9"/>
                </a:solidFill>
                <a:uFill>
                  <a:solidFill>
                    <a:srgbClr val="ffffff"/>
                  </a:solidFill>
                </a:uFill>
                <a:latin typeface="Times New Roman"/>
              </a:rPr>
              <a:t>Guías gina 2014-2015</a:t>
            </a:r>
            <a:endParaRPr b="0" lang="es-AR" sz="1400" spc="-1" strike="noStrike">
              <a:solidFill>
                <a:srgbClr val="000000"/>
              </a:solidFill>
              <a:uFill>
                <a:solidFill>
                  <a:srgbClr val="ffffff"/>
                </a:solidFill>
              </a:uFill>
              <a:latin typeface="Times New Roman"/>
            </a:endParaRPr>
          </a:p>
        </p:txBody>
      </p:sp>
    </p:spTree>
  </p:cSld>
  <mc:AlternateContent>
    <mc:Choice Requires="p14">
      <p:transition spd="slow">
        <p14:prism/>
      </p:transition>
    </mc:Choice>
    <mc:Fallback>
      <p:transition spd="slow">
        <p:fade/>
      </p:transition>
    </mc:Fallback>
  </mc:AlternateContent>
  <p:timing>
    <p:tnLst>
      <p:par>
        <p:cTn id="31" dur="indefinite" restart="never" nodeType="tmRoot">
          <p:childTnLst>
            <p:seq>
              <p:cTn id="32" dur="indefinite" nodeType="mainSeq">
                <p:childTnLst>
                  <p:par>
                    <p:cTn id="33" fill="hold">
                      <p:stCondLst>
                        <p:cond delay="indefinite"/>
                      </p:stCondLst>
                      <p:childTnLst>
                        <p:par>
                          <p:cTn id="34" fill="hold">
                            <p:stCondLst>
                              <p:cond delay="0"/>
                            </p:stCondLst>
                            <p:childTnLst>
                              <p:par>
                                <p:cTn id="35" nodeType="clickEffect" fill="hold" presetClass="entr" presetID="42">
                                  <p:stCondLst>
                                    <p:cond delay="0"/>
                                  </p:stCondLst>
                                  <p:childTnLst>
                                    <p:set>
                                      <p:cBhvr>
                                        <p:cTn id="36" dur="1" fill="hold">
                                          <p:stCondLst>
                                            <p:cond delay="0"/>
                                          </p:stCondLst>
                                        </p:cTn>
                                        <p:tgtEl>
                                          <p:spTgt spid="101">
                                            <p:txEl>
                                              <p:pRg st="0" end="124"/>
                                            </p:txEl>
                                          </p:spTgt>
                                        </p:tgtEl>
                                        <p:attrNameLst>
                                          <p:attrName>style.visibility</p:attrName>
                                        </p:attrNameLst>
                                      </p:cBhvr>
                                      <p:to>
                                        <p:strVal val="visible"/>
                                      </p:to>
                                    </p:set>
                                    <p:animEffect filter="fade" transition="in">
                                      <p:cBhvr additive="repl">
                                        <p:cTn id="37" dur="1000"/>
                                        <p:tgtEl>
                                          <p:spTgt spid="101">
                                            <p:txEl>
                                              <p:pRg st="0" end="124"/>
                                            </p:txEl>
                                          </p:spTgt>
                                        </p:tgtEl>
                                      </p:cBhvr>
                                    </p:animEffect>
                                    <p:anim calcmode="lin" valueType="num">
                                      <p:cBhvr additive="repl">
                                        <p:cTn id="38" dur="1000" fill="hold"/>
                                        <p:tgtEl>
                                          <p:spTgt spid="101">
                                            <p:txEl>
                                              <p:pRg st="0" end="124"/>
                                            </p:txEl>
                                          </p:spTgt>
                                        </p:tgtEl>
                                        <p:attrNameLst>
                                          <p:attrName>ppt_x</p:attrName>
                                        </p:attrNameLst>
                                      </p:cBhvr>
                                      <p:tavLst>
                                        <p:tav tm="0">
                                          <p:val>
                                            <p:strVal val="#ppt_x"/>
                                          </p:val>
                                        </p:tav>
                                        <p:tav tm="100000">
                                          <p:val>
                                            <p:strVal val="#ppt_x"/>
                                          </p:val>
                                        </p:tav>
                                      </p:tavLst>
                                    </p:anim>
                                    <p:anim calcmode="lin" valueType="num">
                                      <p:cBhvr additive="repl">
                                        <p:cTn id="39" dur="1000" fill="hold"/>
                                        <p:tgtEl>
                                          <p:spTgt spid="101">
                                            <p:txEl>
                                              <p:pRg st="0" end="124"/>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nodeType="clickEffect" fill="hold" presetClass="entr" presetID="42">
                                  <p:stCondLst>
                                    <p:cond delay="0"/>
                                  </p:stCondLst>
                                  <p:childTnLst>
                                    <p:set>
                                      <p:cBhvr>
                                        <p:cTn id="43" dur="1" fill="hold">
                                          <p:stCondLst>
                                            <p:cond delay="0"/>
                                          </p:stCondLst>
                                        </p:cTn>
                                        <p:tgtEl>
                                          <p:spTgt spid="101">
                                            <p:txEl>
                                              <p:pRg st="124" end="359"/>
                                            </p:txEl>
                                          </p:spTgt>
                                        </p:tgtEl>
                                        <p:attrNameLst>
                                          <p:attrName>style.visibility</p:attrName>
                                        </p:attrNameLst>
                                      </p:cBhvr>
                                      <p:to>
                                        <p:strVal val="visible"/>
                                      </p:to>
                                    </p:set>
                                    <p:animEffect filter="fade" transition="in">
                                      <p:cBhvr additive="repl">
                                        <p:cTn id="44" dur="1000"/>
                                        <p:tgtEl>
                                          <p:spTgt spid="101">
                                            <p:txEl>
                                              <p:pRg st="124" end="359"/>
                                            </p:txEl>
                                          </p:spTgt>
                                        </p:tgtEl>
                                      </p:cBhvr>
                                    </p:animEffect>
                                    <p:anim calcmode="lin" valueType="num">
                                      <p:cBhvr additive="repl">
                                        <p:cTn id="45" dur="1000" fill="hold"/>
                                        <p:tgtEl>
                                          <p:spTgt spid="101">
                                            <p:txEl>
                                              <p:pRg st="124" end="359"/>
                                            </p:txEl>
                                          </p:spTgt>
                                        </p:tgtEl>
                                        <p:attrNameLst>
                                          <p:attrName>ppt_x</p:attrName>
                                        </p:attrNameLst>
                                      </p:cBhvr>
                                      <p:tavLst>
                                        <p:tav tm="0">
                                          <p:val>
                                            <p:strVal val="#ppt_x"/>
                                          </p:val>
                                        </p:tav>
                                        <p:tav tm="100000">
                                          <p:val>
                                            <p:strVal val="#ppt_x"/>
                                          </p:val>
                                        </p:tav>
                                      </p:tavLst>
                                    </p:anim>
                                    <p:anim calcmode="lin" valueType="num">
                                      <p:cBhvr additive="repl">
                                        <p:cTn id="46" dur="1000" fill="hold"/>
                                        <p:tgtEl>
                                          <p:spTgt spid="101">
                                            <p:txEl>
                                              <p:pRg st="124" end="359"/>
                                            </p:txEl>
                                          </p:spTgt>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nodeType="clickEffect" fill="hold" presetClass="entr" presetID="42">
                                  <p:stCondLst>
                                    <p:cond delay="0"/>
                                  </p:stCondLst>
                                  <p:childTnLst>
                                    <p:set>
                                      <p:cBhvr>
                                        <p:cTn id="50" dur="1" fill="hold">
                                          <p:stCondLst>
                                            <p:cond delay="0"/>
                                          </p:stCondLst>
                                        </p:cTn>
                                        <p:tgtEl>
                                          <p:spTgt spid="101">
                                            <p:txEl>
                                              <p:pRg st="359" end="475"/>
                                            </p:txEl>
                                          </p:spTgt>
                                        </p:tgtEl>
                                        <p:attrNameLst>
                                          <p:attrName>style.visibility</p:attrName>
                                        </p:attrNameLst>
                                      </p:cBhvr>
                                      <p:to>
                                        <p:strVal val="visible"/>
                                      </p:to>
                                    </p:set>
                                    <p:animEffect filter="fade" transition="in">
                                      <p:cBhvr additive="repl">
                                        <p:cTn id="51" dur="1000"/>
                                        <p:tgtEl>
                                          <p:spTgt spid="101">
                                            <p:txEl>
                                              <p:pRg st="359" end="475"/>
                                            </p:txEl>
                                          </p:spTgt>
                                        </p:tgtEl>
                                      </p:cBhvr>
                                    </p:animEffect>
                                    <p:anim calcmode="lin" valueType="num">
                                      <p:cBhvr additive="repl">
                                        <p:cTn id="52" dur="1000" fill="hold"/>
                                        <p:tgtEl>
                                          <p:spTgt spid="101">
                                            <p:txEl>
                                              <p:pRg st="359" end="475"/>
                                            </p:txEl>
                                          </p:spTgt>
                                        </p:tgtEl>
                                        <p:attrNameLst>
                                          <p:attrName>ppt_x</p:attrName>
                                        </p:attrNameLst>
                                      </p:cBhvr>
                                      <p:tavLst>
                                        <p:tav tm="0">
                                          <p:val>
                                            <p:strVal val="#ppt_x"/>
                                          </p:val>
                                        </p:tav>
                                        <p:tav tm="100000">
                                          <p:val>
                                            <p:strVal val="#ppt_x"/>
                                          </p:val>
                                        </p:tav>
                                      </p:tavLst>
                                    </p:anim>
                                    <p:anim calcmode="lin" valueType="num">
                                      <p:cBhvr additive="repl">
                                        <p:cTn id="53" dur="1000" fill="hold"/>
                                        <p:tgtEl>
                                          <p:spTgt spid="101">
                                            <p:txEl>
                                              <p:pRg st="359" end="47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TextShape 1"/>
          <p:cNvSpPr txBox="1"/>
          <p:nvPr/>
        </p:nvSpPr>
        <p:spPr>
          <a:xfrm>
            <a:off x="581040" y="702000"/>
            <a:ext cx="11029320" cy="1013400"/>
          </a:xfrm>
          <a:prstGeom prst="rect">
            <a:avLst/>
          </a:prstGeom>
          <a:noFill/>
          <a:ln>
            <a:noFill/>
          </a:ln>
        </p:spPr>
        <p:txBody>
          <a:bodyPr anchor="b"/>
          <a:p>
            <a:pPr>
              <a:lnSpc>
                <a:spcPct val="100000"/>
              </a:lnSpc>
            </a:pPr>
            <a:r>
              <a:rPr b="0" lang="en-US" sz="3600" spc="-1" strike="noStrike" cap="all">
                <a:solidFill>
                  <a:srgbClr val="ffffff"/>
                </a:solidFill>
                <a:uFill>
                  <a:solidFill>
                    <a:srgbClr val="ffffff"/>
                  </a:solidFill>
                </a:uFill>
                <a:latin typeface="Times New Roman"/>
              </a:rPr>
              <a:t>MANEJO DE EXACERBACIONES EN ASMA: </a:t>
            </a:r>
            <a:r>
              <a:rPr b="0" lang="en-US" sz="4000" spc="-1" strike="noStrike" cap="all">
                <a:solidFill>
                  <a:srgbClr val="ffffff"/>
                </a:solidFill>
                <a:uFill>
                  <a:solidFill>
                    <a:srgbClr val="ffffff"/>
                  </a:solidFill>
                </a:uFill>
                <a:latin typeface="Times New Roman"/>
              </a:rPr>
              <a:t>PASOS</a:t>
            </a:r>
            <a:endParaRPr b="0" lang="en-US" sz="1800" spc="-1" strike="noStrike">
              <a:solidFill>
                <a:srgbClr val="000000"/>
              </a:solidFill>
              <a:uFill>
                <a:solidFill>
                  <a:srgbClr val="ffffff"/>
                </a:solidFill>
              </a:uFill>
              <a:latin typeface="Gill Sans MT"/>
            </a:endParaRPr>
          </a:p>
        </p:txBody>
      </p:sp>
      <p:pic>
        <p:nvPicPr>
          <p:cNvPr id="104" name="Marcador de contenido 5" descr=""/>
          <p:cNvPicPr/>
          <p:nvPr/>
        </p:nvPicPr>
        <p:blipFill>
          <a:blip r:embed="rId1"/>
          <a:srcRect l="25522" t="6875" r="15417" b="26245"/>
          <a:stretch/>
        </p:blipFill>
        <p:spPr>
          <a:xfrm>
            <a:off x="2163600" y="1814040"/>
            <a:ext cx="7301880" cy="4648680"/>
          </a:xfrm>
          <a:prstGeom prst="rect">
            <a:avLst/>
          </a:prstGeom>
          <a:ln>
            <a:noFill/>
          </a:ln>
        </p:spPr>
      </p:pic>
      <p:pic>
        <p:nvPicPr>
          <p:cNvPr id="105" name="Picture 2" descr=""/>
          <p:cNvPicPr/>
          <p:nvPr/>
        </p:nvPicPr>
        <p:blipFill>
          <a:blip r:embed="rId2"/>
          <a:stretch/>
        </p:blipFill>
        <p:spPr>
          <a:xfrm>
            <a:off x="8781840" y="6085080"/>
            <a:ext cx="2828520" cy="475920"/>
          </a:xfrm>
          <a:prstGeom prst="rect">
            <a:avLst/>
          </a:prstGeom>
          <a:ln>
            <a:noFill/>
          </a:ln>
        </p:spPr>
      </p:pic>
    </p:spTree>
  </p:cSld>
  <mc:AlternateContent>
    <mc:Choice Requires="p14">
      <p:transition spd="slow">
        <p14:prism/>
      </p:transition>
    </mc:Choice>
    <mc:Fallback>
      <p:transition spd="slow">
        <p:fade/>
      </p:transition>
    </mc:Fallback>
  </mc:AlternateContent>
  <p:timing>
    <p:tnLst>
      <p:par>
        <p:cTn id="54" dur="indefinite" restart="never" nodeType="tmRoot">
          <p:childTnLst>
            <p:seq>
              <p:cTn id="55" nodeType="mainSeq"/>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6" name="TextShape 1"/>
          <p:cNvSpPr txBox="1"/>
          <p:nvPr/>
        </p:nvSpPr>
        <p:spPr>
          <a:xfrm>
            <a:off x="581040" y="702000"/>
            <a:ext cx="11029320" cy="739800"/>
          </a:xfrm>
          <a:prstGeom prst="rect">
            <a:avLst/>
          </a:prstGeom>
          <a:noFill/>
          <a:ln>
            <a:noFill/>
          </a:ln>
        </p:spPr>
        <p:txBody>
          <a:bodyPr anchor="b"/>
          <a:p>
            <a:endParaRPr b="0" lang="en-US" sz="1800" spc="-1" strike="noStrike">
              <a:solidFill>
                <a:srgbClr val="000000"/>
              </a:solidFill>
              <a:uFill>
                <a:solidFill>
                  <a:srgbClr val="ffffff"/>
                </a:solidFill>
              </a:uFill>
              <a:latin typeface="Gill Sans MT"/>
            </a:endParaRPr>
          </a:p>
        </p:txBody>
      </p:sp>
      <p:pic>
        <p:nvPicPr>
          <p:cNvPr id="107" name="Marcador de contenido 4" descr=""/>
          <p:cNvPicPr/>
          <p:nvPr/>
        </p:nvPicPr>
        <p:blipFill>
          <a:blip r:embed="rId1"/>
          <a:srcRect l="24271" t="866" r="23867" b="5098"/>
          <a:stretch/>
        </p:blipFill>
        <p:spPr>
          <a:xfrm>
            <a:off x="1769040" y="702000"/>
            <a:ext cx="8398800" cy="5978160"/>
          </a:xfrm>
          <a:prstGeom prst="rect">
            <a:avLst/>
          </a:prstGeom>
          <a:ln w="28440">
            <a:solidFill>
              <a:schemeClr val="tx1"/>
            </a:solidFill>
            <a:round/>
          </a:ln>
        </p:spPr>
      </p:pic>
    </p:spTree>
  </p:cSld>
  <mc:AlternateContent>
    <mc:Choice Requires="p14">
      <p:transition spd="slow">
        <p14:prism/>
      </p:transition>
    </mc:Choice>
    <mc:Fallback>
      <p:transition spd="slow">
        <p:fade/>
      </p:transition>
    </mc:Fallback>
  </mc:AlternateContent>
  <p:timing>
    <p:tnLst>
      <p:par>
        <p:cTn id="56" dur="indefinite" restart="never" nodeType="tmRoot">
          <p:childTnLst>
            <p:seq>
              <p:cTn id="57" nodeType="mainSeq"/>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8" name="TextShape 1"/>
          <p:cNvSpPr txBox="1"/>
          <p:nvPr/>
        </p:nvSpPr>
        <p:spPr>
          <a:xfrm>
            <a:off x="581040" y="702000"/>
            <a:ext cx="11029320" cy="1013400"/>
          </a:xfrm>
          <a:prstGeom prst="rect">
            <a:avLst/>
          </a:prstGeom>
          <a:noFill/>
          <a:ln>
            <a:noFill/>
          </a:ln>
        </p:spPr>
        <p:txBody>
          <a:bodyPr anchor="b"/>
          <a:p>
            <a:endParaRPr b="0" lang="en-US" sz="1800" spc="-1" strike="noStrike">
              <a:solidFill>
                <a:srgbClr val="000000"/>
              </a:solidFill>
              <a:uFill>
                <a:solidFill>
                  <a:srgbClr val="ffffff"/>
                </a:solidFill>
              </a:uFill>
              <a:latin typeface="Gill Sans MT"/>
            </a:endParaRPr>
          </a:p>
        </p:txBody>
      </p:sp>
      <p:sp>
        <p:nvSpPr>
          <p:cNvPr id="109" name="TextShape 2"/>
          <p:cNvSpPr txBox="1"/>
          <p:nvPr/>
        </p:nvSpPr>
        <p:spPr>
          <a:xfrm>
            <a:off x="581040" y="5951880"/>
            <a:ext cx="6916680" cy="364680"/>
          </a:xfrm>
          <a:prstGeom prst="rect">
            <a:avLst/>
          </a:prstGeom>
          <a:noFill/>
          <a:ln>
            <a:noFill/>
          </a:ln>
        </p:spPr>
        <p:txBody>
          <a:bodyPr anchor="ctr"/>
          <a:p>
            <a:endParaRPr b="0" lang="es-AR" sz="2400" spc="-1" strike="noStrike">
              <a:solidFill>
                <a:srgbClr val="000000"/>
              </a:solidFill>
              <a:uFill>
                <a:solidFill>
                  <a:srgbClr val="ffffff"/>
                </a:solidFill>
              </a:uFill>
              <a:latin typeface="Times New Roman"/>
            </a:endParaRPr>
          </a:p>
        </p:txBody>
      </p:sp>
      <p:pic>
        <p:nvPicPr>
          <p:cNvPr id="110" name="Marcador de contenido 4" descr=""/>
          <p:cNvPicPr/>
          <p:nvPr/>
        </p:nvPicPr>
        <p:blipFill>
          <a:blip r:embed="rId1"/>
          <a:srcRect l="24340" t="49537" r="24077" b="5940"/>
          <a:stretch/>
        </p:blipFill>
        <p:spPr>
          <a:xfrm>
            <a:off x="581040" y="1085760"/>
            <a:ext cx="11029320" cy="5351400"/>
          </a:xfrm>
          <a:prstGeom prst="rect">
            <a:avLst/>
          </a:prstGeom>
          <a:ln>
            <a:noFill/>
          </a:ln>
        </p:spPr>
      </p:pic>
    </p:spTree>
  </p:cSld>
  <mc:AlternateContent>
    <mc:Choice Requires="p14">
      <p:transition spd="slow">
        <p14:prism/>
      </p:transition>
    </mc:Choice>
    <mc:Fallback>
      <p:transition spd="slow">
        <p:fade/>
      </p:transition>
    </mc:Fallback>
  </mc:AlternateContent>
  <p:timing>
    <p:tnLst>
      <p:par>
        <p:cTn id="58" dur="indefinite" restart="never" nodeType="tmRoot">
          <p:childTnLst>
            <p:seq>
              <p:cTn id="59" dur="indefinite" nodeType="mainSeq">
                <p:childTnLst>
                  <p:par>
                    <p:cTn id="60" fill="hold">
                      <p:stCondLst>
                        <p:cond delay="indefinite"/>
                      </p:stCondLst>
                      <p:childTnLst>
                        <p:par>
                          <p:cTn id="61" fill="hold">
                            <p:stCondLst>
                              <p:cond delay="0"/>
                            </p:stCondLst>
                            <p:childTnLst>
                              <p:par>
                                <p:cTn id="62" nodeType="clickEffect" fill="hold" presetClass="entr" presetID="1">
                                  <p:stCondLst>
                                    <p:cond delay="0"/>
                                  </p:stCondLst>
                                  <p:childTnLst>
                                    <p:set>
                                      <p:cBhvr>
                                        <p:cTn id="63"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1" name="TextShape 1"/>
          <p:cNvSpPr txBox="1"/>
          <p:nvPr/>
        </p:nvSpPr>
        <p:spPr>
          <a:xfrm>
            <a:off x="581040" y="702000"/>
            <a:ext cx="11029320" cy="1013400"/>
          </a:xfrm>
          <a:prstGeom prst="rect">
            <a:avLst/>
          </a:prstGeom>
          <a:noFill/>
          <a:ln>
            <a:noFill/>
          </a:ln>
        </p:spPr>
        <p:txBody>
          <a:bodyPr anchor="b"/>
          <a:p>
            <a:pPr>
              <a:lnSpc>
                <a:spcPct val="100000"/>
              </a:lnSpc>
            </a:pPr>
            <a:r>
              <a:rPr b="0" lang="en-US" sz="3600" spc="-1" strike="noStrike" cap="all">
                <a:solidFill>
                  <a:srgbClr val="ffffff"/>
                </a:solidFill>
                <a:uFill>
                  <a:solidFill>
                    <a:srgbClr val="ffffff"/>
                  </a:solidFill>
                </a:uFill>
                <a:latin typeface="Times New Roman"/>
              </a:rPr>
              <a:t>MANEJO DE EXACERBACIONES EN ASMA: </a:t>
            </a:r>
            <a:r>
              <a:rPr b="0" lang="en-US" sz="4000" spc="-1" strike="noStrike" cap="all">
                <a:solidFill>
                  <a:srgbClr val="ffffff"/>
                </a:solidFill>
                <a:uFill>
                  <a:solidFill>
                    <a:srgbClr val="ffffff"/>
                  </a:solidFill>
                </a:uFill>
                <a:latin typeface="Times New Roman"/>
              </a:rPr>
              <a:t>PASOS</a:t>
            </a:r>
            <a:endParaRPr b="0" lang="en-US" sz="1800" spc="-1" strike="noStrike">
              <a:solidFill>
                <a:srgbClr val="000000"/>
              </a:solidFill>
              <a:uFill>
                <a:solidFill>
                  <a:srgbClr val="ffffff"/>
                </a:solidFill>
              </a:uFill>
              <a:latin typeface="Gill Sans MT"/>
            </a:endParaRPr>
          </a:p>
        </p:txBody>
      </p:sp>
      <p:sp>
        <p:nvSpPr>
          <p:cNvPr id="112" name="TextShape 2"/>
          <p:cNvSpPr txBox="1"/>
          <p:nvPr/>
        </p:nvSpPr>
        <p:spPr>
          <a:xfrm>
            <a:off x="581040" y="2180520"/>
            <a:ext cx="11029320" cy="3678120"/>
          </a:xfrm>
          <a:prstGeom prst="rect">
            <a:avLst/>
          </a:prstGeom>
          <a:noFill/>
          <a:ln>
            <a:noFill/>
          </a:ln>
        </p:spPr>
        <p:txBody>
          <a:bodyPr anchor="ctr"/>
          <a:p>
            <a:pPr marL="306000" indent="-305640" algn="just">
              <a:lnSpc>
                <a:spcPct val="100000"/>
              </a:lnSpc>
              <a:buClr>
                <a:srgbClr val="009dd9"/>
              </a:buClr>
              <a:buSzPct val="92000"/>
              <a:buFont typeface="Wingdings 2" charset="2"/>
              <a:buChar char=""/>
            </a:pPr>
            <a:r>
              <a:rPr b="1" lang="en-US" sz="2800" spc="-1" strike="noStrike">
                <a:solidFill>
                  <a:srgbClr val="17406d"/>
                </a:solidFill>
                <a:uFill>
                  <a:solidFill>
                    <a:srgbClr val="ffffff"/>
                  </a:solidFill>
                </a:uFill>
                <a:latin typeface="Times New Roman"/>
              </a:rPr>
              <a:t>Agonistas ß2 adrenérgicos de acción corta inhalados: </a:t>
            </a:r>
            <a:r>
              <a:rPr b="0" lang="en-US" sz="2400" spc="-1" strike="noStrike">
                <a:solidFill>
                  <a:srgbClr val="17406d"/>
                </a:solidFill>
                <a:uFill>
                  <a:solidFill>
                    <a:srgbClr val="ffffff"/>
                  </a:solidFill>
                </a:uFill>
                <a:latin typeface="Times New Roman"/>
              </a:rPr>
              <a:t>deben administrarse inmediatamente después de la presentación, y la administración se puede repetir hasta tres veces en la primera hora después de la presentación. </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400" spc="-1" strike="noStrike">
                <a:solidFill>
                  <a:srgbClr val="17406d"/>
                </a:solidFill>
                <a:uFill>
                  <a:solidFill>
                    <a:srgbClr val="ffffff"/>
                  </a:solidFill>
                </a:uFill>
                <a:latin typeface="Times New Roman"/>
              </a:rPr>
              <a:t>CÓMO? NEBULIZADO O CON AEROCÁMARA?</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400" spc="-1" strike="noStrike">
                <a:solidFill>
                  <a:srgbClr val="17406d"/>
                </a:solidFill>
                <a:uFill>
                  <a:solidFill>
                    <a:srgbClr val="ffffff"/>
                  </a:solidFill>
                </a:uFill>
                <a:latin typeface="Times New Roman"/>
              </a:rPr>
              <a:t>Adrenalina nebulizada (epinefrina), un agonista β2 no selectivo, no tiene beneficio significativo sobre el salbutamol o terbutalina.</a:t>
            </a:r>
            <a:endParaRPr b="0" lang="en-US" sz="1800" spc="-1" strike="noStrike">
              <a:solidFill>
                <a:srgbClr val="17406d"/>
              </a:solidFill>
              <a:uFill>
                <a:solidFill>
                  <a:srgbClr val="ffffff"/>
                </a:solidFill>
              </a:uFill>
              <a:latin typeface="Gill Sans MT"/>
            </a:endParaRPr>
          </a:p>
        </p:txBody>
      </p:sp>
      <p:sp>
        <p:nvSpPr>
          <p:cNvPr id="113" name="TextShape 3"/>
          <p:cNvSpPr txBox="1"/>
          <p:nvPr/>
        </p:nvSpPr>
        <p:spPr>
          <a:xfrm>
            <a:off x="581040" y="4145760"/>
            <a:ext cx="6916680" cy="3977280"/>
          </a:xfrm>
          <a:prstGeom prst="rect">
            <a:avLst/>
          </a:prstGeom>
          <a:noFill/>
          <a:ln>
            <a:noFill/>
          </a:ln>
        </p:spPr>
        <p:txBody>
          <a:bodyPr lIns="0" rIns="0" tIns="0" bIns="0" anchor="ctr"/>
          <a:p>
            <a:pPr>
              <a:lnSpc>
                <a:spcPct val="97000"/>
              </a:lnSpc>
            </a:pPr>
            <a:r>
              <a:rPr b="1" lang="es-AR" sz="1200" spc="-1" strike="noStrike" cap="all">
                <a:solidFill>
                  <a:srgbClr val="089ca3"/>
                </a:solidFill>
                <a:uFill>
                  <a:solidFill>
                    <a:srgbClr val="ffffff"/>
                  </a:solidFill>
                </a:uFill>
                <a:latin typeface="Arial"/>
                <a:ea typeface="MS PGothic"/>
              </a:rPr>
              <a:t>Lazarus SC. N Engl J Med 2010;363:755-764</a:t>
            </a:r>
            <a:endParaRPr b="0" lang="es-AR" sz="1400" spc="-1" strike="noStrike">
              <a:solidFill>
                <a:srgbClr val="000000"/>
              </a:solidFill>
              <a:uFill>
                <a:solidFill>
                  <a:srgbClr val="ffffff"/>
                </a:solidFill>
              </a:uFill>
              <a:latin typeface="Times New Roman"/>
            </a:endParaRPr>
          </a:p>
        </p:txBody>
      </p:sp>
      <p:pic>
        <p:nvPicPr>
          <p:cNvPr id="114" name="Picture 2" descr=""/>
          <p:cNvPicPr/>
          <p:nvPr/>
        </p:nvPicPr>
        <p:blipFill>
          <a:blip r:embed="rId1"/>
          <a:stretch/>
        </p:blipFill>
        <p:spPr>
          <a:xfrm>
            <a:off x="8781840" y="6085080"/>
            <a:ext cx="2828520" cy="475920"/>
          </a:xfrm>
          <a:prstGeom prst="rect">
            <a:avLst/>
          </a:prstGeom>
          <a:ln>
            <a:noFill/>
          </a:ln>
        </p:spPr>
      </p:pic>
    </p:spTree>
  </p:cSld>
  <mc:AlternateContent>
    <mc:Choice Requires="p15">
      <p:transition spd="slow">
        <p15:prstTrans prst="fallOver"/>
      </p:transition>
    </mc:Choice>
    <mc:Fallback>
      <p:transition spd="slow">
        <p:fade/>
      </p:transition>
    </mc:Fallback>
  </mc:AlternateContent>
  <p:timing>
    <p:tnLst>
      <p:par>
        <p:cTn id="64" dur="indefinite" restart="never" nodeType="tmRoot">
          <p:childTnLst>
            <p:seq>
              <p:cTn id="65" dur="indefinite" nodeType="mainSeq">
                <p:childTnLst>
                  <p:par>
                    <p:cTn id="66" fill="hold">
                      <p:stCondLst>
                        <p:cond delay="indefinite"/>
                      </p:stCondLst>
                      <p:childTnLst>
                        <p:par>
                          <p:cTn id="67" fill="hold">
                            <p:stCondLst>
                              <p:cond delay="0"/>
                            </p:stCondLst>
                            <p:childTnLst>
                              <p:par>
                                <p:cTn id="68" nodeType="clickEffect" fill="hold" presetClass="entr" presetID="2" presetSubtype="4">
                                  <p:stCondLst>
                                    <p:cond delay="0"/>
                                  </p:stCondLst>
                                  <p:childTnLst>
                                    <p:set>
                                      <p:cBhvr>
                                        <p:cTn id="69" dur="1" fill="hold">
                                          <p:stCondLst>
                                            <p:cond delay="0"/>
                                          </p:stCondLst>
                                        </p:cTn>
                                        <p:tgtEl>
                                          <p:spTgt spid="112">
                                            <p:txEl>
                                              <p:pRg st="0" end="218"/>
                                            </p:txEl>
                                          </p:spTgt>
                                        </p:tgtEl>
                                        <p:attrNameLst>
                                          <p:attrName>style.visibility</p:attrName>
                                        </p:attrNameLst>
                                      </p:cBhvr>
                                      <p:to>
                                        <p:strVal val="visible"/>
                                      </p:to>
                                    </p:set>
                                    <p:anim calcmode="lin" valueType="num">
                                      <p:cBhvr additive="repl">
                                        <p:cTn id="70" dur="500" fill="hold"/>
                                        <p:tgtEl>
                                          <p:spTgt spid="112">
                                            <p:txEl>
                                              <p:pRg st="0" end="218"/>
                                            </p:txEl>
                                          </p:spTgt>
                                        </p:tgtEl>
                                        <p:attrNameLst>
                                          <p:attrName>ppt_x</p:attrName>
                                        </p:attrNameLst>
                                      </p:cBhvr>
                                      <p:tavLst>
                                        <p:tav tm="0">
                                          <p:val>
                                            <p:strVal val="#ppt_x"/>
                                          </p:val>
                                        </p:tav>
                                        <p:tav tm="100000">
                                          <p:val>
                                            <p:strVal val="#ppt_x"/>
                                          </p:val>
                                        </p:tav>
                                      </p:tavLst>
                                    </p:anim>
                                    <p:anim calcmode="lin" valueType="num">
                                      <p:cBhvr additive="repl">
                                        <p:cTn id="71" dur="500" fill="hold"/>
                                        <p:tgtEl>
                                          <p:spTgt spid="112">
                                            <p:txEl>
                                              <p:pRg st="0" end="218"/>
                                            </p:txEl>
                                          </p:spTgt>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nodeType="clickEffect" fill="hold" presetClass="entr" presetID="2" presetSubtype="4">
                                  <p:stCondLst>
                                    <p:cond delay="0"/>
                                  </p:stCondLst>
                                  <p:childTnLst>
                                    <p:set>
                                      <p:cBhvr>
                                        <p:cTn id="75" dur="1" fill="hold">
                                          <p:stCondLst>
                                            <p:cond delay="0"/>
                                          </p:stCondLst>
                                        </p:cTn>
                                        <p:tgtEl>
                                          <p:spTgt spid="112">
                                            <p:txEl>
                                              <p:pRg st="218" end="253"/>
                                            </p:txEl>
                                          </p:spTgt>
                                        </p:tgtEl>
                                        <p:attrNameLst>
                                          <p:attrName>style.visibility</p:attrName>
                                        </p:attrNameLst>
                                      </p:cBhvr>
                                      <p:to>
                                        <p:strVal val="visible"/>
                                      </p:to>
                                    </p:set>
                                    <p:anim calcmode="lin" valueType="num">
                                      <p:cBhvr additive="repl">
                                        <p:cTn id="76" dur="500" fill="hold"/>
                                        <p:tgtEl>
                                          <p:spTgt spid="112">
                                            <p:txEl>
                                              <p:pRg st="218" end="253"/>
                                            </p:txEl>
                                          </p:spTgt>
                                        </p:tgtEl>
                                        <p:attrNameLst>
                                          <p:attrName>ppt_x</p:attrName>
                                        </p:attrNameLst>
                                      </p:cBhvr>
                                      <p:tavLst>
                                        <p:tav tm="0">
                                          <p:val>
                                            <p:strVal val="#ppt_x"/>
                                          </p:val>
                                        </p:tav>
                                        <p:tav tm="100000">
                                          <p:val>
                                            <p:strVal val="#ppt_x"/>
                                          </p:val>
                                        </p:tav>
                                      </p:tavLst>
                                    </p:anim>
                                    <p:anim calcmode="lin" valueType="num">
                                      <p:cBhvr additive="repl">
                                        <p:cTn id="77" dur="500" fill="hold"/>
                                        <p:tgtEl>
                                          <p:spTgt spid="112">
                                            <p:txEl>
                                              <p:pRg st="218" end="253"/>
                                            </p:txEl>
                                          </p:spTgt>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nodeType="clickEffect" fill="hold" presetClass="entr" presetID="2" presetSubtype="4">
                                  <p:stCondLst>
                                    <p:cond delay="0"/>
                                  </p:stCondLst>
                                  <p:childTnLst>
                                    <p:set>
                                      <p:cBhvr>
                                        <p:cTn id="81" dur="1" fill="hold">
                                          <p:stCondLst>
                                            <p:cond delay="0"/>
                                          </p:stCondLst>
                                        </p:cTn>
                                        <p:tgtEl>
                                          <p:spTgt spid="112">
                                            <p:txEl>
                                              <p:pRg st="253" end="386"/>
                                            </p:txEl>
                                          </p:spTgt>
                                        </p:tgtEl>
                                        <p:attrNameLst>
                                          <p:attrName>style.visibility</p:attrName>
                                        </p:attrNameLst>
                                      </p:cBhvr>
                                      <p:to>
                                        <p:strVal val="visible"/>
                                      </p:to>
                                    </p:set>
                                    <p:anim calcmode="lin" valueType="num">
                                      <p:cBhvr additive="repl">
                                        <p:cTn id="82" dur="500" fill="hold"/>
                                        <p:tgtEl>
                                          <p:spTgt spid="112">
                                            <p:txEl>
                                              <p:pRg st="253" end="386"/>
                                            </p:txEl>
                                          </p:spTgt>
                                        </p:tgtEl>
                                        <p:attrNameLst>
                                          <p:attrName>ppt_x</p:attrName>
                                        </p:attrNameLst>
                                      </p:cBhvr>
                                      <p:tavLst>
                                        <p:tav tm="0">
                                          <p:val>
                                            <p:strVal val="#ppt_x"/>
                                          </p:val>
                                        </p:tav>
                                        <p:tav tm="100000">
                                          <p:val>
                                            <p:strVal val="#ppt_x"/>
                                          </p:val>
                                        </p:tav>
                                      </p:tavLst>
                                    </p:anim>
                                    <p:anim calcmode="lin" valueType="num">
                                      <p:cBhvr additive="repl">
                                        <p:cTn id="83" dur="500" fill="hold"/>
                                        <p:tgtEl>
                                          <p:spTgt spid="112">
                                            <p:txEl>
                                              <p:pRg st="253" end="38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5" name="TextShape 1"/>
          <p:cNvSpPr txBox="1"/>
          <p:nvPr/>
        </p:nvSpPr>
        <p:spPr>
          <a:xfrm>
            <a:off x="581040" y="702000"/>
            <a:ext cx="11029320" cy="1013400"/>
          </a:xfrm>
          <a:prstGeom prst="rect">
            <a:avLst/>
          </a:prstGeom>
          <a:noFill/>
          <a:ln>
            <a:noFill/>
          </a:ln>
        </p:spPr>
        <p:txBody>
          <a:bodyPr anchor="b"/>
          <a:p>
            <a:pPr>
              <a:lnSpc>
                <a:spcPct val="100000"/>
              </a:lnSpc>
            </a:pPr>
            <a:r>
              <a:rPr b="0" lang="en-US" sz="3600" spc="-1" strike="noStrike" cap="all">
                <a:solidFill>
                  <a:srgbClr val="ffffff"/>
                </a:solidFill>
                <a:uFill>
                  <a:solidFill>
                    <a:srgbClr val="ffffff"/>
                  </a:solidFill>
                </a:uFill>
                <a:latin typeface="Times New Roman"/>
              </a:rPr>
              <a:t>MANEJO DE EXACERBACIONES EN ASMA: </a:t>
            </a:r>
            <a:r>
              <a:rPr b="0" lang="en-US" sz="4000" spc="-1" strike="noStrike" cap="all">
                <a:solidFill>
                  <a:srgbClr val="ffffff"/>
                </a:solidFill>
                <a:uFill>
                  <a:solidFill>
                    <a:srgbClr val="ffffff"/>
                  </a:solidFill>
                </a:uFill>
                <a:latin typeface="Times New Roman"/>
              </a:rPr>
              <a:t>PASOS</a:t>
            </a:r>
            <a:endParaRPr b="0" lang="en-US" sz="1800" spc="-1" strike="noStrike">
              <a:solidFill>
                <a:srgbClr val="000000"/>
              </a:solidFill>
              <a:uFill>
                <a:solidFill>
                  <a:srgbClr val="ffffff"/>
                </a:solidFill>
              </a:uFill>
              <a:latin typeface="Gill Sans MT"/>
            </a:endParaRPr>
          </a:p>
        </p:txBody>
      </p:sp>
      <p:sp>
        <p:nvSpPr>
          <p:cNvPr id="116" name="TextShape 2"/>
          <p:cNvSpPr txBox="1"/>
          <p:nvPr/>
        </p:nvSpPr>
        <p:spPr>
          <a:xfrm>
            <a:off x="581040" y="2180520"/>
            <a:ext cx="11029320" cy="3678120"/>
          </a:xfrm>
          <a:prstGeom prst="rect">
            <a:avLst/>
          </a:prstGeom>
          <a:noFill/>
          <a:ln>
            <a:noFill/>
          </a:ln>
        </p:spPr>
        <p:txBody>
          <a:bodyPr anchor="ctr"/>
          <a:p>
            <a:pPr marL="306000" indent="-305640" algn="just">
              <a:lnSpc>
                <a:spcPct val="100000"/>
              </a:lnSpc>
              <a:buClr>
                <a:srgbClr val="009dd9"/>
              </a:buClr>
              <a:buSzPct val="92000"/>
              <a:buFont typeface="Wingdings 2" charset="2"/>
              <a:buChar char=""/>
            </a:pPr>
            <a:r>
              <a:rPr b="1" lang="en-US" sz="2400" spc="-1" strike="noStrike" u="sng">
                <a:solidFill>
                  <a:srgbClr val="17406d"/>
                </a:solidFill>
                <a:uFill>
                  <a:solidFill>
                    <a:srgbClr val="ffffff"/>
                  </a:solidFill>
                </a:uFill>
                <a:latin typeface="Times New Roman"/>
              </a:rPr>
              <a:t>Agentes anticolinérgicos:</a:t>
            </a:r>
            <a:r>
              <a:rPr b="1" lang="en-US" sz="2400" spc="-1" strike="noStrike">
                <a:solidFill>
                  <a:srgbClr val="17406d"/>
                </a:solidFill>
                <a:uFill>
                  <a:solidFill>
                    <a:srgbClr val="ffffff"/>
                  </a:solidFill>
                </a:uFill>
                <a:latin typeface="Times New Roman"/>
              </a:rPr>
              <a:t> </a:t>
            </a:r>
            <a:r>
              <a:rPr b="0" lang="en-US" sz="2000" spc="-1" strike="noStrike">
                <a:solidFill>
                  <a:srgbClr val="17406d"/>
                </a:solidFill>
                <a:uFill>
                  <a:solidFill>
                    <a:srgbClr val="ffffff"/>
                  </a:solidFill>
                </a:uFill>
                <a:latin typeface="Times New Roman"/>
              </a:rPr>
              <a:t>Debido a su relativamente lento inicio de acción, ipratropio inhalado no se recomienda como monoterapia en el servicio de urgencias, pero se puede agregar a un agonista β2 adrenérgico de acción corta para un mayor efecto broncodilatador y de mayor duración en pacientes con severa obstrucción del flujo aéreo.</a:t>
            </a:r>
            <a:endParaRPr b="0" lang="en-US" sz="1800" spc="-1" strike="noStrike">
              <a:solidFill>
                <a:srgbClr val="17406d"/>
              </a:solidFill>
              <a:uFill>
                <a:solidFill>
                  <a:srgbClr val="ffffff"/>
                </a:solidFill>
              </a:uFill>
              <a:latin typeface="Gill Sans MT"/>
            </a:endParaRPr>
          </a:p>
          <a:p>
            <a:pPr marL="306000" indent="-305640" algn="just">
              <a:lnSpc>
                <a:spcPct val="100000"/>
              </a:lnSpc>
              <a:buClr>
                <a:srgbClr val="009dd9"/>
              </a:buClr>
              <a:buSzPct val="92000"/>
              <a:buFont typeface="Wingdings 2" charset="2"/>
              <a:buChar char=""/>
            </a:pPr>
            <a:r>
              <a:rPr b="0" lang="en-US" sz="2000" spc="-1" strike="noStrike">
                <a:solidFill>
                  <a:srgbClr val="17406d"/>
                </a:solidFill>
                <a:uFill>
                  <a:solidFill>
                    <a:srgbClr val="ffffff"/>
                  </a:solidFill>
                </a:uFill>
                <a:latin typeface="Times New Roman"/>
              </a:rPr>
              <a:t>El uso de ipratropio junto con un agonista β2 adrenérgico en el servicio de urgencias, en comparación con un agonista β2-adrenérgico solo, ha demostrado reducir las tasas de hospitalización en aproximadamente un 25%, aunque no hay beneficio aparente de continuando ipratropio después de la hospitalización.</a:t>
            </a:r>
            <a:endParaRPr b="0" lang="en-US" sz="1800" spc="-1" strike="noStrike">
              <a:solidFill>
                <a:srgbClr val="17406d"/>
              </a:solidFill>
              <a:uFill>
                <a:solidFill>
                  <a:srgbClr val="ffffff"/>
                </a:solidFill>
              </a:uFill>
              <a:latin typeface="Gill Sans MT"/>
            </a:endParaRPr>
          </a:p>
        </p:txBody>
      </p:sp>
      <p:sp>
        <p:nvSpPr>
          <p:cNvPr id="117" name="TextShape 3"/>
          <p:cNvSpPr txBox="1"/>
          <p:nvPr/>
        </p:nvSpPr>
        <p:spPr>
          <a:xfrm>
            <a:off x="581040" y="4145760"/>
            <a:ext cx="6916680" cy="3977280"/>
          </a:xfrm>
          <a:prstGeom prst="rect">
            <a:avLst/>
          </a:prstGeom>
          <a:noFill/>
          <a:ln>
            <a:noFill/>
          </a:ln>
        </p:spPr>
        <p:txBody>
          <a:bodyPr lIns="0" rIns="0" tIns="0" bIns="0" anchor="ctr"/>
          <a:p>
            <a:pPr>
              <a:lnSpc>
                <a:spcPct val="97000"/>
              </a:lnSpc>
            </a:pPr>
            <a:r>
              <a:rPr b="1" lang="es-AR" sz="1200" spc="-1" strike="noStrike" cap="all">
                <a:solidFill>
                  <a:srgbClr val="089ca3"/>
                </a:solidFill>
                <a:uFill>
                  <a:solidFill>
                    <a:srgbClr val="ffffff"/>
                  </a:solidFill>
                </a:uFill>
                <a:latin typeface="Arial"/>
                <a:ea typeface="MS PGothic"/>
              </a:rPr>
              <a:t>Lazarus SC. N Engl J Med 2010;363:755-764</a:t>
            </a:r>
            <a:endParaRPr b="0" lang="es-AR" sz="1400" spc="-1" strike="noStrike">
              <a:solidFill>
                <a:srgbClr val="000000"/>
              </a:solidFill>
              <a:uFill>
                <a:solidFill>
                  <a:srgbClr val="ffffff"/>
                </a:solidFill>
              </a:uFill>
              <a:latin typeface="Times New Roman"/>
            </a:endParaRPr>
          </a:p>
        </p:txBody>
      </p:sp>
      <p:pic>
        <p:nvPicPr>
          <p:cNvPr id="118" name="Picture 2" descr=""/>
          <p:cNvPicPr/>
          <p:nvPr/>
        </p:nvPicPr>
        <p:blipFill>
          <a:blip r:embed="rId1"/>
          <a:stretch/>
        </p:blipFill>
        <p:spPr>
          <a:xfrm>
            <a:off x="8781840" y="6085080"/>
            <a:ext cx="2828520" cy="475920"/>
          </a:xfrm>
          <a:prstGeom prst="rect">
            <a:avLst/>
          </a:prstGeom>
          <a:ln>
            <a:noFill/>
          </a:ln>
        </p:spPr>
      </p:pic>
    </p:spTree>
  </p:cSld>
  <p:timing>
    <p:tnLst>
      <p:par>
        <p:cTn id="84" dur="indefinite" restart="never" nodeType="tmRoot">
          <p:childTnLst>
            <p:seq>
              <p:cTn id="85" dur="indefinite" nodeType="mainSeq">
                <p:childTnLst>
                  <p:par>
                    <p:cTn id="86" fill="hold">
                      <p:stCondLst>
                        <p:cond delay="indefinite"/>
                      </p:stCondLst>
                      <p:childTnLst>
                        <p:par>
                          <p:cTn id="87" fill="hold">
                            <p:stCondLst>
                              <p:cond delay="0"/>
                            </p:stCondLst>
                            <p:childTnLst>
                              <p:par>
                                <p:cTn id="88" nodeType="clickEffect" fill="hold" presetClass="entr" presetID="2" presetSubtype="4">
                                  <p:stCondLst>
                                    <p:cond delay="0"/>
                                  </p:stCondLst>
                                  <p:childTnLst>
                                    <p:set>
                                      <p:cBhvr>
                                        <p:cTn id="89" dur="1" fill="hold">
                                          <p:stCondLst>
                                            <p:cond delay="0"/>
                                          </p:stCondLst>
                                        </p:cTn>
                                        <p:tgtEl>
                                          <p:spTgt spid="116">
                                            <p:txEl>
                                              <p:pRg st="0" end="336"/>
                                            </p:txEl>
                                          </p:spTgt>
                                        </p:tgtEl>
                                        <p:attrNameLst>
                                          <p:attrName>style.visibility</p:attrName>
                                        </p:attrNameLst>
                                      </p:cBhvr>
                                      <p:to>
                                        <p:strVal val="visible"/>
                                      </p:to>
                                    </p:set>
                                    <p:anim calcmode="lin" valueType="num">
                                      <p:cBhvr additive="repl">
                                        <p:cTn id="90" dur="500" fill="hold"/>
                                        <p:tgtEl>
                                          <p:spTgt spid="116">
                                            <p:txEl>
                                              <p:pRg st="0" end="336"/>
                                            </p:txEl>
                                          </p:spTgt>
                                        </p:tgtEl>
                                        <p:attrNameLst>
                                          <p:attrName>ppt_x</p:attrName>
                                        </p:attrNameLst>
                                      </p:cBhvr>
                                      <p:tavLst>
                                        <p:tav tm="0">
                                          <p:val>
                                            <p:strVal val="#ppt_x"/>
                                          </p:val>
                                        </p:tav>
                                        <p:tav tm="100000">
                                          <p:val>
                                            <p:strVal val="#ppt_x"/>
                                          </p:val>
                                        </p:tav>
                                      </p:tavLst>
                                    </p:anim>
                                    <p:anim calcmode="lin" valueType="num">
                                      <p:cBhvr additive="repl">
                                        <p:cTn id="91" dur="500" fill="hold"/>
                                        <p:tgtEl>
                                          <p:spTgt spid="116">
                                            <p:txEl>
                                              <p:pRg st="0" end="336"/>
                                            </p:txEl>
                                          </p:spTgt>
                                        </p:tgtEl>
                                        <p:attrNameLst>
                                          <p:attrName>ppt_y</p:attrName>
                                        </p:attrNameLst>
                                      </p:cBhvr>
                                      <p:tavLst>
                                        <p:tav tm="0">
                                          <p:val>
                                            <p:strVal val="1+#ppt_h/2"/>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nodeType="clickEffect" fill="hold" presetClass="entr" presetID="2" presetSubtype="4">
                                  <p:stCondLst>
                                    <p:cond delay="0"/>
                                  </p:stCondLst>
                                  <p:childTnLst>
                                    <p:set>
                                      <p:cBhvr>
                                        <p:cTn id="95" dur="1" fill="hold">
                                          <p:stCondLst>
                                            <p:cond delay="0"/>
                                          </p:stCondLst>
                                        </p:cTn>
                                        <p:tgtEl>
                                          <p:spTgt spid="116">
                                            <p:txEl>
                                              <p:pRg st="336" end="643"/>
                                            </p:txEl>
                                          </p:spTgt>
                                        </p:tgtEl>
                                        <p:attrNameLst>
                                          <p:attrName>style.visibility</p:attrName>
                                        </p:attrNameLst>
                                      </p:cBhvr>
                                      <p:to>
                                        <p:strVal val="visible"/>
                                      </p:to>
                                    </p:set>
                                    <p:anim calcmode="lin" valueType="num">
                                      <p:cBhvr additive="repl">
                                        <p:cTn id="96" dur="500" fill="hold"/>
                                        <p:tgtEl>
                                          <p:spTgt spid="116">
                                            <p:txEl>
                                              <p:pRg st="336" end="643"/>
                                            </p:txEl>
                                          </p:spTgt>
                                        </p:tgtEl>
                                        <p:attrNameLst>
                                          <p:attrName>ppt_x</p:attrName>
                                        </p:attrNameLst>
                                      </p:cBhvr>
                                      <p:tavLst>
                                        <p:tav tm="0">
                                          <p:val>
                                            <p:strVal val="#ppt_x"/>
                                          </p:val>
                                        </p:tav>
                                        <p:tav tm="100000">
                                          <p:val>
                                            <p:strVal val="#ppt_x"/>
                                          </p:val>
                                        </p:tav>
                                      </p:tavLst>
                                    </p:anim>
                                    <p:anim calcmode="lin" valueType="num">
                                      <p:cBhvr additive="repl">
                                        <p:cTn id="97" dur="500" fill="hold"/>
                                        <p:tgtEl>
                                          <p:spTgt spid="116">
                                            <p:txEl>
                                              <p:pRg st="336" end="64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Dividendo</Template>
  <TotalTime>1644</TotalTime>
  <Application>LibreOffice/5.1.6.2$Linux_x86 LibreOffice_project/10m0$Build-2</Application>
  <Words>874</Words>
  <Paragraphs>53</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2015-10-05T00:18:12Z</dcterms:created>
  <dc:creator>mileva hajduczyk</dc:creator>
  <dc:description/>
  <dc:language>es-AR</dc:language>
  <cp:lastModifiedBy/>
  <dcterms:modified xsi:type="dcterms:W3CDTF">2019-04-03T09:29:54Z</dcterms:modified>
  <cp:revision>26</cp:revision>
  <dc:subject/>
  <dc:title>MANEJO DE EXACERBACIONES EN ASMA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1</vt:i4>
  </property>
  <property fmtid="{D5CDD505-2E9C-101B-9397-08002B2CF9AE}" pid="8" name="PresentationFormat">
    <vt:lpwstr>Personalizado</vt:lpwstr>
  </property>
  <property fmtid="{D5CDD505-2E9C-101B-9397-08002B2CF9AE}" pid="9" name="ScaleCrop">
    <vt:bool>0</vt:bool>
  </property>
  <property fmtid="{D5CDD505-2E9C-101B-9397-08002B2CF9AE}" pid="10" name="ShareDoc">
    <vt:bool>0</vt:bool>
  </property>
  <property fmtid="{D5CDD505-2E9C-101B-9397-08002B2CF9AE}" pid="11" name="Slides">
    <vt:i4>22</vt:i4>
  </property>
</Properties>
</file>