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0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41.png" ContentType="image/png"/>
  <Override PartName="/ppt/media/image1.jpeg" ContentType="image/jpeg"/>
  <Override PartName="/ppt/media/image11.png" ContentType="image/png"/>
  <Override PartName="/ppt/media/image38.png" ContentType="image/png"/>
  <Override PartName="/ppt/media/image3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9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6.png" ContentType="image/png"/>
  <Override PartName="/ppt/media/image21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A91C2E3-D063-470C-B6BE-2489AF9E32B2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CE66F9-182D-47F1-8B03-7D9E9E48B6D8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(valvas, anillos, cuerdas tendinosas, músculos papilares y miocardio subyacente).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lo general, los tipos II y IIIA están causados por trastornos primarios de las valvas, mientras que los tipos I y IIIb a menudo se deben a disfunción del VI, con remodelado anular y del VI e IMi secundaria.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BBA8E5F-9ABC-4D63-9723-CA163071C364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36EE71-4748-4687-81EA-F1865873F88A}" type="slidenum">
              <a:rPr b="0" lang="es-A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280160" y="466200"/>
            <a:ext cx="962820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280160" y="466200"/>
            <a:ext cx="962820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3596040" y="2190600"/>
            <a:ext cx="4995720" cy="398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80160" y="466200"/>
            <a:ext cx="962820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801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398592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13960" y="427284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801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13960" y="2190600"/>
            <a:ext cx="469836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80160" y="4272840"/>
            <a:ext cx="9628200" cy="1901160"/>
          </a:xfrm>
          <a:prstGeom prst="rect">
            <a:avLst/>
          </a:prstGeom>
        </p:spPr>
        <p:txBody>
          <a:bodyPr lIns="0" rIns="0" tIns="0" bIns="0"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347400"/>
            <a:ext cx="12188520" cy="118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n 7" descr=""/>
          <p:cNvPicPr/>
          <p:nvPr/>
        </p:nvPicPr>
        <p:blipFill>
          <a:blip r:embed="rId3"/>
          <a:stretch/>
        </p:blipFill>
        <p:spPr>
          <a:xfrm>
            <a:off x="0" y="457200"/>
            <a:ext cx="12188520" cy="137088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2832480" y="1371600"/>
            <a:ext cx="9359280" cy="29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2832480" y="4462200"/>
            <a:ext cx="9359280" cy="103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3175200" y="1944000"/>
            <a:ext cx="849960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6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1280160" y="6356520"/>
            <a:ext cx="197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ftr"/>
          </p:nvPr>
        </p:nvSpPr>
        <p:spPr>
          <a:xfrm>
            <a:off x="3252240" y="6356520"/>
            <a:ext cx="568728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8939880" y="6356520"/>
            <a:ext cx="1968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9CF92E-4DF5-4F32-AEE8-591A9399EE9C}" type="slidenum">
              <a:rPr b="0" lang="es-A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6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6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6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6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347400"/>
            <a:ext cx="12188520" cy="118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Imagen 7" descr=""/>
          <p:cNvPicPr/>
          <p:nvPr/>
        </p:nvPicPr>
        <p:blipFill>
          <a:blip r:embed="rId2"/>
          <a:stretch/>
        </p:blipFill>
        <p:spPr>
          <a:xfrm>
            <a:off x="0" y="457200"/>
            <a:ext cx="12188520" cy="137088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1280160" y="466200"/>
            <a:ext cx="9628200" cy="1361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80160" y="2190600"/>
            <a:ext cx="9628200" cy="39859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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"/>
            </a:pPr>
            <a:r>
              <a:rPr b="0" lang="es-ES" sz="2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"/>
            </a:pPr>
            <a:r>
              <a:rPr b="0" lang="es-ES" sz="16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"/>
            </a:pPr>
            <a:r>
              <a:rPr b="0" lang="es-ES" sz="16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1280160" y="6356520"/>
            <a:ext cx="197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252240" y="6356520"/>
            <a:ext cx="568728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939880" y="6356520"/>
            <a:ext cx="1968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E21D8AB-FA1A-49FA-A5D2-80DA96E097FC}" type="slidenum">
              <a:rPr b="0" lang="es-AR" sz="1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 hidden="1"/>
          <p:cNvSpPr/>
          <p:nvPr/>
        </p:nvSpPr>
        <p:spPr>
          <a:xfrm>
            <a:off x="0" y="347400"/>
            <a:ext cx="12188520" cy="118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Imagen 7" descr=""/>
          <p:cNvPicPr/>
          <p:nvPr/>
        </p:nvPicPr>
        <p:blipFill>
          <a:blip r:embed="rId3"/>
          <a:stretch/>
        </p:blipFill>
        <p:spPr>
          <a:xfrm>
            <a:off x="0" y="457200"/>
            <a:ext cx="12188520" cy="13708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3502080" y="-20520"/>
            <a:ext cx="7314840" cy="434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3502080" y="4462200"/>
            <a:ext cx="7314840" cy="171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3837960" y="658440"/>
            <a:ext cx="6597000" cy="366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5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3837960" y="4589640"/>
            <a:ext cx="6597000" cy="14997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4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dt"/>
          </p:nvPr>
        </p:nvSpPr>
        <p:spPr>
          <a:xfrm>
            <a:off x="1280160" y="6356520"/>
            <a:ext cx="197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3/04/19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ftr"/>
          </p:nvPr>
        </p:nvSpPr>
        <p:spPr>
          <a:xfrm>
            <a:off x="3252240" y="6356520"/>
            <a:ext cx="568728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8"/>
          <p:cNvSpPr>
            <a:spLocks noGrp="1"/>
          </p:cNvSpPr>
          <p:nvPr>
            <p:ph type="sldNum"/>
          </p:nvPr>
        </p:nvSpPr>
        <p:spPr>
          <a:xfrm>
            <a:off x="8939880" y="6356520"/>
            <a:ext cx="1968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B87AF7-FB92-4530-B5F8-5FE411EB7A6A}" type="slidenum">
              <a:rPr b="0" lang="es-A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175200" y="1944000"/>
            <a:ext cx="8499600" cy="1623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Valvulopatía mitral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175200" y="4538520"/>
            <a:ext cx="8499600" cy="999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 Rawson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DR. JUAN RICARDO CORTES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2019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0" name="Marcador de contenido 3" descr=""/>
          <p:cNvPicPr/>
          <p:nvPr/>
        </p:nvPicPr>
        <p:blipFill>
          <a:blip r:embed="rId1"/>
          <a:stretch/>
        </p:blipFill>
        <p:spPr>
          <a:xfrm>
            <a:off x="4479840" y="780840"/>
            <a:ext cx="4235040" cy="57740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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6488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Medico: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Betabloqueantes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Disminución de disnea, al    FC aumentando el tiempo en diástole, permitiendo un mejor llenado ventricular. (Clase I C).  [4]                                  FA o aleteo con elevada respuesta pese al tto con digitálicos (Clase I B).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Digitálicos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FA de alta respuesta ventricular (Clase I C). [4]                                              Insuficiencia cardiaca derecha y FA (Clase II C).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Amiodarona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Reversión de ritmo en FA de &lt; 48 hs (Clase I C). [4]                                  Control de frecuencia en pacientes con FA de alta respuesta, pese al tratamiento con betabloqueantes, bloqueantes cálcicos y digitálicos (Clase I C).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CustomShape 3"/>
          <p:cNvSpPr/>
          <p:nvPr/>
        </p:nvSpPr>
        <p:spPr>
          <a:xfrm flipH="1">
            <a:off x="6734880" y="2772360"/>
            <a:ext cx="1080" cy="21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tx2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Diuréticos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Disnea de esfuerzo (Clase I C). [4]                                                                           Asintomáticos (Clase III C). [4]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Imagen 3" descr=""/>
          <p:cNvPicPr/>
          <p:nvPr/>
        </p:nvPicPr>
        <p:blipFill>
          <a:blip r:embed="rId1"/>
          <a:stretch/>
        </p:blipFill>
        <p:spPr>
          <a:xfrm>
            <a:off x="3541320" y="604080"/>
            <a:ext cx="6104880" cy="60098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81" name="CustomShape 3"/>
          <p:cNvSpPr/>
          <p:nvPr/>
        </p:nvSpPr>
        <p:spPr>
          <a:xfrm>
            <a:off x="3625560" y="632160"/>
            <a:ext cx="4417560" cy="295920"/>
          </a:xfrm>
          <a:prstGeom prst="rect">
            <a:avLst/>
          </a:prstGeom>
          <a:noFill/>
          <a:ln w="41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4" name="Imagen 4" descr=""/>
          <p:cNvPicPr/>
          <p:nvPr/>
        </p:nvPicPr>
        <p:blipFill>
          <a:blip r:embed="rId1"/>
          <a:stretch/>
        </p:blipFill>
        <p:spPr>
          <a:xfrm>
            <a:off x="4854240" y="642600"/>
            <a:ext cx="5313240" cy="5958720"/>
          </a:xfrm>
          <a:prstGeom prst="rect">
            <a:avLst/>
          </a:prstGeom>
          <a:ln w="50760">
            <a:solidFill>
              <a:schemeClr val="accent3"/>
            </a:solidFill>
            <a:round/>
          </a:ln>
        </p:spPr>
      </p:pic>
      <p:sp>
        <p:nvSpPr>
          <p:cNvPr id="185" name="CustomShape 3"/>
          <p:cNvSpPr/>
          <p:nvPr/>
        </p:nvSpPr>
        <p:spPr>
          <a:xfrm>
            <a:off x="4891680" y="674280"/>
            <a:ext cx="3914280" cy="239760"/>
          </a:xfrm>
          <a:prstGeom prst="rect">
            <a:avLst/>
          </a:prstGeom>
          <a:noFill/>
          <a:ln w="41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médico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7" name="Marcador de contenido 3" descr=""/>
          <p:cNvPicPr/>
          <p:nvPr/>
        </p:nvPicPr>
        <p:blipFill>
          <a:blip r:embed="rId1"/>
          <a:stretch/>
        </p:blipFill>
        <p:spPr>
          <a:xfrm>
            <a:off x="6094440" y="565560"/>
            <a:ext cx="4478760" cy="594396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88" name="CustomShape 2"/>
          <p:cNvSpPr/>
          <p:nvPr/>
        </p:nvSpPr>
        <p:spPr>
          <a:xfrm>
            <a:off x="6115680" y="590040"/>
            <a:ext cx="2732400" cy="197280"/>
          </a:xfrm>
          <a:prstGeom prst="rect">
            <a:avLst/>
          </a:prstGeom>
          <a:noFill/>
          <a:ln w="41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quirúrgico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Valvuloplastia percutánea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tratamiento de elección para estenosis mitral grave sintomática que tienen una válvula móvil, poco calcificada y sin regurgitación. se realiza con la ayuda de un catéter-balón.                                                            complicaciones: rotura de la válvula, poco frecuente pero grave con la consiguiente insuficiencia mitral masiva, que obliga a tratamiento quirúrgico urgente.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1" name="Imagen 4" descr=""/>
          <p:cNvPicPr/>
          <p:nvPr/>
        </p:nvPicPr>
        <p:blipFill>
          <a:blip r:embed="rId1"/>
          <a:stretch/>
        </p:blipFill>
        <p:spPr>
          <a:xfrm>
            <a:off x="6800040" y="931320"/>
            <a:ext cx="4736880" cy="549000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quirúrgico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Valvulotomía quirúrgica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existen 3 tipos de abordaje.        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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Valvulotomía mitral cerrada: el abordaje es por vía auricular o ventricular, no se visualiza directamente la válvula.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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Valvulotomía mitral abierta: visión directa de la válvula, se conecta al paciente a circulación extracorpórea.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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Sustitución valvular: factible en todos los pacientes mortalidad de 3-8%, se utilizan cuando las demás técnicas no han tenido resultados.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4" name="Imagen 5" descr=""/>
          <p:cNvPicPr/>
          <p:nvPr/>
        </p:nvPicPr>
        <p:blipFill>
          <a:blip r:embed="rId1"/>
          <a:stretch/>
        </p:blipFill>
        <p:spPr>
          <a:xfrm>
            <a:off x="644040" y="2038320"/>
            <a:ext cx="11322720" cy="36788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95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Imagen 2" descr=""/>
          <p:cNvPicPr/>
          <p:nvPr/>
        </p:nvPicPr>
        <p:blipFill>
          <a:blip r:embed="rId2"/>
          <a:stretch/>
        </p:blipFill>
        <p:spPr>
          <a:xfrm>
            <a:off x="2780280" y="3390480"/>
            <a:ext cx="7281360" cy="17780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97" name="Line 4"/>
          <p:cNvSpPr/>
          <p:nvPr/>
        </p:nvSpPr>
        <p:spPr>
          <a:xfrm flipV="1">
            <a:off x="2883600" y="4797000"/>
            <a:ext cx="2658960" cy="14040"/>
          </a:xfrm>
          <a:prstGeom prst="line">
            <a:avLst/>
          </a:prstGeom>
          <a:ln w="2556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2923560" y="2670120"/>
            <a:ext cx="6597000" cy="1282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Insuficiencia mitral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Generalidades y clasificación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consecuencia de anomalías o enfermedades que afectan uno o más de los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cinco componentes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funcionales de la válvula mitral.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Según su etiología se puede clasificar en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primarias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secundarias. </a:t>
            </a: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[2]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Según el mecanismo de disfunción valvular, clasificación de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Carpentier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95768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Imagen 3" descr=""/>
          <p:cNvPicPr/>
          <p:nvPr/>
        </p:nvPicPr>
        <p:blipFill>
          <a:blip r:embed="rId1"/>
          <a:stretch/>
        </p:blipFill>
        <p:spPr>
          <a:xfrm>
            <a:off x="3015720" y="494640"/>
            <a:ext cx="6223320" cy="63010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280160" y="466200"/>
            <a:ext cx="9628200" cy="1348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Generalidades de Valvulopatía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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injuria valvular se manifiesta de dos formas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estenosis y/o insuficiencia.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Estenosis</a:t>
            </a: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incapacidad de una válvula de abrirse por com­pleto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Casi siempre se debe a una alteración primaria de las cúspides y en la mayoría de los casos se trata de un proceso crónico (ej: calcificación o cicatrización de las valvas).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Insuficiencia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Es el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cierre incompleto de la válvula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lo que permite la regurgitación (reflujo) de la sangre. Puede ser secundaria a una enfermedad intrínseca de las cúspides valvulares o a la rotura de las estructuras de soporte de la misma. Puede aparecer en forma abrupta o en forma insidiosa.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Insuficiencia mitral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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6488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Etiología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Primaria</a:t>
            </a:r>
            <a:r>
              <a:rPr b="0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Toda causa que afecte la estructura de las valvas.                                                  Degeneración mixomatosa y reumática son las mas frecuentes. [2]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1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Secundaria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Disfunción valvular por alteración de la geometría normal de los diferentes componentes del aparato valvular, no hay afectación estructural de las valvas.                                                                                                                                                          Miocardiopatía dilatada, ruptura musculo papilares, dilatación AI. [2]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95768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Imagen 4" descr=""/>
          <p:cNvPicPr/>
          <p:nvPr/>
        </p:nvPicPr>
        <p:blipFill>
          <a:blip r:embed="rId1"/>
          <a:stretch/>
        </p:blipFill>
        <p:spPr>
          <a:xfrm>
            <a:off x="1817640" y="615600"/>
            <a:ext cx="8962560" cy="60670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Fisiopatología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orificio mitral regurgitante actúa de forma paralela a la válvula aórtica, casi el 50% del volumen de regurgitación se propulsa a la aurícula izquierda antes de que se abra la válvula aórtica.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presión sistólica del VI por lo tanto, el gradiente VI-AI, depende de la resistencia vascular sistémica.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compensación inicial de la insuficiencia mitral aguda consiste en vaciamiento más completo del ventrículo izquierdo.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volumen de éste, sin embargo, aumenta progresivamente a medida que se eleva la gravedad de la insuficiencia y se deteriora la función del ventrículo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9" name="Imagen 3" descr=""/>
          <p:cNvPicPr/>
          <p:nvPr/>
        </p:nvPicPr>
        <p:blipFill>
          <a:blip r:embed="rId1"/>
          <a:stretch/>
        </p:blipFill>
        <p:spPr>
          <a:xfrm>
            <a:off x="3100320" y="595440"/>
            <a:ext cx="6405480" cy="605916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210" name="Imagen 4" descr=""/>
          <p:cNvPicPr/>
          <p:nvPr/>
        </p:nvPicPr>
        <p:blipFill>
          <a:blip r:embed="rId2"/>
          <a:stretch/>
        </p:blipFill>
        <p:spPr>
          <a:xfrm>
            <a:off x="3895560" y="1281960"/>
            <a:ext cx="4397400" cy="44204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211" name="Imagen 5" descr=""/>
          <p:cNvPicPr/>
          <p:nvPr/>
        </p:nvPicPr>
        <p:blipFill>
          <a:blip r:embed="rId3"/>
          <a:stretch/>
        </p:blipFill>
        <p:spPr>
          <a:xfrm>
            <a:off x="8429040" y="3625200"/>
            <a:ext cx="3647880" cy="210456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Síntomas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pacientes con MR aislada,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 a moderada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por lo general son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asintomáticos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fatiga,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disnea de esfuerzo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ortopnea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son los síntomas más prominentes en pacientes con MR crónica grave.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palpitaciones son comunes y pueden indicar el inicio de una FA.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EAP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 mas común en pacientes con IM grave aguda.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95768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Examen físico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643320" y="2190600"/>
            <a:ext cx="112266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Inspección y palpación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[3]                                                                                                                               Si hay dilatación VI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desviación del choque de la punta, signos de IC.                                                       Onda yugular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“v” promitente, “y” descenso rápido.                                                                                                                                                                                    Pulso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parvus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celler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importante para hacer dx diferencial con EO (parvus y tardus).                           En casos agudos y graves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Shock, EAP.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Auscultación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[1]                                                                                                                                     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Ausencia de R1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falta de coaptación de las valvas o solapamiento por SS.                                  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Desdoblamiento de R2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cierre prematuro de válvula aortica.                                                        R3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llenado ventricular rápido, si hay ritmo sinusal puede haber también R4.                         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Soplo sistólico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 duración variable que depende de la gravedad de la insuficiencia (inversamente proporcional), irradiado a axila. Puede confundirse con soplo de EA.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Imagen 8" descr=""/>
          <p:cNvPicPr/>
          <p:nvPr/>
        </p:nvPicPr>
        <p:blipFill>
          <a:blip r:embed="rId1"/>
          <a:stretch/>
        </p:blipFill>
        <p:spPr>
          <a:xfrm>
            <a:off x="8720640" y="786240"/>
            <a:ext cx="2968920" cy="14464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219" name="Imagen 9" descr=""/>
          <p:cNvPicPr/>
          <p:nvPr/>
        </p:nvPicPr>
        <p:blipFill>
          <a:blip r:embed="rId2"/>
          <a:stretch/>
        </p:blipFill>
        <p:spPr>
          <a:xfrm>
            <a:off x="6533640" y="605880"/>
            <a:ext cx="1761120" cy="17650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Estudios complementarios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Electrocardiograma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Ensanchamiento de onda P, FA, si hay HTP onda P pulmonar, onda P bimodal (agrandamiento auricular izquierdo y derecho).    Signos de isquemia.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etapas tardías hay dilatación de cavidades izquierdas con cardiomegalia. Signos de congestión pulmonar, edema intersticial, EAP.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Ecocardiograma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Altamente sensible y especifico, puede valorar la gravedad de la insuficiencia. Correlación con el pronostico, útil para guiar el tratamiento.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Ergometría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Imagen 4" descr=""/>
          <p:cNvPicPr/>
          <p:nvPr/>
        </p:nvPicPr>
        <p:blipFill>
          <a:blip r:embed="rId1"/>
          <a:stretch/>
        </p:blipFill>
        <p:spPr>
          <a:xfrm>
            <a:off x="3819600" y="2190600"/>
            <a:ext cx="4549320" cy="36536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generalidades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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6488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médico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Tiene un papel definido en la IM sintomática previa a la resolución quirúrgica o en casos donde esta no esta recomendada.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utilización de drogas vasodilatadoras juega un papel preponderante debido a que disminuyen la postcarga.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Cuando la progresión de la enfermedad produce deterioro de la función ventricular y síntomas de IC esta indicado el tratamiento quirúrgico.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intervención quirúrgica tardía implica una perdida de la función ventricular irreversible.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medico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9" name="Imagen 3" descr=""/>
          <p:cNvPicPr/>
          <p:nvPr/>
        </p:nvPicPr>
        <p:blipFill>
          <a:blip r:embed="rId1"/>
          <a:stretch/>
        </p:blipFill>
        <p:spPr>
          <a:xfrm>
            <a:off x="4995360" y="1105920"/>
            <a:ext cx="6556680" cy="482472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quirúrgico 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Existen dos alternativas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Reemplazo valvular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(mortalidad 5 a 12%) y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reparación percutánea de la válvula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(mortalidad 1 a 3 %). 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indicación en pacientes asintomáticos es controversial, se recomienda en pacientes sin síntomas con FE &lt;60% y diámetro de fin de diástole &gt; 40mm. [4]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el tratamiento quirúrgico esta indicado debe ser precoz en menos de 3 meses, debido a que puede haber deterioro de la función del VI.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pacientes sintomáticos con deterioro grave de la FE (&lt;30%) esta indicada la reparación percutánea.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pacientes con FE &lt; 20% pueden ser considerados para trasplante cardiaco. [4]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2" name="Imagen 3" descr=""/>
          <p:cNvPicPr/>
          <p:nvPr/>
        </p:nvPicPr>
        <p:blipFill>
          <a:blip r:embed="rId1"/>
          <a:stretch/>
        </p:blipFill>
        <p:spPr>
          <a:xfrm>
            <a:off x="2489400" y="2589840"/>
            <a:ext cx="5799600" cy="31874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233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 quirúrgico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6" name="Imagen 3" descr=""/>
          <p:cNvPicPr/>
          <p:nvPr/>
        </p:nvPicPr>
        <p:blipFill>
          <a:blip r:embed="rId1"/>
          <a:stretch/>
        </p:blipFill>
        <p:spPr>
          <a:xfrm>
            <a:off x="3403440" y="957960"/>
            <a:ext cx="5976720" cy="507456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237" name="Imagen 4" descr=""/>
          <p:cNvPicPr/>
          <p:nvPr/>
        </p:nvPicPr>
        <p:blipFill>
          <a:blip r:embed="rId2"/>
          <a:stretch/>
        </p:blipFill>
        <p:spPr>
          <a:xfrm>
            <a:off x="3403440" y="553680"/>
            <a:ext cx="5989680" cy="58834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238" name="CustomShape 3"/>
          <p:cNvSpPr/>
          <p:nvPr/>
        </p:nvSpPr>
        <p:spPr>
          <a:xfrm>
            <a:off x="3421080" y="4962240"/>
            <a:ext cx="5976720" cy="137124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923560" y="2670120"/>
            <a:ext cx="6597000" cy="1282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Estenosis mitral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Estenosis mitral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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6488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Etiologías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Frecuente: </a:t>
            </a:r>
            <a:r>
              <a:rPr b="1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fiebre reumática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hasta en un 99% de las series, cambios característicos: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engrosamiento de valvas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fusiones comisurales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acortamiento y fusión cordal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Hasta un 25% tienen EM aislada, y un 40% IM combinada. [1] El antecedente clínico de FR falta hasta en 50 % de pacientes, la EM suele presentarse 10 a 20 años después de primer episodio de FR. [2]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Menos frecuentes: LES, AR, tumor carcinoide, Metisergida (ergotico).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Raros: calcificaciones extensas del anillo valvular, tumor que obstruya el flujo de entrada ej: mixoma, trombo auricular.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95768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Imagen 6" descr=""/>
          <p:cNvPicPr/>
          <p:nvPr/>
        </p:nvPicPr>
        <p:blipFill>
          <a:blip r:embed="rId1"/>
          <a:stretch/>
        </p:blipFill>
        <p:spPr>
          <a:xfrm>
            <a:off x="9678600" y="499680"/>
            <a:ext cx="1851840" cy="1564920"/>
          </a:xfrm>
          <a:prstGeom prst="rect">
            <a:avLst/>
          </a:prstGeom>
          <a:ln w="25560">
            <a:solidFill>
              <a:schemeClr val="tx1"/>
            </a:solidFill>
            <a:round/>
          </a:ln>
        </p:spPr>
      </p:pic>
      <p:pic>
        <p:nvPicPr>
          <p:cNvPr id="141" name="Imagen 3" descr=""/>
          <p:cNvPicPr/>
          <p:nvPr/>
        </p:nvPicPr>
        <p:blipFill>
          <a:blip r:embed="rId2"/>
          <a:stretch/>
        </p:blipFill>
        <p:spPr>
          <a:xfrm>
            <a:off x="5605200" y="528120"/>
            <a:ext cx="6468120" cy="1686960"/>
          </a:xfrm>
          <a:prstGeom prst="rect">
            <a:avLst/>
          </a:prstGeom>
          <a:ln w="41400">
            <a:solidFill>
              <a:schemeClr val="accent1">
                <a:lumMod val="50000"/>
              </a:schemeClr>
            </a:solidFill>
            <a:round/>
          </a:ln>
        </p:spPr>
      </p:pic>
      <p:sp>
        <p:nvSpPr>
          <p:cNvPr id="142" name="CustomShape 4"/>
          <p:cNvSpPr/>
          <p:nvPr/>
        </p:nvSpPr>
        <p:spPr>
          <a:xfrm>
            <a:off x="7491600" y="1316880"/>
            <a:ext cx="1248840" cy="185040"/>
          </a:xfrm>
          <a:prstGeom prst="rect">
            <a:avLst/>
          </a:prstGeom>
          <a:noFill/>
          <a:ln w="255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Fisiopatología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Diámetro normal mitral de 4 a 6 cm, cuando el diámetro    &lt;2 cm el flujo transvalvular se mantiene gracias un    de presión en la aurícula, aumentando la presión en forma retrograda en todo el circuito pulmonar.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leve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&gt;1.5 cm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moderada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a 1.5 cm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grave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 1 cm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159400" y="2307240"/>
            <a:ext cx="360" cy="23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2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 flipV="1">
            <a:off x="5852160" y="2616480"/>
            <a:ext cx="360" cy="22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2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Imagen 20" descr=""/>
          <p:cNvPicPr/>
          <p:nvPr/>
        </p:nvPicPr>
        <p:blipFill>
          <a:blip r:embed="rId1"/>
          <a:stretch/>
        </p:blipFill>
        <p:spPr>
          <a:xfrm>
            <a:off x="2965680" y="532800"/>
            <a:ext cx="6272280" cy="57452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48" name="CustomShape 5"/>
          <p:cNvSpPr/>
          <p:nvPr/>
        </p:nvSpPr>
        <p:spPr>
          <a:xfrm>
            <a:off x="195768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Síntomas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los pacientes con síntomas importantes de estenosis mitral, tiene lugar una progresión continua de la enfermedad, y la muerte sobreviene en dos a cinco años.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síntomas mas tempranos son: disnea, astenia y disminución de la tolerancia al ejercicio.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EAP es precipitado por stress emocional, ejercicio, fiebre, infecciones, FA con respuesta ventricular rápida.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Hemoptisis, en EM grave producido por la ruptura de venas pulmonares.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Dolor torácico: 15 % muchas veces no se encuentra una causa. [1]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Examen físico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Inspección y palpación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rubor malar, congestión y cianosis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Facie mitral                                                Pulso irregular (FA), hepatomegalia, edemas en MMII, ingurgitación yugular, latido paraesternal izquierdo (crecimiento ventrículo derecho).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Auscultación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Desdoblamiento de R1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por retardo de componente pulmonar debido a HTP.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Chasquido de apertura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se ausculta mejor en espiración.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Soplo diastólico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tono alto, con un rolído presistólico auscultándose mejor en FM y el paciente en decúbito lateral izquierdo,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duración del soplo se correlaciona con la gravedad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Se acentúa con ejercicio (cuclillas).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Intervalo entre cierre VA y chasquido de apertura tiene relación inversamente proporcional con la presión auricular. 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Courier New"/>
              <a:buChar char="o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Soplo pansistólico por insuficiencia tricúspidea por HTP, se ausculta en región paraesternal izq.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Imagen 4" descr=""/>
          <p:cNvPicPr/>
          <p:nvPr/>
        </p:nvPicPr>
        <p:blipFill>
          <a:blip r:embed="rId1"/>
          <a:stretch/>
        </p:blipFill>
        <p:spPr>
          <a:xfrm>
            <a:off x="10203840" y="592920"/>
            <a:ext cx="1409760" cy="179820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sp>
        <p:nvSpPr>
          <p:cNvPr id="155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Imagen 8" descr=""/>
          <p:cNvPicPr/>
          <p:nvPr/>
        </p:nvPicPr>
        <p:blipFill>
          <a:blip r:embed="rId2"/>
          <a:stretch/>
        </p:blipFill>
        <p:spPr>
          <a:xfrm>
            <a:off x="1499760" y="844560"/>
            <a:ext cx="4805280" cy="58366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157" name="Imagen 9" descr=""/>
          <p:cNvPicPr/>
          <p:nvPr/>
        </p:nvPicPr>
        <p:blipFill>
          <a:blip r:embed="rId3"/>
          <a:stretch/>
        </p:blipFill>
        <p:spPr>
          <a:xfrm>
            <a:off x="6471000" y="5149800"/>
            <a:ext cx="4314600" cy="140940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Estudios complementarios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Electrocardiograma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Onda P mitral (ancha), FA. Cuando hay HTP grave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desviación del eje a la derecha, onda p pulmonar (picuda).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Ecocardiograma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De gran utilidad para confirmar la sospecha clínica, permite estimar el grado de estenosis, para guiar el tratamiento y descartar la presencia de trombos en AI debe realizarse un ECO transesofágico.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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Hay agrandamiento de la aurícula izquierda y dilatación de las venas pulmonares, dando una rectificación del borde izquierdo de la silueta cardiaca. Signos de HTP: Redistribución de flujo (12-18 mmHg)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líneas B y A de Kerley (18-25 mmHg) 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Edema alveolar (&gt; 25 mmHg).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n 4" descr=""/>
          <p:cNvPicPr/>
          <p:nvPr/>
        </p:nvPicPr>
        <p:blipFill>
          <a:blip r:embed="rId1"/>
          <a:stretch/>
        </p:blipFill>
        <p:spPr>
          <a:xfrm>
            <a:off x="8740080" y="3825720"/>
            <a:ext cx="3385800" cy="281304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162" name="Imagen 6" descr=""/>
          <p:cNvPicPr/>
          <p:nvPr/>
        </p:nvPicPr>
        <p:blipFill>
          <a:blip r:embed="rId2"/>
          <a:stretch/>
        </p:blipFill>
        <p:spPr>
          <a:xfrm>
            <a:off x="9149760" y="1350720"/>
            <a:ext cx="2948040" cy="20188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163" name="Imagen 7" descr=""/>
          <p:cNvPicPr/>
          <p:nvPr/>
        </p:nvPicPr>
        <p:blipFill>
          <a:blip r:embed="rId3"/>
          <a:stretch/>
        </p:blipFill>
        <p:spPr>
          <a:xfrm>
            <a:off x="145080" y="460080"/>
            <a:ext cx="3229200" cy="346068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164" name="Imagen 9" descr=""/>
          <p:cNvPicPr/>
          <p:nvPr/>
        </p:nvPicPr>
        <p:blipFill>
          <a:blip r:embed="rId4"/>
          <a:stretch/>
        </p:blipFill>
        <p:spPr>
          <a:xfrm>
            <a:off x="3737520" y="466200"/>
            <a:ext cx="3693240" cy="301572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  <p:pic>
        <p:nvPicPr>
          <p:cNvPr id="165" name="Imagen 10" descr=""/>
          <p:cNvPicPr/>
          <p:nvPr/>
        </p:nvPicPr>
        <p:blipFill>
          <a:blip r:embed="rId5"/>
          <a:stretch/>
        </p:blipFill>
        <p:spPr>
          <a:xfrm>
            <a:off x="1644480" y="466200"/>
            <a:ext cx="3968280" cy="4170960"/>
          </a:xfrm>
          <a:prstGeom prst="rect">
            <a:avLst/>
          </a:prstGeom>
          <a:ln w="38160">
            <a:solidFill>
              <a:schemeClr val="accent3"/>
            </a:solidFill>
            <a:round/>
          </a:ln>
        </p:spPr>
      </p:pic>
    </p:spTree>
  </p:cSld>
  <p:transition spd="med">
    <p:fade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280160" y="466200"/>
            <a:ext cx="9628200" cy="1361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5000"/>
              </a:lnSpc>
            </a:pPr>
            <a:r>
              <a:rPr b="0" lang="es-ES" sz="3000" spc="-1" strike="noStrike">
                <a:solidFill>
                  <a:srgbClr val="e5e6d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Diagnósticos diferenciales</a:t>
            </a:r>
            <a:endParaRPr b="0" lang="es-ES" sz="18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280160" y="2190600"/>
            <a:ext cx="9628200" cy="39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"/>
            </a:pP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Insuficiencia mitral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Ambos pueden dar un soplo diastólico, pero en este caso no existe chasquido de apertura y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existen datos de HVI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3c4743"/>
              </a:buClr>
              <a:buFont typeface="Wingdings" charset="2"/>
              <a:buChar char=""/>
            </a:pP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Comunicación interauricular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Existen signos y síntomas de insuficiencia derecha, con dilatación auricular derecha e HVD, pero </a:t>
            </a:r>
            <a:r>
              <a:rPr b="0" lang="es-E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existe dilatación auricular izquierda y no hay sobrecarga pulmonar</a:t>
            </a:r>
            <a:r>
              <a:rPr b="0" lang="es-ES" sz="2200" spc="-1" strike="noStrike">
                <a:solidFill>
                  <a:srgbClr val="3c474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[3]</a:t>
            </a:r>
            <a:endParaRPr b="0" lang="es-ES" sz="2200" spc="-1" strike="noStrike">
              <a:solidFill>
                <a:srgbClr val="3c474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2177640" y="6176880"/>
            <a:ext cx="8255160" cy="68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Braunwald tratado de cardiología, 10º Ed, Elsevier 2015 [1]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Farreras-Rozman medicina interna, 18º Ed, 2016 [2]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Harrison principios de medicina interna, 18º Ed, 2015 [3]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SAC consenso de valvulopatías, 2015 [4]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1189</TotalTime>
  <Application>LibreOffice/5.1.6.2$Linux_x86 LibreOffice_project/10m0$Build-2</Application>
  <Words>2627</Words>
  <Paragraphs>165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2017-04-23T13:30:55Z</dcterms:created>
  <dc:creator>Usuario</dc:creator>
  <dc:description/>
  <dc:language>es-AR</dc:language>
  <cp:lastModifiedBy/>
  <dcterms:modified xsi:type="dcterms:W3CDTF">2019-04-03T09:40:55Z</dcterms:modified>
  <cp:revision>85</cp:revision>
  <dc:subject/>
  <dc:title>Valvulopatia mitral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