
<file path=[Content_Types].xml><?xml version="1.0" encoding="utf-8"?>
<Types xmlns="http://schemas.openxmlformats.org/package/2006/content-types">
  <Override PartName="/_rels/.rels" ContentType="application/vnd.openxmlformats-package.relationships+xml"/>
  <Override PartName="/ppt/notesSlides/_rels/notesSlide20.xml.rels" ContentType="application/vnd.openxmlformats-package.relationships+xml"/>
  <Override PartName="/ppt/notesSlides/_rels/notesSlide16.xml.rels" ContentType="application/vnd.openxmlformats-package.relationships+xml"/>
  <Override PartName="/ppt/notesSlides/_rels/notesSlide12.xml.rels" ContentType="application/vnd.openxmlformats-package.relationships+xml"/>
  <Override PartName="/ppt/notesSlides/notesSlide16.xml" ContentType="application/vnd.openxmlformats-officedocument.presentationml.notesSlide+xml"/>
  <Override PartName="/ppt/notesSlides/notesSlide20.xml" ContentType="application/vnd.openxmlformats-officedocument.presentationml.notesSlide+xml"/>
  <Override PartName="/ppt/notesSlides/notesSlide12.xml" ContentType="application/vnd.openxmlformats-officedocument.presentationml.notesSlide+xml"/>
  <Override PartName="/ppt/_rels/presentation.xml.rels" ContentType="application/vnd.openxmlformats-package.relationships+xml"/>
  <Override PartName="/ppt/media/image16.png" ContentType="image/png"/>
  <Override PartName="/ppt/media/image15.png" ContentType="image/png"/>
  <Override PartName="/ppt/media/image14.png" ContentType="image/png"/>
  <Override PartName="/ppt/media/image13.png" ContentType="image/png"/>
  <Override PartName="/ppt/media/image12.png" ContentType="image/png"/>
  <Override PartName="/ppt/media/image11.png" ContentType="image/png"/>
  <Override PartName="/ppt/media/image4.png" ContentType="image/png"/>
  <Override PartName="/ppt/media/image3.png" ContentType="image/png"/>
  <Override PartName="/ppt/media/image1.png" ContentType="image/png"/>
  <Override PartName="/ppt/media/image8.jpeg" ContentType="image/jpeg"/>
  <Override PartName="/ppt/media/image5.png" ContentType="image/png"/>
  <Override PartName="/ppt/media/image9.jpeg" ContentType="image/jpeg"/>
  <Override PartName="/ppt/media/image10.png" ContentType="image/png"/>
  <Override PartName="/ppt/media/image6.png" ContentType="image/png"/>
  <Override PartName="/ppt/media/image2.png" ContentType="image/png"/>
  <Override PartName="/ppt/media/image7.jpeg" ContentType="image/jpeg"/>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2.xml" ContentType="application/vnd.openxmlformats-officedocument.presentationml.slide+xml"/>
  <Override PartName="/ppt/slides/slide29.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28.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27.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2.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26.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_rels/slide36.xml.rels" ContentType="application/vnd.openxmlformats-package.relationships+xml"/>
  <Override PartName="/ppt/slides/_rels/slide35.xml.rels" ContentType="application/vnd.openxmlformats-package.relationships+xml"/>
  <Override PartName="/ppt/slides/_rels/slide34.xml.rels" ContentType="application/vnd.openxmlformats-package.relationships+xml"/>
  <Override PartName="/ppt/slides/_rels/slide33.xml.rels" ContentType="application/vnd.openxmlformats-package.relationships+xml"/>
  <Override PartName="/ppt/slides/_rels/slide32.xml.rels" ContentType="application/vnd.openxmlformats-package.relationships+xml"/>
  <Override PartName="/ppt/slides/_rels/slide31.xml.rels" ContentType="application/vnd.openxmlformats-package.relationships+xml"/>
  <Override PartName="/ppt/slides/_rels/slide30.xml.rels" ContentType="application/vnd.openxmlformats-package.relationships+xml"/>
  <Override PartName="/ppt/slides/_rels/slide10.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29.xml.rels" ContentType="application/vnd.openxmlformats-package.relationships+xml"/>
  <Override PartName="/ppt/slides/_rels/slide26.xml.rels" ContentType="application/vnd.openxmlformats-package.relationships+xml"/>
  <Override PartName="/ppt/slides/_rels/slide7.xml.rels" ContentType="application/vnd.openxmlformats-package.relationships+xml"/>
  <Override PartName="/ppt/slides/_rels/slide23.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27.xml.rels" ContentType="application/vnd.openxmlformats-package.relationships+xml"/>
  <Override PartName="/ppt/slides/_rels/slide24.xml.rels" ContentType="application/vnd.openxmlformats-package.relationships+xml"/>
  <Override PartName="/ppt/slides/_rels/slide5.xml.rels" ContentType="application/vnd.openxmlformats-package.relationships+xml"/>
  <Override PartName="/ppt/slides/_rels/slide2.xml.rels" ContentType="application/vnd.openxmlformats-package.relationships+xml"/>
  <Override PartName="/ppt/slides/_rels/slide28.xml.rels" ContentType="application/vnd.openxmlformats-package.relationships+xml"/>
  <Override PartName="/ppt/slides/_rels/slide25.xml.rels" ContentType="application/vnd.openxmlformats-package.relationships+xml"/>
  <Override PartName="/ppt/slides/_rels/slide6.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4.xml.rels" ContentType="application/vnd.openxmlformats-package.relationships+xml"/>
  <Override PartName="/ppt/slides/_rels/slide12.xml.rels" ContentType="application/vnd.openxmlformats-package.relationships+xml"/>
  <Override PartName="/ppt/slides/_rels/slide15.xml.rels" ContentType="application/vnd.openxmlformats-package.relationships+xml"/>
  <Override PartName="/ppt/slides/_rels/slide13.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slide17.xml" ContentType="application/vnd.openxmlformats-officedocument.presentationml.slide+xml"/>
  <Override PartName="/ppt/slides/slide18.xml" ContentType="application/vnd.openxmlformats-officedocument.presentationml.slide+xml"/>
  <Override PartName="/ppt/slideMasters/slideMaster3.xml" ContentType="application/vnd.openxmlformats-officedocument.presentationml.slideMaster+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1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32.xml.rels" ContentType="application/vnd.openxmlformats-package.relationships+xml"/>
  <Override PartName="/ppt/slideLayouts/_rels/slideLayout31.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6.xml.rels" ContentType="application/vnd.openxmlformats-package.relationships+xml"/>
  <Override PartName="/ppt/slideLayouts/_rels/slideLayout28.xml.rels" ContentType="application/vnd.openxmlformats-package.relationships+xml"/>
  <Override PartName="/ppt/slideLayouts/_rels/slideLayout25.xml.rels" ContentType="application/vnd.openxmlformats-package.relationships+xml"/>
  <Override PartName="/ppt/slideLayouts/_rels/slideLayout27.xml.rels" ContentType="application/vnd.openxmlformats-package.relationships+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10.xml.rels" ContentType="application/vnd.openxmlformats-package.relationships+xml"/>
  <Override PartName="/ppt/slideLayouts/_rels/slideLayout9.xml.rels" ContentType="application/vnd.openxmlformats-package.relationships+xml"/>
  <Override PartName="/ppt/slideLayouts/_rels/slideLayout8.xml.rels" ContentType="application/vnd.openxmlformats-package.relationships+xml"/>
  <Override PartName="/ppt/slideLayouts/_rels/slideLayout5.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14.xml.rels" ContentType="application/vnd.openxmlformats-package.relationships+xml"/>
  <Override PartName="/ppt/slideLayouts/_rels/slideLayout12.xml.rels" ContentType="application/vnd.openxmlformats-package.relationships+xml"/>
  <Override PartName="/ppt/slideLayouts/_rels/slideLayout15.xml.rels" ContentType="application/vnd.openxmlformats-package.relationships+xml"/>
  <Override PartName="/ppt/slideLayouts/_rels/slideLayout13.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PlaceHolder 1"/>
          <p:cNvSpPr>
            <a:spLocks noGrp="1"/>
          </p:cNvSpPr>
          <p:nvPr>
            <p:ph type="body"/>
          </p:nvPr>
        </p:nvSpPr>
        <p:spPr>
          <a:xfrm>
            <a:off x="756000" y="5078520"/>
            <a:ext cx="6047640" cy="4811040"/>
          </a:xfrm>
          <a:prstGeom prst="rect">
            <a:avLst/>
          </a:prstGeom>
        </p:spPr>
        <p:txBody>
          <a:bodyPr lIns="0" rIns="0" tIns="0" bIns="0"/>
          <a:p>
            <a:r>
              <a:rPr b="0" lang="es-AR" sz="2000" spc="-1" strike="noStrike">
                <a:solidFill>
                  <a:srgbClr val="000000"/>
                </a:solidFill>
                <a:uFill>
                  <a:solidFill>
                    <a:srgbClr val="ffffff"/>
                  </a:solidFill>
                </a:uFill>
                <a:latin typeface="Arial"/>
              </a:rPr>
              <a:t>Pulse para editar el formato de las notas</a:t>
            </a:r>
            <a:endParaRPr b="0" lang="es-AR" sz="2000" spc="-1" strike="noStrike">
              <a:solidFill>
                <a:srgbClr val="000000"/>
              </a:solidFill>
              <a:uFill>
                <a:solidFill>
                  <a:srgbClr val="ffffff"/>
                </a:solidFill>
              </a:uFill>
              <a:latin typeface="Arial"/>
            </a:endParaRPr>
          </a:p>
        </p:txBody>
      </p:sp>
      <p:sp>
        <p:nvSpPr>
          <p:cNvPr id="152" name="PlaceHolder 2"/>
          <p:cNvSpPr>
            <a:spLocks noGrp="1"/>
          </p:cNvSpPr>
          <p:nvPr>
            <p:ph type="hdr"/>
          </p:nvPr>
        </p:nvSpPr>
        <p:spPr>
          <a:xfrm>
            <a:off x="0" y="0"/>
            <a:ext cx="3280320" cy="534240"/>
          </a:xfrm>
          <a:prstGeom prst="rect">
            <a:avLst/>
          </a:prstGeom>
        </p:spPr>
        <p:txBody>
          <a:bodyPr lIns="0" rIns="0" tIns="0" bIns="0"/>
          <a:p>
            <a:r>
              <a:rPr b="0" lang="es-AR" sz="1400" spc="-1" strike="noStrike">
                <a:solidFill>
                  <a:srgbClr val="000000"/>
                </a:solidFill>
                <a:uFill>
                  <a:solidFill>
                    <a:srgbClr val="ffffff"/>
                  </a:solidFill>
                </a:uFill>
                <a:latin typeface="Times New Roman"/>
              </a:rPr>
              <a:t>&lt;encabezamiento&gt;</a:t>
            </a:r>
            <a:endParaRPr b="0" lang="es-AR" sz="1400" spc="-1" strike="noStrike">
              <a:solidFill>
                <a:srgbClr val="000000"/>
              </a:solidFill>
              <a:uFill>
                <a:solidFill>
                  <a:srgbClr val="ffffff"/>
                </a:solidFill>
              </a:uFill>
              <a:latin typeface="Times New Roman"/>
            </a:endParaRPr>
          </a:p>
        </p:txBody>
      </p:sp>
      <p:sp>
        <p:nvSpPr>
          <p:cNvPr id="153" name="PlaceHolder 3"/>
          <p:cNvSpPr>
            <a:spLocks noGrp="1"/>
          </p:cNvSpPr>
          <p:nvPr>
            <p:ph type="dt"/>
          </p:nvPr>
        </p:nvSpPr>
        <p:spPr>
          <a:xfrm>
            <a:off x="4279320" y="0"/>
            <a:ext cx="3280320" cy="534240"/>
          </a:xfrm>
          <a:prstGeom prst="rect">
            <a:avLst/>
          </a:prstGeom>
        </p:spPr>
        <p:txBody>
          <a:bodyPr lIns="0" rIns="0" tIns="0" bIns="0"/>
          <a:p>
            <a:pPr algn="r"/>
            <a:r>
              <a:rPr b="0" lang="es-AR" sz="1400" spc="-1" strike="noStrike">
                <a:solidFill>
                  <a:srgbClr val="000000"/>
                </a:solidFill>
                <a:uFill>
                  <a:solidFill>
                    <a:srgbClr val="ffffff"/>
                  </a:solidFill>
                </a:uFill>
                <a:latin typeface="Times New Roman"/>
              </a:rPr>
              <a:t>&lt;fecha/hora&gt;</a:t>
            </a:r>
            <a:endParaRPr b="0" lang="es-AR" sz="1400" spc="-1" strike="noStrike">
              <a:solidFill>
                <a:srgbClr val="000000"/>
              </a:solidFill>
              <a:uFill>
                <a:solidFill>
                  <a:srgbClr val="ffffff"/>
                </a:solidFill>
              </a:uFill>
              <a:latin typeface="Times New Roman"/>
            </a:endParaRPr>
          </a:p>
        </p:txBody>
      </p:sp>
      <p:sp>
        <p:nvSpPr>
          <p:cNvPr id="154" name="PlaceHolder 4"/>
          <p:cNvSpPr>
            <a:spLocks noGrp="1"/>
          </p:cNvSpPr>
          <p:nvPr>
            <p:ph type="ftr"/>
          </p:nvPr>
        </p:nvSpPr>
        <p:spPr>
          <a:xfrm>
            <a:off x="0" y="10157400"/>
            <a:ext cx="3280320" cy="534240"/>
          </a:xfrm>
          <a:prstGeom prst="rect">
            <a:avLst/>
          </a:prstGeom>
        </p:spPr>
        <p:txBody>
          <a:bodyPr lIns="0" rIns="0" tIns="0" bIns="0" anchor="b"/>
          <a:p>
            <a:r>
              <a:rPr b="0" lang="es-AR" sz="1400" spc="-1" strike="noStrike">
                <a:solidFill>
                  <a:srgbClr val="000000"/>
                </a:solidFill>
                <a:uFill>
                  <a:solidFill>
                    <a:srgbClr val="ffffff"/>
                  </a:solidFill>
                </a:uFill>
                <a:latin typeface="Times New Roman"/>
              </a:rPr>
              <a:t>&lt;pie de página&gt;</a:t>
            </a:r>
            <a:endParaRPr b="0" lang="es-AR" sz="1400" spc="-1" strike="noStrike">
              <a:solidFill>
                <a:srgbClr val="000000"/>
              </a:solidFill>
              <a:uFill>
                <a:solidFill>
                  <a:srgbClr val="ffffff"/>
                </a:solidFill>
              </a:uFill>
              <a:latin typeface="Times New Roman"/>
            </a:endParaRPr>
          </a:p>
        </p:txBody>
      </p:sp>
      <p:sp>
        <p:nvSpPr>
          <p:cNvPr id="155" name="PlaceHolder 5"/>
          <p:cNvSpPr>
            <a:spLocks noGrp="1"/>
          </p:cNvSpPr>
          <p:nvPr>
            <p:ph type="sldNum"/>
          </p:nvPr>
        </p:nvSpPr>
        <p:spPr>
          <a:xfrm>
            <a:off x="4279320" y="10157400"/>
            <a:ext cx="3280320" cy="534240"/>
          </a:xfrm>
          <a:prstGeom prst="rect">
            <a:avLst/>
          </a:prstGeom>
        </p:spPr>
        <p:txBody>
          <a:bodyPr lIns="0" rIns="0" tIns="0" bIns="0" anchor="b"/>
          <a:p>
            <a:pPr algn="r"/>
            <a:fld id="{990542E7-EA7A-45B9-B7D2-23A43E874C8C}" type="slidenum">
              <a:rPr b="0" lang="es-AR" sz="1400" spc="-1" strike="noStrike">
                <a:solidFill>
                  <a:srgbClr val="000000"/>
                </a:solidFill>
                <a:uFill>
                  <a:solidFill>
                    <a:srgbClr val="ffffff"/>
                  </a:solidFill>
                </a:uFill>
                <a:latin typeface="Times New Roman"/>
              </a:rPr>
              <a:t>&lt;número&gt;</a:t>
            </a:fld>
            <a:endParaRPr b="0" lang="es-AR"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3" name="PlaceHolder 1"/>
          <p:cNvSpPr>
            <a:spLocks noGrp="1"/>
          </p:cNvSpPr>
          <p:nvPr>
            <p:ph type="body"/>
          </p:nvPr>
        </p:nvSpPr>
        <p:spPr>
          <a:xfrm>
            <a:off x="685800" y="4343400"/>
            <a:ext cx="5486040" cy="4114440"/>
          </a:xfrm>
          <a:prstGeom prst="rect">
            <a:avLst/>
          </a:prstGeom>
        </p:spPr>
        <p:txBody>
          <a:bodyPr/>
          <a:p>
            <a:endParaRPr b="0" lang="es-AR" sz="2000" spc="-1" strike="noStrike">
              <a:solidFill>
                <a:srgbClr val="000000"/>
              </a:solidFill>
              <a:uFill>
                <a:solidFill>
                  <a:srgbClr val="ffffff"/>
                </a:solidFill>
              </a:uFill>
              <a:latin typeface="Arial"/>
            </a:endParaRPr>
          </a:p>
        </p:txBody>
      </p:sp>
      <p:sp>
        <p:nvSpPr>
          <p:cNvPr id="344" name="TextShape 2"/>
          <p:cNvSpPr txBox="1"/>
          <p:nvPr/>
        </p:nvSpPr>
        <p:spPr>
          <a:xfrm>
            <a:off x="3884760" y="8685360"/>
            <a:ext cx="2971440" cy="456840"/>
          </a:xfrm>
          <a:prstGeom prst="rect">
            <a:avLst/>
          </a:prstGeom>
          <a:noFill/>
          <a:ln>
            <a:noFill/>
          </a:ln>
        </p:spPr>
        <p:txBody>
          <a:bodyPr anchor="b"/>
          <a:p>
            <a:pPr algn="r">
              <a:lnSpc>
                <a:spcPct val="100000"/>
              </a:lnSpc>
            </a:pPr>
            <a:fld id="{0ADE5F5A-488F-4BAA-A34E-287CE7B84B10}" type="slidenum">
              <a:rPr b="0" lang="es-AR" sz="1200" spc="-1" strike="noStrike">
                <a:solidFill>
                  <a:srgbClr val="000000"/>
                </a:solidFill>
                <a:uFill>
                  <a:solidFill>
                    <a:srgbClr val="ffffff"/>
                  </a:solidFill>
                </a:uFill>
                <a:latin typeface="+mn-lt"/>
                <a:ea typeface="+mn-ea"/>
              </a:rPr>
              <a:t>&lt;número&gt;</a:t>
            </a:fld>
            <a:endParaRPr b="0" lang="es-AR" sz="1400" spc="-1" strike="noStrike">
              <a:solidFill>
                <a:srgbClr val="000000"/>
              </a:solidFill>
              <a:uFill>
                <a:solidFill>
                  <a:srgbClr val="ffffff"/>
                </a:solidFill>
              </a:uFill>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5" name="PlaceHolder 1"/>
          <p:cNvSpPr>
            <a:spLocks noGrp="1"/>
          </p:cNvSpPr>
          <p:nvPr>
            <p:ph type="body"/>
          </p:nvPr>
        </p:nvSpPr>
        <p:spPr>
          <a:xfrm>
            <a:off x="685800" y="4343400"/>
            <a:ext cx="5486040" cy="4114440"/>
          </a:xfrm>
          <a:prstGeom prst="rect">
            <a:avLst/>
          </a:prstGeom>
        </p:spPr>
        <p:txBody>
          <a:bodyPr/>
          <a:p>
            <a:r>
              <a:rPr b="0" lang="es-AR" sz="1200" spc="-1" strike="noStrike">
                <a:solidFill>
                  <a:srgbClr val="000000"/>
                </a:solidFill>
                <a:uFill>
                  <a:solidFill>
                    <a:srgbClr val="ffffff"/>
                  </a:solidFill>
                </a:uFill>
                <a:latin typeface="+mn-lt"/>
                <a:ea typeface="+mn-ea"/>
              </a:rPr>
              <a:t>Fontan:Se practica en casos de atresia tricuspídea o ventrículo único y consiste en excluir el ventrículo derecho mediante una anastomosis entre la vena cava superior, la aurícula derecha o la vena cava inferior y la arteria pulmonar. El derrame que aparece probablemente se deba al aumento de la presión venosa sistémica.</a:t>
            </a:r>
            <a:endParaRPr b="0" lang="es-AR" sz="2000" spc="-1" strike="noStrike">
              <a:solidFill>
                <a:srgbClr val="000000"/>
              </a:solidFill>
              <a:uFill>
                <a:solidFill>
                  <a:srgbClr val="ffffff"/>
                </a:solidFill>
              </a:uFill>
              <a:latin typeface="Arial"/>
            </a:endParaRPr>
          </a:p>
          <a:p>
            <a:endParaRPr b="0" lang="es-AR" sz="2000" spc="-1" strike="noStrike">
              <a:solidFill>
                <a:srgbClr val="000000"/>
              </a:solidFill>
              <a:uFill>
                <a:solidFill>
                  <a:srgbClr val="ffffff"/>
                </a:solidFill>
              </a:uFill>
              <a:latin typeface="Arial"/>
            </a:endParaRPr>
          </a:p>
          <a:p>
            <a:r>
              <a:rPr b="0" lang="es-AR" sz="1200" spc="-1" strike="noStrike">
                <a:solidFill>
                  <a:srgbClr val="000000"/>
                </a:solidFill>
                <a:uFill>
                  <a:solidFill>
                    <a:srgbClr val="ffffff"/>
                  </a:solidFill>
                </a:uFill>
                <a:latin typeface="+mn-lt"/>
                <a:ea typeface="+mn-ea"/>
              </a:rPr>
              <a:t>Urinotórax: Infrecuentemente puede producirse un derrame pleural secundario a una fuga de orina retroperitoneal.</a:t>
            </a:r>
            <a:endParaRPr b="0" lang="es-AR" sz="2000" spc="-1" strike="noStrike">
              <a:solidFill>
                <a:srgbClr val="000000"/>
              </a:solidFill>
              <a:uFill>
                <a:solidFill>
                  <a:srgbClr val="ffffff"/>
                </a:solidFill>
              </a:uFill>
              <a:latin typeface="Arial"/>
            </a:endParaRPr>
          </a:p>
        </p:txBody>
      </p:sp>
      <p:sp>
        <p:nvSpPr>
          <p:cNvPr id="346" name="TextShape 2"/>
          <p:cNvSpPr txBox="1"/>
          <p:nvPr/>
        </p:nvSpPr>
        <p:spPr>
          <a:xfrm>
            <a:off x="3884760" y="8685360"/>
            <a:ext cx="2971440" cy="456840"/>
          </a:xfrm>
          <a:prstGeom prst="rect">
            <a:avLst/>
          </a:prstGeom>
          <a:noFill/>
          <a:ln>
            <a:noFill/>
          </a:ln>
        </p:spPr>
        <p:txBody>
          <a:bodyPr anchor="b"/>
          <a:p>
            <a:pPr algn="r">
              <a:lnSpc>
                <a:spcPct val="100000"/>
              </a:lnSpc>
            </a:pPr>
            <a:fld id="{8045EC68-9D72-43AE-8BD0-9239872627D7}" type="slidenum">
              <a:rPr b="0" lang="es-AR" sz="1200" spc="-1" strike="noStrike">
                <a:solidFill>
                  <a:srgbClr val="000000"/>
                </a:solidFill>
                <a:uFill>
                  <a:solidFill>
                    <a:srgbClr val="ffffff"/>
                  </a:solidFill>
                </a:uFill>
                <a:latin typeface="+mn-lt"/>
                <a:ea typeface="+mn-ea"/>
              </a:rPr>
              <a:t>&lt;número&gt;</a:t>
            </a:fld>
            <a:endParaRPr b="0" lang="es-AR" sz="1400" spc="-1" strike="noStrike">
              <a:solidFill>
                <a:srgbClr val="000000"/>
              </a:solidFill>
              <a:uFill>
                <a:solidFill>
                  <a:srgbClr val="ffffff"/>
                </a:solidFill>
              </a:uFill>
              <a:latin typeface="Times New Roman"/>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7" name="PlaceHolder 1"/>
          <p:cNvSpPr>
            <a:spLocks noGrp="1"/>
          </p:cNvSpPr>
          <p:nvPr>
            <p:ph type="body"/>
          </p:nvPr>
        </p:nvSpPr>
        <p:spPr>
          <a:xfrm>
            <a:off x="685800" y="4343400"/>
            <a:ext cx="5486040" cy="4114440"/>
          </a:xfrm>
          <a:prstGeom prst="rect">
            <a:avLst/>
          </a:prstGeom>
        </p:spPr>
        <p:txBody>
          <a:bodyPr/>
          <a:p>
            <a:r>
              <a:rPr b="0" lang="es-AR" sz="1200" spc="-1" strike="noStrike">
                <a:solidFill>
                  <a:srgbClr val="000000"/>
                </a:solidFill>
                <a:uFill>
                  <a:solidFill>
                    <a:srgbClr val="ffffff"/>
                  </a:solidFill>
                </a:uFill>
                <a:latin typeface="+mn-lt"/>
                <a:ea typeface="+mn-ea"/>
              </a:rPr>
              <a:t>El colesterol suele ser mayor de 60 mg/dl en los exudados y menor en los trasudados. También se ha estudiado la relación colesterol pleural/colesterol sérico, y se ha observado que cuando es mayor de 0.3 mejora la discriminación entre exudados y trasudados.</a:t>
            </a:r>
            <a:endParaRPr b="0" lang="es-AR" sz="2000" spc="-1" strike="noStrike">
              <a:solidFill>
                <a:srgbClr val="000000"/>
              </a:solidFill>
              <a:uFill>
                <a:solidFill>
                  <a:srgbClr val="ffffff"/>
                </a:solidFill>
              </a:uFill>
              <a:latin typeface="Arial"/>
            </a:endParaRPr>
          </a:p>
          <a:p>
            <a:r>
              <a:rPr b="0" lang="es-AR" sz="1200" spc="-1" strike="noStrike">
                <a:solidFill>
                  <a:srgbClr val="000000"/>
                </a:solidFill>
                <a:uFill>
                  <a:solidFill>
                    <a:srgbClr val="ffffff"/>
                  </a:solidFill>
                </a:uFill>
                <a:latin typeface="+mn-lt"/>
                <a:ea typeface="+mn-ea"/>
              </a:rPr>
              <a:t>Los trasudados tienen una diferencia entre la albúmina en suero menos la albúmina del LP mayor a 1.2 gr/dl y los exudados tienen una diferencia menor o igual a 1.2gr/dl. </a:t>
            </a:r>
            <a:endParaRPr b="0" lang="es-AR" sz="2000" spc="-1" strike="noStrike">
              <a:solidFill>
                <a:srgbClr val="000000"/>
              </a:solidFill>
              <a:uFill>
                <a:solidFill>
                  <a:srgbClr val="ffffff"/>
                </a:solidFill>
              </a:uFill>
              <a:latin typeface="Arial"/>
            </a:endParaRPr>
          </a:p>
        </p:txBody>
      </p:sp>
      <p:sp>
        <p:nvSpPr>
          <p:cNvPr id="348" name="TextShape 2"/>
          <p:cNvSpPr txBox="1"/>
          <p:nvPr/>
        </p:nvSpPr>
        <p:spPr>
          <a:xfrm>
            <a:off x="3884760" y="8685360"/>
            <a:ext cx="2971440" cy="456840"/>
          </a:xfrm>
          <a:prstGeom prst="rect">
            <a:avLst/>
          </a:prstGeom>
          <a:noFill/>
          <a:ln>
            <a:noFill/>
          </a:ln>
        </p:spPr>
        <p:txBody>
          <a:bodyPr anchor="b"/>
          <a:p>
            <a:pPr algn="r">
              <a:lnSpc>
                <a:spcPct val="100000"/>
              </a:lnSpc>
            </a:pPr>
            <a:fld id="{D0294F09-63F2-4DD8-837D-36ACEC9F5569}" type="slidenum">
              <a:rPr b="0" lang="es-AR" sz="1200" spc="-1" strike="noStrike">
                <a:solidFill>
                  <a:srgbClr val="000000"/>
                </a:solidFill>
                <a:uFill>
                  <a:solidFill>
                    <a:srgbClr val="ffffff"/>
                  </a:solidFill>
                </a:uFill>
                <a:latin typeface="+mn-lt"/>
                <a:ea typeface="+mn-ea"/>
              </a:rPr>
              <a:t>&lt;número&gt;</a:t>
            </a:fld>
            <a:endParaRPr b="0" lang="es-AR" sz="1400" spc="-1" strike="noStrike">
              <a:solidFill>
                <a:srgbClr val="000000"/>
              </a:solidFill>
              <a:uFill>
                <a:solidFill>
                  <a:srgbClr val="ffffff"/>
                </a:solidFill>
              </a:u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p:spPr>
        <p:txBody>
          <a:bodyPr lIns="0" rIns="0" tIns="0" bIns="0" anchor="ctr"/>
          <a:p>
            <a:endParaRPr b="0" lang="es-AR" sz="1800" spc="-1" strike="noStrike">
              <a:solidFill>
                <a:srgbClr val="000000"/>
              </a:solidFill>
              <a:uFill>
                <a:solidFill>
                  <a:srgbClr val="ffffff"/>
                </a:solidFill>
              </a:uFill>
              <a:latin typeface="Century Schoolbook"/>
            </a:endParaRPr>
          </a:p>
        </p:txBody>
      </p:sp>
      <p:sp>
        <p:nvSpPr>
          <p:cNvPr id="49" name="PlaceHolder 2"/>
          <p:cNvSpPr>
            <a:spLocks noGrp="1"/>
          </p:cNvSpPr>
          <p:nvPr>
            <p:ph type="body"/>
          </p:nvPr>
        </p:nvSpPr>
        <p:spPr>
          <a:xfrm>
            <a:off x="457200" y="1604520"/>
            <a:ext cx="8229240" cy="1896840"/>
          </a:xfrm>
          <a:prstGeom prst="rect">
            <a:avLst/>
          </a:prstGeom>
        </p:spPr>
        <p:txBody>
          <a:bodyPr lIns="0" rIns="0" tIns="0" bIns="0"/>
          <a:p>
            <a:endParaRPr b="0" lang="es-AR" sz="2400" spc="-1" strike="noStrike">
              <a:solidFill>
                <a:srgbClr val="000000"/>
              </a:solidFill>
              <a:uFill>
                <a:solidFill>
                  <a:srgbClr val="ffffff"/>
                </a:solidFill>
              </a:uFill>
              <a:latin typeface="Century Schoolbook"/>
            </a:endParaRPr>
          </a:p>
        </p:txBody>
      </p:sp>
      <p:sp>
        <p:nvSpPr>
          <p:cNvPr id="50" name="PlaceHolder 3"/>
          <p:cNvSpPr>
            <a:spLocks noGrp="1"/>
          </p:cNvSpPr>
          <p:nvPr>
            <p:ph type="body"/>
          </p:nvPr>
        </p:nvSpPr>
        <p:spPr>
          <a:xfrm>
            <a:off x="457200" y="3682080"/>
            <a:ext cx="8229240" cy="1896840"/>
          </a:xfrm>
          <a:prstGeom prst="rect">
            <a:avLst/>
          </a:prstGeom>
        </p:spPr>
        <p:txBody>
          <a:bodyPr lIns="0" rIns="0" tIns="0" bIns="0"/>
          <a:p>
            <a:endParaRPr b="0" lang="es-AR" sz="2400" spc="-1" strike="noStrike">
              <a:solidFill>
                <a:srgbClr val="000000"/>
              </a:solidFill>
              <a:uFill>
                <a:solidFill>
                  <a:srgbClr val="ffffff"/>
                </a:solidFill>
              </a:uFill>
              <a:latin typeface="Century Schoolbook"/>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rIns="0" tIns="0" bIns="0" anchor="ctr"/>
          <a:p>
            <a:endParaRPr b="0" lang="es-AR" sz="1800" spc="-1" strike="noStrike">
              <a:solidFill>
                <a:srgbClr val="000000"/>
              </a:solidFill>
              <a:uFill>
                <a:solidFill>
                  <a:srgbClr val="ffffff"/>
                </a:solidFill>
              </a:uFill>
              <a:latin typeface="Century Schoolbook"/>
            </a:endParaRPr>
          </a:p>
        </p:txBody>
      </p:sp>
      <p:sp>
        <p:nvSpPr>
          <p:cNvPr id="52" name="PlaceHolder 2"/>
          <p:cNvSpPr>
            <a:spLocks noGrp="1"/>
          </p:cNvSpPr>
          <p:nvPr>
            <p:ph type="body"/>
          </p:nvPr>
        </p:nvSpPr>
        <p:spPr>
          <a:xfrm>
            <a:off x="457200" y="1604520"/>
            <a:ext cx="4015800" cy="1896840"/>
          </a:xfrm>
          <a:prstGeom prst="rect">
            <a:avLst/>
          </a:prstGeom>
        </p:spPr>
        <p:txBody>
          <a:bodyPr lIns="0" rIns="0" tIns="0" bIns="0"/>
          <a:p>
            <a:endParaRPr b="0" lang="es-AR" sz="2400" spc="-1" strike="noStrike">
              <a:solidFill>
                <a:srgbClr val="000000"/>
              </a:solidFill>
              <a:uFill>
                <a:solidFill>
                  <a:srgbClr val="ffffff"/>
                </a:solidFill>
              </a:uFill>
              <a:latin typeface="Century Schoolbook"/>
            </a:endParaRPr>
          </a:p>
        </p:txBody>
      </p:sp>
      <p:sp>
        <p:nvSpPr>
          <p:cNvPr id="53" name="PlaceHolder 3"/>
          <p:cNvSpPr>
            <a:spLocks noGrp="1"/>
          </p:cNvSpPr>
          <p:nvPr>
            <p:ph type="body"/>
          </p:nvPr>
        </p:nvSpPr>
        <p:spPr>
          <a:xfrm>
            <a:off x="4674240" y="1604520"/>
            <a:ext cx="4015800" cy="1896840"/>
          </a:xfrm>
          <a:prstGeom prst="rect">
            <a:avLst/>
          </a:prstGeom>
        </p:spPr>
        <p:txBody>
          <a:bodyPr lIns="0" rIns="0" tIns="0" bIns="0"/>
          <a:p>
            <a:endParaRPr b="0" lang="es-AR" sz="2400" spc="-1" strike="noStrike">
              <a:solidFill>
                <a:srgbClr val="000000"/>
              </a:solidFill>
              <a:uFill>
                <a:solidFill>
                  <a:srgbClr val="ffffff"/>
                </a:solidFill>
              </a:uFill>
              <a:latin typeface="Century Schoolbook"/>
            </a:endParaRPr>
          </a:p>
        </p:txBody>
      </p:sp>
      <p:sp>
        <p:nvSpPr>
          <p:cNvPr id="54" name="PlaceHolder 4"/>
          <p:cNvSpPr>
            <a:spLocks noGrp="1"/>
          </p:cNvSpPr>
          <p:nvPr>
            <p:ph type="body"/>
          </p:nvPr>
        </p:nvSpPr>
        <p:spPr>
          <a:xfrm>
            <a:off x="4674240" y="3682080"/>
            <a:ext cx="4015800" cy="1896840"/>
          </a:xfrm>
          <a:prstGeom prst="rect">
            <a:avLst/>
          </a:prstGeom>
        </p:spPr>
        <p:txBody>
          <a:bodyPr lIns="0" rIns="0" tIns="0" bIns="0"/>
          <a:p>
            <a:endParaRPr b="0" lang="es-AR" sz="2400" spc="-1" strike="noStrike">
              <a:solidFill>
                <a:srgbClr val="000000"/>
              </a:solidFill>
              <a:uFill>
                <a:solidFill>
                  <a:srgbClr val="ffffff"/>
                </a:solidFill>
              </a:uFill>
              <a:latin typeface="Century Schoolbook"/>
            </a:endParaRPr>
          </a:p>
        </p:txBody>
      </p:sp>
      <p:sp>
        <p:nvSpPr>
          <p:cNvPr id="55" name="PlaceHolder 5"/>
          <p:cNvSpPr>
            <a:spLocks noGrp="1"/>
          </p:cNvSpPr>
          <p:nvPr>
            <p:ph type="body"/>
          </p:nvPr>
        </p:nvSpPr>
        <p:spPr>
          <a:xfrm>
            <a:off x="457200" y="3682080"/>
            <a:ext cx="4015800" cy="1896840"/>
          </a:xfrm>
          <a:prstGeom prst="rect">
            <a:avLst/>
          </a:prstGeom>
        </p:spPr>
        <p:txBody>
          <a:bodyPr lIns="0" rIns="0" tIns="0" bIns="0"/>
          <a:p>
            <a:endParaRPr b="0" lang="es-AR" sz="2400" spc="-1" strike="noStrike">
              <a:solidFill>
                <a:srgbClr val="000000"/>
              </a:solidFill>
              <a:uFill>
                <a:solidFill>
                  <a:srgbClr val="ffffff"/>
                </a:solidFill>
              </a:uFill>
              <a:latin typeface="Century Schoolbook"/>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p:spPr>
        <p:txBody>
          <a:bodyPr lIns="0" rIns="0" tIns="0" bIns="0" anchor="ctr"/>
          <a:p>
            <a:endParaRPr b="0" lang="es-AR" sz="1800" spc="-1" strike="noStrike">
              <a:solidFill>
                <a:srgbClr val="000000"/>
              </a:solidFill>
              <a:uFill>
                <a:solidFill>
                  <a:srgbClr val="ffffff"/>
                </a:solidFill>
              </a:uFill>
              <a:latin typeface="Century Schoolbook"/>
            </a:endParaRPr>
          </a:p>
        </p:txBody>
      </p:sp>
      <p:sp>
        <p:nvSpPr>
          <p:cNvPr id="57" name="PlaceHolder 2"/>
          <p:cNvSpPr>
            <a:spLocks noGrp="1"/>
          </p:cNvSpPr>
          <p:nvPr>
            <p:ph type="body"/>
          </p:nvPr>
        </p:nvSpPr>
        <p:spPr>
          <a:xfrm>
            <a:off x="457200" y="1604520"/>
            <a:ext cx="8229240" cy="3976920"/>
          </a:xfrm>
          <a:prstGeom prst="rect">
            <a:avLst/>
          </a:prstGeom>
        </p:spPr>
        <p:txBody>
          <a:bodyPr lIns="0" rIns="0" tIns="0" bIns="0"/>
          <a:p>
            <a:endParaRPr b="0" lang="es-AR" sz="2400" spc="-1" strike="noStrike">
              <a:solidFill>
                <a:srgbClr val="000000"/>
              </a:solidFill>
              <a:uFill>
                <a:solidFill>
                  <a:srgbClr val="ffffff"/>
                </a:solidFill>
              </a:uFill>
              <a:latin typeface="Century Schoolbook"/>
            </a:endParaRPr>
          </a:p>
        </p:txBody>
      </p:sp>
      <p:sp>
        <p:nvSpPr>
          <p:cNvPr id="58" name="PlaceHolder 3"/>
          <p:cNvSpPr>
            <a:spLocks noGrp="1"/>
          </p:cNvSpPr>
          <p:nvPr>
            <p:ph type="body"/>
          </p:nvPr>
        </p:nvSpPr>
        <p:spPr>
          <a:xfrm>
            <a:off x="457200" y="1604520"/>
            <a:ext cx="8229240" cy="3976920"/>
          </a:xfrm>
          <a:prstGeom prst="rect">
            <a:avLst/>
          </a:prstGeom>
        </p:spPr>
        <p:txBody>
          <a:bodyPr lIns="0" rIns="0" tIns="0" bIns="0"/>
          <a:p>
            <a:endParaRPr b="0" lang="es-AR" sz="2400" spc="-1" strike="noStrike">
              <a:solidFill>
                <a:srgbClr val="000000"/>
              </a:solidFill>
              <a:uFill>
                <a:solidFill>
                  <a:srgbClr val="ffffff"/>
                </a:solidFill>
              </a:uFill>
              <a:latin typeface="Century Schoolbook"/>
            </a:endParaRPr>
          </a:p>
        </p:txBody>
      </p:sp>
      <p:pic>
        <p:nvPicPr>
          <p:cNvPr id="59" name="" descr=""/>
          <p:cNvPicPr/>
          <p:nvPr/>
        </p:nvPicPr>
        <p:blipFill>
          <a:blip r:embed="rId2"/>
          <a:stretch/>
        </p:blipFill>
        <p:spPr>
          <a:xfrm>
            <a:off x="2079360" y="1604160"/>
            <a:ext cx="4984200" cy="3976920"/>
          </a:xfrm>
          <a:prstGeom prst="rect">
            <a:avLst/>
          </a:prstGeom>
          <a:ln>
            <a:noFill/>
          </a:ln>
        </p:spPr>
      </p:pic>
      <p:pic>
        <p:nvPicPr>
          <p:cNvPr id="60" name="" descr=""/>
          <p:cNvPicPr/>
          <p:nvPr/>
        </p:nvPicPr>
        <p:blipFill>
          <a:blip r:embed="rId3"/>
          <a:stretch/>
        </p:blipFill>
        <p:spPr>
          <a:xfrm>
            <a:off x="2079360" y="1604160"/>
            <a:ext cx="4984200" cy="397692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9240" cy="1144800"/>
          </a:xfrm>
          <a:prstGeom prst="rect">
            <a:avLst/>
          </a:prstGeom>
        </p:spPr>
        <p:txBody>
          <a:bodyPr lIns="0" rIns="0" tIns="0" bIns="0" anchor="ctr"/>
          <a:p>
            <a:endParaRPr b="0" lang="es-AR" sz="1800" spc="-1" strike="noStrike">
              <a:solidFill>
                <a:srgbClr val="000000"/>
              </a:solidFill>
              <a:uFill>
                <a:solidFill>
                  <a:srgbClr val="ffffff"/>
                </a:solidFill>
              </a:uFill>
              <a:latin typeface="Century Schoolbook"/>
            </a:endParaRPr>
          </a:p>
        </p:txBody>
      </p:sp>
      <p:sp>
        <p:nvSpPr>
          <p:cNvPr id="73" name="PlaceHolder 2"/>
          <p:cNvSpPr>
            <a:spLocks noGrp="1"/>
          </p:cNvSpPr>
          <p:nvPr>
            <p:ph type="subTitle"/>
          </p:nvPr>
        </p:nvSpPr>
        <p:spPr>
          <a:xfrm>
            <a:off x="457200" y="1604520"/>
            <a:ext cx="8229240" cy="3976920"/>
          </a:xfrm>
          <a:prstGeom prst="rect">
            <a:avLst/>
          </a:prstGeom>
        </p:spPr>
        <p:txBody>
          <a:bodyPr lIns="0" rIns="0" tIns="0" bIns="0" anchor="ctr"/>
          <a:p>
            <a:pPr algn="ctr"/>
            <a:endParaRPr b="0" lang="es-AR"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73600"/>
            <a:ext cx="8229240" cy="1144800"/>
          </a:xfrm>
          <a:prstGeom prst="rect">
            <a:avLst/>
          </a:prstGeom>
        </p:spPr>
        <p:txBody>
          <a:bodyPr lIns="0" rIns="0" tIns="0" bIns="0" anchor="ctr"/>
          <a:p>
            <a:endParaRPr b="0" lang="es-AR" sz="1800" spc="-1" strike="noStrike">
              <a:solidFill>
                <a:srgbClr val="000000"/>
              </a:solidFill>
              <a:uFill>
                <a:solidFill>
                  <a:srgbClr val="ffffff"/>
                </a:solidFill>
              </a:uFill>
              <a:latin typeface="Century Schoolbook"/>
            </a:endParaRPr>
          </a:p>
        </p:txBody>
      </p:sp>
      <p:sp>
        <p:nvSpPr>
          <p:cNvPr id="75" name="PlaceHolder 2"/>
          <p:cNvSpPr>
            <a:spLocks noGrp="1"/>
          </p:cNvSpPr>
          <p:nvPr>
            <p:ph type="body"/>
          </p:nvPr>
        </p:nvSpPr>
        <p:spPr>
          <a:xfrm>
            <a:off x="457200" y="1604520"/>
            <a:ext cx="8229240" cy="3976920"/>
          </a:xfrm>
          <a:prstGeom prst="rect">
            <a:avLst/>
          </a:prstGeom>
        </p:spPr>
        <p:txBody>
          <a:bodyPr lIns="0" rIns="0" tIns="0" bIns="0"/>
          <a:p>
            <a:endParaRPr b="0" lang="es-AR" sz="2400" spc="-1" strike="noStrike">
              <a:solidFill>
                <a:srgbClr val="000000"/>
              </a:solidFill>
              <a:uFill>
                <a:solidFill>
                  <a:srgbClr val="ffffff"/>
                </a:solidFill>
              </a:uFill>
              <a:latin typeface="Century Schoolbook"/>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p:spPr>
        <p:txBody>
          <a:bodyPr lIns="0" rIns="0" tIns="0" bIns="0" anchor="ctr"/>
          <a:p>
            <a:endParaRPr b="0" lang="es-AR" sz="1800" spc="-1" strike="noStrike">
              <a:solidFill>
                <a:srgbClr val="000000"/>
              </a:solidFill>
              <a:uFill>
                <a:solidFill>
                  <a:srgbClr val="ffffff"/>
                </a:solidFill>
              </a:uFill>
              <a:latin typeface="Century Schoolbook"/>
            </a:endParaRPr>
          </a:p>
        </p:txBody>
      </p:sp>
      <p:sp>
        <p:nvSpPr>
          <p:cNvPr id="77" name="PlaceHolder 2"/>
          <p:cNvSpPr>
            <a:spLocks noGrp="1"/>
          </p:cNvSpPr>
          <p:nvPr>
            <p:ph type="body"/>
          </p:nvPr>
        </p:nvSpPr>
        <p:spPr>
          <a:xfrm>
            <a:off x="457200" y="1604520"/>
            <a:ext cx="4015800" cy="3976920"/>
          </a:xfrm>
          <a:prstGeom prst="rect">
            <a:avLst/>
          </a:prstGeom>
        </p:spPr>
        <p:txBody>
          <a:bodyPr lIns="0" rIns="0" tIns="0" bIns="0"/>
          <a:p>
            <a:endParaRPr b="0" lang="es-AR" sz="2400" spc="-1" strike="noStrike">
              <a:solidFill>
                <a:srgbClr val="000000"/>
              </a:solidFill>
              <a:uFill>
                <a:solidFill>
                  <a:srgbClr val="ffffff"/>
                </a:solidFill>
              </a:uFill>
              <a:latin typeface="Century Schoolbook"/>
            </a:endParaRPr>
          </a:p>
        </p:txBody>
      </p:sp>
      <p:sp>
        <p:nvSpPr>
          <p:cNvPr id="78" name="PlaceHolder 3"/>
          <p:cNvSpPr>
            <a:spLocks noGrp="1"/>
          </p:cNvSpPr>
          <p:nvPr>
            <p:ph type="body"/>
          </p:nvPr>
        </p:nvSpPr>
        <p:spPr>
          <a:xfrm>
            <a:off x="4674240" y="1604520"/>
            <a:ext cx="4015800" cy="3976920"/>
          </a:xfrm>
          <a:prstGeom prst="rect">
            <a:avLst/>
          </a:prstGeom>
        </p:spPr>
        <p:txBody>
          <a:bodyPr lIns="0" rIns="0" tIns="0" bIns="0"/>
          <a:p>
            <a:endParaRPr b="0" lang="es-AR" sz="2400" spc="-1" strike="noStrike">
              <a:solidFill>
                <a:srgbClr val="000000"/>
              </a:solidFill>
              <a:uFill>
                <a:solidFill>
                  <a:srgbClr val="ffffff"/>
                </a:solidFill>
              </a:uFill>
              <a:latin typeface="Century Schoolbook"/>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73600"/>
            <a:ext cx="8229240" cy="1144800"/>
          </a:xfrm>
          <a:prstGeom prst="rect">
            <a:avLst/>
          </a:prstGeom>
        </p:spPr>
        <p:txBody>
          <a:bodyPr lIns="0" rIns="0" tIns="0" bIns="0" anchor="ctr"/>
          <a:p>
            <a:endParaRPr b="0" lang="es-AR" sz="1800" spc="-1" strike="noStrike">
              <a:solidFill>
                <a:srgbClr val="000000"/>
              </a:solidFill>
              <a:uFill>
                <a:solidFill>
                  <a:srgbClr val="ffffff"/>
                </a:solidFill>
              </a:uFill>
              <a:latin typeface="Century Schoolbook"/>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0"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es-AR"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3600"/>
            <a:ext cx="8229240" cy="1144800"/>
          </a:xfrm>
          <a:prstGeom prst="rect">
            <a:avLst/>
          </a:prstGeom>
        </p:spPr>
        <p:txBody>
          <a:bodyPr lIns="0" rIns="0" tIns="0" bIns="0" anchor="ctr"/>
          <a:p>
            <a:endParaRPr b="0" lang="es-AR" sz="1800" spc="-1" strike="noStrike">
              <a:solidFill>
                <a:srgbClr val="000000"/>
              </a:solidFill>
              <a:uFill>
                <a:solidFill>
                  <a:srgbClr val="ffffff"/>
                </a:solidFill>
              </a:uFill>
              <a:latin typeface="Century Schoolbook"/>
            </a:endParaRPr>
          </a:p>
        </p:txBody>
      </p:sp>
      <p:sp>
        <p:nvSpPr>
          <p:cNvPr id="82" name="PlaceHolder 2"/>
          <p:cNvSpPr>
            <a:spLocks noGrp="1"/>
          </p:cNvSpPr>
          <p:nvPr>
            <p:ph type="body"/>
          </p:nvPr>
        </p:nvSpPr>
        <p:spPr>
          <a:xfrm>
            <a:off x="457200" y="1604520"/>
            <a:ext cx="4015800" cy="1896840"/>
          </a:xfrm>
          <a:prstGeom prst="rect">
            <a:avLst/>
          </a:prstGeom>
        </p:spPr>
        <p:txBody>
          <a:bodyPr lIns="0" rIns="0" tIns="0" bIns="0"/>
          <a:p>
            <a:endParaRPr b="0" lang="es-AR" sz="2400" spc="-1" strike="noStrike">
              <a:solidFill>
                <a:srgbClr val="000000"/>
              </a:solidFill>
              <a:uFill>
                <a:solidFill>
                  <a:srgbClr val="ffffff"/>
                </a:solidFill>
              </a:uFill>
              <a:latin typeface="Century Schoolbook"/>
            </a:endParaRPr>
          </a:p>
        </p:txBody>
      </p:sp>
      <p:sp>
        <p:nvSpPr>
          <p:cNvPr id="83" name="PlaceHolder 3"/>
          <p:cNvSpPr>
            <a:spLocks noGrp="1"/>
          </p:cNvSpPr>
          <p:nvPr>
            <p:ph type="body"/>
          </p:nvPr>
        </p:nvSpPr>
        <p:spPr>
          <a:xfrm>
            <a:off x="457200" y="3682080"/>
            <a:ext cx="4015800" cy="1896840"/>
          </a:xfrm>
          <a:prstGeom prst="rect">
            <a:avLst/>
          </a:prstGeom>
        </p:spPr>
        <p:txBody>
          <a:bodyPr lIns="0" rIns="0" tIns="0" bIns="0"/>
          <a:p>
            <a:endParaRPr b="0" lang="es-AR" sz="2400" spc="-1" strike="noStrike">
              <a:solidFill>
                <a:srgbClr val="000000"/>
              </a:solidFill>
              <a:uFill>
                <a:solidFill>
                  <a:srgbClr val="ffffff"/>
                </a:solidFill>
              </a:uFill>
              <a:latin typeface="Century Schoolbook"/>
            </a:endParaRPr>
          </a:p>
        </p:txBody>
      </p:sp>
      <p:sp>
        <p:nvSpPr>
          <p:cNvPr id="84" name="PlaceHolder 4"/>
          <p:cNvSpPr>
            <a:spLocks noGrp="1"/>
          </p:cNvSpPr>
          <p:nvPr>
            <p:ph type="body"/>
          </p:nvPr>
        </p:nvSpPr>
        <p:spPr>
          <a:xfrm>
            <a:off x="4674240" y="1604520"/>
            <a:ext cx="4015800" cy="3976920"/>
          </a:xfrm>
          <a:prstGeom prst="rect">
            <a:avLst/>
          </a:prstGeom>
        </p:spPr>
        <p:txBody>
          <a:bodyPr lIns="0" rIns="0" tIns="0" bIns="0"/>
          <a:p>
            <a:endParaRPr b="0" lang="es-AR" sz="2400" spc="-1" strike="noStrike">
              <a:solidFill>
                <a:srgbClr val="000000"/>
              </a:solidFill>
              <a:uFill>
                <a:solidFill>
                  <a:srgbClr val="ffffff"/>
                </a:solidFill>
              </a:uFill>
              <a:latin typeface="Century Schoolbook"/>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rIns="0" tIns="0" bIns="0" anchor="ctr"/>
          <a:p>
            <a:endParaRPr b="0" lang="es-AR" sz="1800" spc="-1" strike="noStrike">
              <a:solidFill>
                <a:srgbClr val="000000"/>
              </a:solidFill>
              <a:uFill>
                <a:solidFill>
                  <a:srgbClr val="ffffff"/>
                </a:solidFill>
              </a:uFill>
              <a:latin typeface="Century Schoolbook"/>
            </a:endParaRPr>
          </a:p>
        </p:txBody>
      </p:sp>
      <p:sp>
        <p:nvSpPr>
          <p:cNvPr id="28" name="PlaceHolder 2"/>
          <p:cNvSpPr>
            <a:spLocks noGrp="1"/>
          </p:cNvSpPr>
          <p:nvPr>
            <p:ph type="subTitle"/>
          </p:nvPr>
        </p:nvSpPr>
        <p:spPr>
          <a:xfrm>
            <a:off x="457200" y="1604520"/>
            <a:ext cx="8229240" cy="3976920"/>
          </a:xfrm>
          <a:prstGeom prst="rect">
            <a:avLst/>
          </a:prstGeom>
        </p:spPr>
        <p:txBody>
          <a:bodyPr lIns="0" rIns="0" tIns="0" bIns="0" anchor="ctr"/>
          <a:p>
            <a:pPr algn="ctr"/>
            <a:endParaRPr b="0" lang="es-AR"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4800"/>
          </a:xfrm>
          <a:prstGeom prst="rect">
            <a:avLst/>
          </a:prstGeom>
        </p:spPr>
        <p:txBody>
          <a:bodyPr lIns="0" rIns="0" tIns="0" bIns="0" anchor="ctr"/>
          <a:p>
            <a:endParaRPr b="0" lang="es-AR" sz="1800" spc="-1" strike="noStrike">
              <a:solidFill>
                <a:srgbClr val="000000"/>
              </a:solidFill>
              <a:uFill>
                <a:solidFill>
                  <a:srgbClr val="ffffff"/>
                </a:solidFill>
              </a:uFill>
              <a:latin typeface="Century Schoolbook"/>
            </a:endParaRPr>
          </a:p>
        </p:txBody>
      </p:sp>
      <p:sp>
        <p:nvSpPr>
          <p:cNvPr id="86" name="PlaceHolder 2"/>
          <p:cNvSpPr>
            <a:spLocks noGrp="1"/>
          </p:cNvSpPr>
          <p:nvPr>
            <p:ph type="body"/>
          </p:nvPr>
        </p:nvSpPr>
        <p:spPr>
          <a:xfrm>
            <a:off x="457200" y="1604520"/>
            <a:ext cx="4015800" cy="3976920"/>
          </a:xfrm>
          <a:prstGeom prst="rect">
            <a:avLst/>
          </a:prstGeom>
        </p:spPr>
        <p:txBody>
          <a:bodyPr lIns="0" rIns="0" tIns="0" bIns="0"/>
          <a:p>
            <a:endParaRPr b="0" lang="es-AR" sz="2400" spc="-1" strike="noStrike">
              <a:solidFill>
                <a:srgbClr val="000000"/>
              </a:solidFill>
              <a:uFill>
                <a:solidFill>
                  <a:srgbClr val="ffffff"/>
                </a:solidFill>
              </a:uFill>
              <a:latin typeface="Century Schoolbook"/>
            </a:endParaRPr>
          </a:p>
        </p:txBody>
      </p:sp>
      <p:sp>
        <p:nvSpPr>
          <p:cNvPr id="87" name="PlaceHolder 3"/>
          <p:cNvSpPr>
            <a:spLocks noGrp="1"/>
          </p:cNvSpPr>
          <p:nvPr>
            <p:ph type="body"/>
          </p:nvPr>
        </p:nvSpPr>
        <p:spPr>
          <a:xfrm>
            <a:off x="4674240" y="1604520"/>
            <a:ext cx="4015800" cy="1896840"/>
          </a:xfrm>
          <a:prstGeom prst="rect">
            <a:avLst/>
          </a:prstGeom>
        </p:spPr>
        <p:txBody>
          <a:bodyPr lIns="0" rIns="0" tIns="0" bIns="0"/>
          <a:p>
            <a:endParaRPr b="0" lang="es-AR" sz="2400" spc="-1" strike="noStrike">
              <a:solidFill>
                <a:srgbClr val="000000"/>
              </a:solidFill>
              <a:uFill>
                <a:solidFill>
                  <a:srgbClr val="ffffff"/>
                </a:solidFill>
              </a:uFill>
              <a:latin typeface="Century Schoolbook"/>
            </a:endParaRPr>
          </a:p>
        </p:txBody>
      </p:sp>
      <p:sp>
        <p:nvSpPr>
          <p:cNvPr id="88" name="PlaceHolder 4"/>
          <p:cNvSpPr>
            <a:spLocks noGrp="1"/>
          </p:cNvSpPr>
          <p:nvPr>
            <p:ph type="body"/>
          </p:nvPr>
        </p:nvSpPr>
        <p:spPr>
          <a:xfrm>
            <a:off x="4674240" y="3682080"/>
            <a:ext cx="4015800" cy="1896840"/>
          </a:xfrm>
          <a:prstGeom prst="rect">
            <a:avLst/>
          </a:prstGeom>
        </p:spPr>
        <p:txBody>
          <a:bodyPr lIns="0" rIns="0" tIns="0" bIns="0"/>
          <a:p>
            <a:endParaRPr b="0" lang="es-AR" sz="2400" spc="-1" strike="noStrike">
              <a:solidFill>
                <a:srgbClr val="000000"/>
              </a:solidFill>
              <a:uFill>
                <a:solidFill>
                  <a:srgbClr val="ffffff"/>
                </a:solidFill>
              </a:uFill>
              <a:latin typeface="Century Schoolbook"/>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73600"/>
            <a:ext cx="8229240" cy="1144800"/>
          </a:xfrm>
          <a:prstGeom prst="rect">
            <a:avLst/>
          </a:prstGeom>
        </p:spPr>
        <p:txBody>
          <a:bodyPr lIns="0" rIns="0" tIns="0" bIns="0" anchor="ctr"/>
          <a:p>
            <a:endParaRPr b="0" lang="es-AR" sz="1800" spc="-1" strike="noStrike">
              <a:solidFill>
                <a:srgbClr val="000000"/>
              </a:solidFill>
              <a:uFill>
                <a:solidFill>
                  <a:srgbClr val="ffffff"/>
                </a:solidFill>
              </a:uFill>
              <a:latin typeface="Century Schoolbook"/>
            </a:endParaRPr>
          </a:p>
        </p:txBody>
      </p:sp>
      <p:sp>
        <p:nvSpPr>
          <p:cNvPr id="90" name="PlaceHolder 2"/>
          <p:cNvSpPr>
            <a:spLocks noGrp="1"/>
          </p:cNvSpPr>
          <p:nvPr>
            <p:ph type="body"/>
          </p:nvPr>
        </p:nvSpPr>
        <p:spPr>
          <a:xfrm>
            <a:off x="457200" y="1604520"/>
            <a:ext cx="4015800" cy="1896840"/>
          </a:xfrm>
          <a:prstGeom prst="rect">
            <a:avLst/>
          </a:prstGeom>
        </p:spPr>
        <p:txBody>
          <a:bodyPr lIns="0" rIns="0" tIns="0" bIns="0"/>
          <a:p>
            <a:endParaRPr b="0" lang="es-AR" sz="2400" spc="-1" strike="noStrike">
              <a:solidFill>
                <a:srgbClr val="000000"/>
              </a:solidFill>
              <a:uFill>
                <a:solidFill>
                  <a:srgbClr val="ffffff"/>
                </a:solidFill>
              </a:uFill>
              <a:latin typeface="Century Schoolbook"/>
            </a:endParaRPr>
          </a:p>
        </p:txBody>
      </p:sp>
      <p:sp>
        <p:nvSpPr>
          <p:cNvPr id="91" name="PlaceHolder 3"/>
          <p:cNvSpPr>
            <a:spLocks noGrp="1"/>
          </p:cNvSpPr>
          <p:nvPr>
            <p:ph type="body"/>
          </p:nvPr>
        </p:nvSpPr>
        <p:spPr>
          <a:xfrm>
            <a:off x="4674240" y="1604520"/>
            <a:ext cx="4015800" cy="1896840"/>
          </a:xfrm>
          <a:prstGeom prst="rect">
            <a:avLst/>
          </a:prstGeom>
        </p:spPr>
        <p:txBody>
          <a:bodyPr lIns="0" rIns="0" tIns="0" bIns="0"/>
          <a:p>
            <a:endParaRPr b="0" lang="es-AR" sz="2400" spc="-1" strike="noStrike">
              <a:solidFill>
                <a:srgbClr val="000000"/>
              </a:solidFill>
              <a:uFill>
                <a:solidFill>
                  <a:srgbClr val="ffffff"/>
                </a:solidFill>
              </a:uFill>
              <a:latin typeface="Century Schoolbook"/>
            </a:endParaRPr>
          </a:p>
        </p:txBody>
      </p:sp>
      <p:sp>
        <p:nvSpPr>
          <p:cNvPr id="92" name="PlaceHolder 4"/>
          <p:cNvSpPr>
            <a:spLocks noGrp="1"/>
          </p:cNvSpPr>
          <p:nvPr>
            <p:ph type="body"/>
          </p:nvPr>
        </p:nvSpPr>
        <p:spPr>
          <a:xfrm>
            <a:off x="457200" y="3682080"/>
            <a:ext cx="8229240" cy="1896840"/>
          </a:xfrm>
          <a:prstGeom prst="rect">
            <a:avLst/>
          </a:prstGeom>
        </p:spPr>
        <p:txBody>
          <a:bodyPr lIns="0" rIns="0" tIns="0" bIns="0"/>
          <a:p>
            <a:endParaRPr b="0" lang="es-AR" sz="2400" spc="-1" strike="noStrike">
              <a:solidFill>
                <a:srgbClr val="000000"/>
              </a:solidFill>
              <a:uFill>
                <a:solidFill>
                  <a:srgbClr val="ffffff"/>
                </a:solidFill>
              </a:uFill>
              <a:latin typeface="Century Schoolbook"/>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273600"/>
            <a:ext cx="8229240" cy="1144800"/>
          </a:xfrm>
          <a:prstGeom prst="rect">
            <a:avLst/>
          </a:prstGeom>
        </p:spPr>
        <p:txBody>
          <a:bodyPr lIns="0" rIns="0" tIns="0" bIns="0" anchor="ctr"/>
          <a:p>
            <a:endParaRPr b="0" lang="es-AR" sz="1800" spc="-1" strike="noStrike">
              <a:solidFill>
                <a:srgbClr val="000000"/>
              </a:solidFill>
              <a:uFill>
                <a:solidFill>
                  <a:srgbClr val="ffffff"/>
                </a:solidFill>
              </a:uFill>
              <a:latin typeface="Century Schoolbook"/>
            </a:endParaRPr>
          </a:p>
        </p:txBody>
      </p:sp>
      <p:sp>
        <p:nvSpPr>
          <p:cNvPr id="94" name="PlaceHolder 2"/>
          <p:cNvSpPr>
            <a:spLocks noGrp="1"/>
          </p:cNvSpPr>
          <p:nvPr>
            <p:ph type="body"/>
          </p:nvPr>
        </p:nvSpPr>
        <p:spPr>
          <a:xfrm>
            <a:off x="457200" y="1604520"/>
            <a:ext cx="8229240" cy="1896840"/>
          </a:xfrm>
          <a:prstGeom prst="rect">
            <a:avLst/>
          </a:prstGeom>
        </p:spPr>
        <p:txBody>
          <a:bodyPr lIns="0" rIns="0" tIns="0" bIns="0"/>
          <a:p>
            <a:endParaRPr b="0" lang="es-AR" sz="2400" spc="-1" strike="noStrike">
              <a:solidFill>
                <a:srgbClr val="000000"/>
              </a:solidFill>
              <a:uFill>
                <a:solidFill>
                  <a:srgbClr val="ffffff"/>
                </a:solidFill>
              </a:uFill>
              <a:latin typeface="Century Schoolbook"/>
            </a:endParaRPr>
          </a:p>
        </p:txBody>
      </p:sp>
      <p:sp>
        <p:nvSpPr>
          <p:cNvPr id="95" name="PlaceHolder 3"/>
          <p:cNvSpPr>
            <a:spLocks noGrp="1"/>
          </p:cNvSpPr>
          <p:nvPr>
            <p:ph type="body"/>
          </p:nvPr>
        </p:nvSpPr>
        <p:spPr>
          <a:xfrm>
            <a:off x="457200" y="3682080"/>
            <a:ext cx="8229240" cy="1896840"/>
          </a:xfrm>
          <a:prstGeom prst="rect">
            <a:avLst/>
          </a:prstGeom>
        </p:spPr>
        <p:txBody>
          <a:bodyPr lIns="0" rIns="0" tIns="0" bIns="0"/>
          <a:p>
            <a:endParaRPr b="0" lang="es-AR" sz="2400" spc="-1" strike="noStrike">
              <a:solidFill>
                <a:srgbClr val="000000"/>
              </a:solidFill>
              <a:uFill>
                <a:solidFill>
                  <a:srgbClr val="ffffff"/>
                </a:solidFill>
              </a:uFill>
              <a:latin typeface="Century Schoolbook"/>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3600"/>
            <a:ext cx="8229240" cy="1144800"/>
          </a:xfrm>
          <a:prstGeom prst="rect">
            <a:avLst/>
          </a:prstGeom>
        </p:spPr>
        <p:txBody>
          <a:bodyPr lIns="0" rIns="0" tIns="0" bIns="0" anchor="ctr"/>
          <a:p>
            <a:endParaRPr b="0" lang="es-AR" sz="1800" spc="-1" strike="noStrike">
              <a:solidFill>
                <a:srgbClr val="000000"/>
              </a:solidFill>
              <a:uFill>
                <a:solidFill>
                  <a:srgbClr val="ffffff"/>
                </a:solidFill>
              </a:uFill>
              <a:latin typeface="Century Schoolbook"/>
            </a:endParaRPr>
          </a:p>
        </p:txBody>
      </p:sp>
      <p:sp>
        <p:nvSpPr>
          <p:cNvPr id="97" name="PlaceHolder 2"/>
          <p:cNvSpPr>
            <a:spLocks noGrp="1"/>
          </p:cNvSpPr>
          <p:nvPr>
            <p:ph type="body"/>
          </p:nvPr>
        </p:nvSpPr>
        <p:spPr>
          <a:xfrm>
            <a:off x="457200" y="1604520"/>
            <a:ext cx="4015800" cy="1896840"/>
          </a:xfrm>
          <a:prstGeom prst="rect">
            <a:avLst/>
          </a:prstGeom>
        </p:spPr>
        <p:txBody>
          <a:bodyPr lIns="0" rIns="0" tIns="0" bIns="0"/>
          <a:p>
            <a:endParaRPr b="0" lang="es-AR" sz="2400" spc="-1" strike="noStrike">
              <a:solidFill>
                <a:srgbClr val="000000"/>
              </a:solidFill>
              <a:uFill>
                <a:solidFill>
                  <a:srgbClr val="ffffff"/>
                </a:solidFill>
              </a:uFill>
              <a:latin typeface="Century Schoolbook"/>
            </a:endParaRPr>
          </a:p>
        </p:txBody>
      </p:sp>
      <p:sp>
        <p:nvSpPr>
          <p:cNvPr id="98" name="PlaceHolder 3"/>
          <p:cNvSpPr>
            <a:spLocks noGrp="1"/>
          </p:cNvSpPr>
          <p:nvPr>
            <p:ph type="body"/>
          </p:nvPr>
        </p:nvSpPr>
        <p:spPr>
          <a:xfrm>
            <a:off x="4674240" y="1604520"/>
            <a:ext cx="4015800" cy="1896840"/>
          </a:xfrm>
          <a:prstGeom prst="rect">
            <a:avLst/>
          </a:prstGeom>
        </p:spPr>
        <p:txBody>
          <a:bodyPr lIns="0" rIns="0" tIns="0" bIns="0"/>
          <a:p>
            <a:endParaRPr b="0" lang="es-AR" sz="2400" spc="-1" strike="noStrike">
              <a:solidFill>
                <a:srgbClr val="000000"/>
              </a:solidFill>
              <a:uFill>
                <a:solidFill>
                  <a:srgbClr val="ffffff"/>
                </a:solidFill>
              </a:uFill>
              <a:latin typeface="Century Schoolbook"/>
            </a:endParaRPr>
          </a:p>
        </p:txBody>
      </p:sp>
      <p:sp>
        <p:nvSpPr>
          <p:cNvPr id="99" name="PlaceHolder 4"/>
          <p:cNvSpPr>
            <a:spLocks noGrp="1"/>
          </p:cNvSpPr>
          <p:nvPr>
            <p:ph type="body"/>
          </p:nvPr>
        </p:nvSpPr>
        <p:spPr>
          <a:xfrm>
            <a:off x="4674240" y="3682080"/>
            <a:ext cx="4015800" cy="1896840"/>
          </a:xfrm>
          <a:prstGeom prst="rect">
            <a:avLst/>
          </a:prstGeom>
        </p:spPr>
        <p:txBody>
          <a:bodyPr lIns="0" rIns="0" tIns="0" bIns="0"/>
          <a:p>
            <a:endParaRPr b="0" lang="es-AR" sz="2400" spc="-1" strike="noStrike">
              <a:solidFill>
                <a:srgbClr val="000000"/>
              </a:solidFill>
              <a:uFill>
                <a:solidFill>
                  <a:srgbClr val="ffffff"/>
                </a:solidFill>
              </a:uFill>
              <a:latin typeface="Century Schoolbook"/>
            </a:endParaRPr>
          </a:p>
        </p:txBody>
      </p:sp>
      <p:sp>
        <p:nvSpPr>
          <p:cNvPr id="100" name="PlaceHolder 5"/>
          <p:cNvSpPr>
            <a:spLocks noGrp="1"/>
          </p:cNvSpPr>
          <p:nvPr>
            <p:ph type="body"/>
          </p:nvPr>
        </p:nvSpPr>
        <p:spPr>
          <a:xfrm>
            <a:off x="457200" y="3682080"/>
            <a:ext cx="4015800" cy="1896840"/>
          </a:xfrm>
          <a:prstGeom prst="rect">
            <a:avLst/>
          </a:prstGeom>
        </p:spPr>
        <p:txBody>
          <a:bodyPr lIns="0" rIns="0" tIns="0" bIns="0"/>
          <a:p>
            <a:endParaRPr b="0" lang="es-AR" sz="2400" spc="-1" strike="noStrike">
              <a:solidFill>
                <a:srgbClr val="000000"/>
              </a:solidFill>
              <a:uFill>
                <a:solidFill>
                  <a:srgbClr val="ffffff"/>
                </a:solidFill>
              </a:uFill>
              <a:latin typeface="Century Schoolbook"/>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73600"/>
            <a:ext cx="8229240" cy="1144800"/>
          </a:xfrm>
          <a:prstGeom prst="rect">
            <a:avLst/>
          </a:prstGeom>
        </p:spPr>
        <p:txBody>
          <a:bodyPr lIns="0" rIns="0" tIns="0" bIns="0" anchor="ctr"/>
          <a:p>
            <a:endParaRPr b="0" lang="es-AR" sz="1800" spc="-1" strike="noStrike">
              <a:solidFill>
                <a:srgbClr val="000000"/>
              </a:solidFill>
              <a:uFill>
                <a:solidFill>
                  <a:srgbClr val="ffffff"/>
                </a:solidFill>
              </a:uFill>
              <a:latin typeface="Century Schoolbook"/>
            </a:endParaRPr>
          </a:p>
        </p:txBody>
      </p:sp>
      <p:sp>
        <p:nvSpPr>
          <p:cNvPr id="102" name="PlaceHolder 2"/>
          <p:cNvSpPr>
            <a:spLocks noGrp="1"/>
          </p:cNvSpPr>
          <p:nvPr>
            <p:ph type="body"/>
          </p:nvPr>
        </p:nvSpPr>
        <p:spPr>
          <a:xfrm>
            <a:off x="457200" y="1604520"/>
            <a:ext cx="8229240" cy="3976920"/>
          </a:xfrm>
          <a:prstGeom prst="rect">
            <a:avLst/>
          </a:prstGeom>
        </p:spPr>
        <p:txBody>
          <a:bodyPr lIns="0" rIns="0" tIns="0" bIns="0"/>
          <a:p>
            <a:endParaRPr b="0" lang="es-AR" sz="2400" spc="-1" strike="noStrike">
              <a:solidFill>
                <a:srgbClr val="000000"/>
              </a:solidFill>
              <a:uFill>
                <a:solidFill>
                  <a:srgbClr val="ffffff"/>
                </a:solidFill>
              </a:uFill>
              <a:latin typeface="Century Schoolbook"/>
            </a:endParaRPr>
          </a:p>
        </p:txBody>
      </p:sp>
      <p:sp>
        <p:nvSpPr>
          <p:cNvPr id="103" name="PlaceHolder 3"/>
          <p:cNvSpPr>
            <a:spLocks noGrp="1"/>
          </p:cNvSpPr>
          <p:nvPr>
            <p:ph type="body"/>
          </p:nvPr>
        </p:nvSpPr>
        <p:spPr>
          <a:xfrm>
            <a:off x="457200" y="1604520"/>
            <a:ext cx="8229240" cy="3976920"/>
          </a:xfrm>
          <a:prstGeom prst="rect">
            <a:avLst/>
          </a:prstGeom>
        </p:spPr>
        <p:txBody>
          <a:bodyPr lIns="0" rIns="0" tIns="0" bIns="0"/>
          <a:p>
            <a:endParaRPr b="0" lang="es-AR" sz="2400" spc="-1" strike="noStrike">
              <a:solidFill>
                <a:srgbClr val="000000"/>
              </a:solidFill>
              <a:uFill>
                <a:solidFill>
                  <a:srgbClr val="ffffff"/>
                </a:solidFill>
              </a:uFill>
              <a:latin typeface="Century Schoolbook"/>
            </a:endParaRPr>
          </a:p>
        </p:txBody>
      </p:sp>
      <p:pic>
        <p:nvPicPr>
          <p:cNvPr id="104" name="" descr=""/>
          <p:cNvPicPr/>
          <p:nvPr/>
        </p:nvPicPr>
        <p:blipFill>
          <a:blip r:embed="rId2"/>
          <a:stretch/>
        </p:blipFill>
        <p:spPr>
          <a:xfrm>
            <a:off x="2079360" y="1604160"/>
            <a:ext cx="4984200" cy="3976920"/>
          </a:xfrm>
          <a:prstGeom prst="rect">
            <a:avLst/>
          </a:prstGeom>
          <a:ln>
            <a:noFill/>
          </a:ln>
        </p:spPr>
      </p:pic>
      <p:pic>
        <p:nvPicPr>
          <p:cNvPr id="105" name="" descr=""/>
          <p:cNvPicPr/>
          <p:nvPr/>
        </p:nvPicPr>
        <p:blipFill>
          <a:blip r:embed="rId3"/>
          <a:stretch/>
        </p:blipFill>
        <p:spPr>
          <a:xfrm>
            <a:off x="2079360" y="1604160"/>
            <a:ext cx="4984200" cy="397692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73600"/>
            <a:ext cx="8229240" cy="1144800"/>
          </a:xfrm>
          <a:prstGeom prst="rect">
            <a:avLst/>
          </a:prstGeom>
        </p:spPr>
        <p:txBody>
          <a:bodyPr lIns="0" rIns="0" tIns="0" bIns="0" anchor="ctr"/>
          <a:p>
            <a:endParaRPr b="0" lang="es-AR" sz="1800" spc="-1" strike="noStrike">
              <a:solidFill>
                <a:srgbClr val="000000"/>
              </a:solidFill>
              <a:uFill>
                <a:solidFill>
                  <a:srgbClr val="ffffff"/>
                </a:solidFill>
              </a:uFill>
              <a:latin typeface="Century Schoolbook"/>
            </a:endParaRPr>
          </a:p>
        </p:txBody>
      </p:sp>
      <p:sp>
        <p:nvSpPr>
          <p:cNvPr id="118" name="PlaceHolder 2"/>
          <p:cNvSpPr>
            <a:spLocks noGrp="1"/>
          </p:cNvSpPr>
          <p:nvPr>
            <p:ph type="subTitle"/>
          </p:nvPr>
        </p:nvSpPr>
        <p:spPr>
          <a:xfrm>
            <a:off x="457200" y="1604520"/>
            <a:ext cx="8229240" cy="3976920"/>
          </a:xfrm>
          <a:prstGeom prst="rect">
            <a:avLst/>
          </a:prstGeom>
        </p:spPr>
        <p:txBody>
          <a:bodyPr lIns="0" rIns="0" tIns="0" bIns="0" anchor="ctr"/>
          <a:p>
            <a:pPr algn="ctr"/>
            <a:endParaRPr b="0" lang="es-AR" sz="3200" spc="-1" strike="noStrike">
              <a:solidFill>
                <a:srgbClr val="000000"/>
              </a:solidFill>
              <a:uFill>
                <a:solidFill>
                  <a:srgbClr val="ffffff"/>
                </a:solidFill>
              </a:u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273600"/>
            <a:ext cx="8229240" cy="1144800"/>
          </a:xfrm>
          <a:prstGeom prst="rect">
            <a:avLst/>
          </a:prstGeom>
        </p:spPr>
        <p:txBody>
          <a:bodyPr lIns="0" rIns="0" tIns="0" bIns="0" anchor="ctr"/>
          <a:p>
            <a:endParaRPr b="0" lang="es-AR" sz="1800" spc="-1" strike="noStrike">
              <a:solidFill>
                <a:srgbClr val="000000"/>
              </a:solidFill>
              <a:uFill>
                <a:solidFill>
                  <a:srgbClr val="ffffff"/>
                </a:solidFill>
              </a:uFill>
              <a:latin typeface="Century Schoolbook"/>
            </a:endParaRPr>
          </a:p>
        </p:txBody>
      </p:sp>
      <p:sp>
        <p:nvSpPr>
          <p:cNvPr id="120" name="PlaceHolder 2"/>
          <p:cNvSpPr>
            <a:spLocks noGrp="1"/>
          </p:cNvSpPr>
          <p:nvPr>
            <p:ph type="body"/>
          </p:nvPr>
        </p:nvSpPr>
        <p:spPr>
          <a:xfrm>
            <a:off x="457200" y="1604520"/>
            <a:ext cx="8229240" cy="3976920"/>
          </a:xfrm>
          <a:prstGeom prst="rect">
            <a:avLst/>
          </a:prstGeom>
        </p:spPr>
        <p:txBody>
          <a:bodyPr lIns="0" rIns="0" tIns="0" bIns="0"/>
          <a:p>
            <a:endParaRPr b="0" lang="es-AR" sz="2400" spc="-1" strike="noStrike">
              <a:solidFill>
                <a:srgbClr val="000000"/>
              </a:solidFill>
              <a:uFill>
                <a:solidFill>
                  <a:srgbClr val="ffffff"/>
                </a:solidFill>
              </a:uFill>
              <a:latin typeface="Century Schoolbook"/>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57200" y="273600"/>
            <a:ext cx="8229240" cy="1144800"/>
          </a:xfrm>
          <a:prstGeom prst="rect">
            <a:avLst/>
          </a:prstGeom>
        </p:spPr>
        <p:txBody>
          <a:bodyPr lIns="0" rIns="0" tIns="0" bIns="0" anchor="ctr"/>
          <a:p>
            <a:endParaRPr b="0" lang="es-AR" sz="1800" spc="-1" strike="noStrike">
              <a:solidFill>
                <a:srgbClr val="000000"/>
              </a:solidFill>
              <a:uFill>
                <a:solidFill>
                  <a:srgbClr val="ffffff"/>
                </a:solidFill>
              </a:uFill>
              <a:latin typeface="Century Schoolbook"/>
            </a:endParaRPr>
          </a:p>
        </p:txBody>
      </p:sp>
      <p:sp>
        <p:nvSpPr>
          <p:cNvPr id="122" name="PlaceHolder 2"/>
          <p:cNvSpPr>
            <a:spLocks noGrp="1"/>
          </p:cNvSpPr>
          <p:nvPr>
            <p:ph type="body"/>
          </p:nvPr>
        </p:nvSpPr>
        <p:spPr>
          <a:xfrm>
            <a:off x="457200" y="1604520"/>
            <a:ext cx="4015800" cy="3976920"/>
          </a:xfrm>
          <a:prstGeom prst="rect">
            <a:avLst/>
          </a:prstGeom>
        </p:spPr>
        <p:txBody>
          <a:bodyPr lIns="0" rIns="0" tIns="0" bIns="0"/>
          <a:p>
            <a:endParaRPr b="0" lang="es-AR" sz="2400" spc="-1" strike="noStrike">
              <a:solidFill>
                <a:srgbClr val="000000"/>
              </a:solidFill>
              <a:uFill>
                <a:solidFill>
                  <a:srgbClr val="ffffff"/>
                </a:solidFill>
              </a:uFill>
              <a:latin typeface="Century Schoolbook"/>
            </a:endParaRPr>
          </a:p>
        </p:txBody>
      </p:sp>
      <p:sp>
        <p:nvSpPr>
          <p:cNvPr id="123" name="PlaceHolder 3"/>
          <p:cNvSpPr>
            <a:spLocks noGrp="1"/>
          </p:cNvSpPr>
          <p:nvPr>
            <p:ph type="body"/>
          </p:nvPr>
        </p:nvSpPr>
        <p:spPr>
          <a:xfrm>
            <a:off x="4674240" y="1604520"/>
            <a:ext cx="4015800" cy="3976920"/>
          </a:xfrm>
          <a:prstGeom prst="rect">
            <a:avLst/>
          </a:prstGeom>
        </p:spPr>
        <p:txBody>
          <a:bodyPr lIns="0" rIns="0" tIns="0" bIns="0"/>
          <a:p>
            <a:endParaRPr b="0" lang="es-AR" sz="2400" spc="-1" strike="noStrike">
              <a:solidFill>
                <a:srgbClr val="000000"/>
              </a:solidFill>
              <a:uFill>
                <a:solidFill>
                  <a:srgbClr val="ffffff"/>
                </a:solidFill>
              </a:uFill>
              <a:latin typeface="Century Schoolbook"/>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73600"/>
            <a:ext cx="8229240" cy="1144800"/>
          </a:xfrm>
          <a:prstGeom prst="rect">
            <a:avLst/>
          </a:prstGeom>
        </p:spPr>
        <p:txBody>
          <a:bodyPr lIns="0" rIns="0" tIns="0" bIns="0" anchor="ctr"/>
          <a:p>
            <a:endParaRPr b="0" lang="es-AR" sz="1800" spc="-1" strike="noStrike">
              <a:solidFill>
                <a:srgbClr val="000000"/>
              </a:solidFill>
              <a:uFill>
                <a:solidFill>
                  <a:srgbClr val="ffffff"/>
                </a:solidFill>
              </a:uFill>
              <a:latin typeface="Century Schoolbook"/>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p:spPr>
        <p:txBody>
          <a:bodyPr lIns="0" rIns="0" tIns="0" bIns="0" anchor="ctr"/>
          <a:p>
            <a:endParaRPr b="0" lang="es-AR" sz="1800" spc="-1" strike="noStrike">
              <a:solidFill>
                <a:srgbClr val="000000"/>
              </a:solidFill>
              <a:uFill>
                <a:solidFill>
                  <a:srgbClr val="ffffff"/>
                </a:solidFill>
              </a:uFill>
              <a:latin typeface="Century Schoolbook"/>
            </a:endParaRPr>
          </a:p>
        </p:txBody>
      </p:sp>
      <p:sp>
        <p:nvSpPr>
          <p:cNvPr id="30" name="PlaceHolder 2"/>
          <p:cNvSpPr>
            <a:spLocks noGrp="1"/>
          </p:cNvSpPr>
          <p:nvPr>
            <p:ph type="body"/>
          </p:nvPr>
        </p:nvSpPr>
        <p:spPr>
          <a:xfrm>
            <a:off x="457200" y="1604520"/>
            <a:ext cx="8229240" cy="3976920"/>
          </a:xfrm>
          <a:prstGeom prst="rect">
            <a:avLst/>
          </a:prstGeom>
        </p:spPr>
        <p:txBody>
          <a:bodyPr lIns="0" rIns="0" tIns="0" bIns="0"/>
          <a:p>
            <a:endParaRPr b="0" lang="es-AR" sz="2400" spc="-1" strike="noStrike">
              <a:solidFill>
                <a:srgbClr val="000000"/>
              </a:solidFill>
              <a:uFill>
                <a:solidFill>
                  <a:srgbClr val="ffffff"/>
                </a:solidFill>
              </a:uFill>
              <a:latin typeface="Century Schoolbook"/>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5"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es-AR" sz="3200" spc="-1" strike="noStrike">
              <a:solidFill>
                <a:srgbClr val="000000"/>
              </a:solidFill>
              <a:uFill>
                <a:solidFill>
                  <a:srgbClr val="ffffff"/>
                </a:solidFill>
              </a:u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73600"/>
            <a:ext cx="8229240" cy="1144800"/>
          </a:xfrm>
          <a:prstGeom prst="rect">
            <a:avLst/>
          </a:prstGeom>
        </p:spPr>
        <p:txBody>
          <a:bodyPr lIns="0" rIns="0" tIns="0" bIns="0" anchor="ctr"/>
          <a:p>
            <a:endParaRPr b="0" lang="es-AR" sz="1800" spc="-1" strike="noStrike">
              <a:solidFill>
                <a:srgbClr val="000000"/>
              </a:solidFill>
              <a:uFill>
                <a:solidFill>
                  <a:srgbClr val="ffffff"/>
                </a:solidFill>
              </a:uFill>
              <a:latin typeface="Century Schoolbook"/>
            </a:endParaRPr>
          </a:p>
        </p:txBody>
      </p:sp>
      <p:sp>
        <p:nvSpPr>
          <p:cNvPr id="127" name="PlaceHolder 2"/>
          <p:cNvSpPr>
            <a:spLocks noGrp="1"/>
          </p:cNvSpPr>
          <p:nvPr>
            <p:ph type="body"/>
          </p:nvPr>
        </p:nvSpPr>
        <p:spPr>
          <a:xfrm>
            <a:off x="457200" y="1604520"/>
            <a:ext cx="4015800" cy="1896840"/>
          </a:xfrm>
          <a:prstGeom prst="rect">
            <a:avLst/>
          </a:prstGeom>
        </p:spPr>
        <p:txBody>
          <a:bodyPr lIns="0" rIns="0" tIns="0" bIns="0"/>
          <a:p>
            <a:endParaRPr b="0" lang="es-AR" sz="2400" spc="-1" strike="noStrike">
              <a:solidFill>
                <a:srgbClr val="000000"/>
              </a:solidFill>
              <a:uFill>
                <a:solidFill>
                  <a:srgbClr val="ffffff"/>
                </a:solidFill>
              </a:uFill>
              <a:latin typeface="Century Schoolbook"/>
            </a:endParaRPr>
          </a:p>
        </p:txBody>
      </p:sp>
      <p:sp>
        <p:nvSpPr>
          <p:cNvPr id="128" name="PlaceHolder 3"/>
          <p:cNvSpPr>
            <a:spLocks noGrp="1"/>
          </p:cNvSpPr>
          <p:nvPr>
            <p:ph type="body"/>
          </p:nvPr>
        </p:nvSpPr>
        <p:spPr>
          <a:xfrm>
            <a:off x="457200" y="3682080"/>
            <a:ext cx="4015800" cy="1896840"/>
          </a:xfrm>
          <a:prstGeom prst="rect">
            <a:avLst/>
          </a:prstGeom>
        </p:spPr>
        <p:txBody>
          <a:bodyPr lIns="0" rIns="0" tIns="0" bIns="0"/>
          <a:p>
            <a:endParaRPr b="0" lang="es-AR" sz="2400" spc="-1" strike="noStrike">
              <a:solidFill>
                <a:srgbClr val="000000"/>
              </a:solidFill>
              <a:uFill>
                <a:solidFill>
                  <a:srgbClr val="ffffff"/>
                </a:solidFill>
              </a:uFill>
              <a:latin typeface="Century Schoolbook"/>
            </a:endParaRPr>
          </a:p>
        </p:txBody>
      </p:sp>
      <p:sp>
        <p:nvSpPr>
          <p:cNvPr id="129" name="PlaceHolder 4"/>
          <p:cNvSpPr>
            <a:spLocks noGrp="1"/>
          </p:cNvSpPr>
          <p:nvPr>
            <p:ph type="body"/>
          </p:nvPr>
        </p:nvSpPr>
        <p:spPr>
          <a:xfrm>
            <a:off x="4674240" y="1604520"/>
            <a:ext cx="4015800" cy="3976920"/>
          </a:xfrm>
          <a:prstGeom prst="rect">
            <a:avLst/>
          </a:prstGeom>
        </p:spPr>
        <p:txBody>
          <a:bodyPr lIns="0" rIns="0" tIns="0" bIns="0"/>
          <a:p>
            <a:endParaRPr b="0" lang="es-AR" sz="2400" spc="-1" strike="noStrike">
              <a:solidFill>
                <a:srgbClr val="000000"/>
              </a:solidFill>
              <a:uFill>
                <a:solidFill>
                  <a:srgbClr val="ffffff"/>
                </a:solidFill>
              </a:uFill>
              <a:latin typeface="Century Schoolbook"/>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457200" y="273600"/>
            <a:ext cx="8229240" cy="1144800"/>
          </a:xfrm>
          <a:prstGeom prst="rect">
            <a:avLst/>
          </a:prstGeom>
        </p:spPr>
        <p:txBody>
          <a:bodyPr lIns="0" rIns="0" tIns="0" bIns="0" anchor="ctr"/>
          <a:p>
            <a:endParaRPr b="0" lang="es-AR" sz="1800" spc="-1" strike="noStrike">
              <a:solidFill>
                <a:srgbClr val="000000"/>
              </a:solidFill>
              <a:uFill>
                <a:solidFill>
                  <a:srgbClr val="ffffff"/>
                </a:solidFill>
              </a:uFill>
              <a:latin typeface="Century Schoolbook"/>
            </a:endParaRPr>
          </a:p>
        </p:txBody>
      </p:sp>
      <p:sp>
        <p:nvSpPr>
          <p:cNvPr id="131" name="PlaceHolder 2"/>
          <p:cNvSpPr>
            <a:spLocks noGrp="1"/>
          </p:cNvSpPr>
          <p:nvPr>
            <p:ph type="body"/>
          </p:nvPr>
        </p:nvSpPr>
        <p:spPr>
          <a:xfrm>
            <a:off x="457200" y="1604520"/>
            <a:ext cx="4015800" cy="3976920"/>
          </a:xfrm>
          <a:prstGeom prst="rect">
            <a:avLst/>
          </a:prstGeom>
        </p:spPr>
        <p:txBody>
          <a:bodyPr lIns="0" rIns="0" tIns="0" bIns="0"/>
          <a:p>
            <a:endParaRPr b="0" lang="es-AR" sz="2400" spc="-1" strike="noStrike">
              <a:solidFill>
                <a:srgbClr val="000000"/>
              </a:solidFill>
              <a:uFill>
                <a:solidFill>
                  <a:srgbClr val="ffffff"/>
                </a:solidFill>
              </a:uFill>
              <a:latin typeface="Century Schoolbook"/>
            </a:endParaRPr>
          </a:p>
        </p:txBody>
      </p:sp>
      <p:sp>
        <p:nvSpPr>
          <p:cNvPr id="132" name="PlaceHolder 3"/>
          <p:cNvSpPr>
            <a:spLocks noGrp="1"/>
          </p:cNvSpPr>
          <p:nvPr>
            <p:ph type="body"/>
          </p:nvPr>
        </p:nvSpPr>
        <p:spPr>
          <a:xfrm>
            <a:off x="4674240" y="1604520"/>
            <a:ext cx="4015800" cy="1896840"/>
          </a:xfrm>
          <a:prstGeom prst="rect">
            <a:avLst/>
          </a:prstGeom>
        </p:spPr>
        <p:txBody>
          <a:bodyPr lIns="0" rIns="0" tIns="0" bIns="0"/>
          <a:p>
            <a:endParaRPr b="0" lang="es-AR" sz="2400" spc="-1" strike="noStrike">
              <a:solidFill>
                <a:srgbClr val="000000"/>
              </a:solidFill>
              <a:uFill>
                <a:solidFill>
                  <a:srgbClr val="ffffff"/>
                </a:solidFill>
              </a:uFill>
              <a:latin typeface="Century Schoolbook"/>
            </a:endParaRPr>
          </a:p>
        </p:txBody>
      </p:sp>
      <p:sp>
        <p:nvSpPr>
          <p:cNvPr id="133" name="PlaceHolder 4"/>
          <p:cNvSpPr>
            <a:spLocks noGrp="1"/>
          </p:cNvSpPr>
          <p:nvPr>
            <p:ph type="body"/>
          </p:nvPr>
        </p:nvSpPr>
        <p:spPr>
          <a:xfrm>
            <a:off x="4674240" y="3682080"/>
            <a:ext cx="4015800" cy="1896840"/>
          </a:xfrm>
          <a:prstGeom prst="rect">
            <a:avLst/>
          </a:prstGeom>
        </p:spPr>
        <p:txBody>
          <a:bodyPr lIns="0" rIns="0" tIns="0" bIns="0"/>
          <a:p>
            <a:endParaRPr b="0" lang="es-AR" sz="2400" spc="-1" strike="noStrike">
              <a:solidFill>
                <a:srgbClr val="000000"/>
              </a:solidFill>
              <a:uFill>
                <a:solidFill>
                  <a:srgbClr val="ffffff"/>
                </a:solidFill>
              </a:uFill>
              <a:latin typeface="Century Schoolbook"/>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73600"/>
            <a:ext cx="8229240" cy="1144800"/>
          </a:xfrm>
          <a:prstGeom prst="rect">
            <a:avLst/>
          </a:prstGeom>
        </p:spPr>
        <p:txBody>
          <a:bodyPr lIns="0" rIns="0" tIns="0" bIns="0" anchor="ctr"/>
          <a:p>
            <a:endParaRPr b="0" lang="es-AR" sz="1800" spc="-1" strike="noStrike">
              <a:solidFill>
                <a:srgbClr val="000000"/>
              </a:solidFill>
              <a:uFill>
                <a:solidFill>
                  <a:srgbClr val="ffffff"/>
                </a:solidFill>
              </a:uFill>
              <a:latin typeface="Century Schoolbook"/>
            </a:endParaRPr>
          </a:p>
        </p:txBody>
      </p:sp>
      <p:sp>
        <p:nvSpPr>
          <p:cNvPr id="135" name="PlaceHolder 2"/>
          <p:cNvSpPr>
            <a:spLocks noGrp="1"/>
          </p:cNvSpPr>
          <p:nvPr>
            <p:ph type="body"/>
          </p:nvPr>
        </p:nvSpPr>
        <p:spPr>
          <a:xfrm>
            <a:off x="457200" y="1604520"/>
            <a:ext cx="4015800" cy="1896840"/>
          </a:xfrm>
          <a:prstGeom prst="rect">
            <a:avLst/>
          </a:prstGeom>
        </p:spPr>
        <p:txBody>
          <a:bodyPr lIns="0" rIns="0" tIns="0" bIns="0"/>
          <a:p>
            <a:endParaRPr b="0" lang="es-AR" sz="2400" spc="-1" strike="noStrike">
              <a:solidFill>
                <a:srgbClr val="000000"/>
              </a:solidFill>
              <a:uFill>
                <a:solidFill>
                  <a:srgbClr val="ffffff"/>
                </a:solidFill>
              </a:uFill>
              <a:latin typeface="Century Schoolbook"/>
            </a:endParaRPr>
          </a:p>
        </p:txBody>
      </p:sp>
      <p:sp>
        <p:nvSpPr>
          <p:cNvPr id="136" name="PlaceHolder 3"/>
          <p:cNvSpPr>
            <a:spLocks noGrp="1"/>
          </p:cNvSpPr>
          <p:nvPr>
            <p:ph type="body"/>
          </p:nvPr>
        </p:nvSpPr>
        <p:spPr>
          <a:xfrm>
            <a:off x="4674240" y="1604520"/>
            <a:ext cx="4015800" cy="1896840"/>
          </a:xfrm>
          <a:prstGeom prst="rect">
            <a:avLst/>
          </a:prstGeom>
        </p:spPr>
        <p:txBody>
          <a:bodyPr lIns="0" rIns="0" tIns="0" bIns="0"/>
          <a:p>
            <a:endParaRPr b="0" lang="es-AR" sz="2400" spc="-1" strike="noStrike">
              <a:solidFill>
                <a:srgbClr val="000000"/>
              </a:solidFill>
              <a:uFill>
                <a:solidFill>
                  <a:srgbClr val="ffffff"/>
                </a:solidFill>
              </a:uFill>
              <a:latin typeface="Century Schoolbook"/>
            </a:endParaRPr>
          </a:p>
        </p:txBody>
      </p:sp>
      <p:sp>
        <p:nvSpPr>
          <p:cNvPr id="137" name="PlaceHolder 4"/>
          <p:cNvSpPr>
            <a:spLocks noGrp="1"/>
          </p:cNvSpPr>
          <p:nvPr>
            <p:ph type="body"/>
          </p:nvPr>
        </p:nvSpPr>
        <p:spPr>
          <a:xfrm>
            <a:off x="457200" y="3682080"/>
            <a:ext cx="8229240" cy="1896840"/>
          </a:xfrm>
          <a:prstGeom prst="rect">
            <a:avLst/>
          </a:prstGeom>
        </p:spPr>
        <p:txBody>
          <a:bodyPr lIns="0" rIns="0" tIns="0" bIns="0"/>
          <a:p>
            <a:endParaRPr b="0" lang="es-AR" sz="2400" spc="-1" strike="noStrike">
              <a:solidFill>
                <a:srgbClr val="000000"/>
              </a:solidFill>
              <a:uFill>
                <a:solidFill>
                  <a:srgbClr val="ffffff"/>
                </a:solidFill>
              </a:uFill>
              <a:latin typeface="Century Schoolbook"/>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457200" y="273600"/>
            <a:ext cx="8229240" cy="1144800"/>
          </a:xfrm>
          <a:prstGeom prst="rect">
            <a:avLst/>
          </a:prstGeom>
        </p:spPr>
        <p:txBody>
          <a:bodyPr lIns="0" rIns="0" tIns="0" bIns="0" anchor="ctr"/>
          <a:p>
            <a:endParaRPr b="0" lang="es-AR" sz="1800" spc="-1" strike="noStrike">
              <a:solidFill>
                <a:srgbClr val="000000"/>
              </a:solidFill>
              <a:uFill>
                <a:solidFill>
                  <a:srgbClr val="ffffff"/>
                </a:solidFill>
              </a:uFill>
              <a:latin typeface="Century Schoolbook"/>
            </a:endParaRPr>
          </a:p>
        </p:txBody>
      </p:sp>
      <p:sp>
        <p:nvSpPr>
          <p:cNvPr id="139" name="PlaceHolder 2"/>
          <p:cNvSpPr>
            <a:spLocks noGrp="1"/>
          </p:cNvSpPr>
          <p:nvPr>
            <p:ph type="body"/>
          </p:nvPr>
        </p:nvSpPr>
        <p:spPr>
          <a:xfrm>
            <a:off x="457200" y="1604520"/>
            <a:ext cx="8229240" cy="1896840"/>
          </a:xfrm>
          <a:prstGeom prst="rect">
            <a:avLst/>
          </a:prstGeom>
        </p:spPr>
        <p:txBody>
          <a:bodyPr lIns="0" rIns="0" tIns="0" bIns="0"/>
          <a:p>
            <a:endParaRPr b="0" lang="es-AR" sz="2400" spc="-1" strike="noStrike">
              <a:solidFill>
                <a:srgbClr val="000000"/>
              </a:solidFill>
              <a:uFill>
                <a:solidFill>
                  <a:srgbClr val="ffffff"/>
                </a:solidFill>
              </a:uFill>
              <a:latin typeface="Century Schoolbook"/>
            </a:endParaRPr>
          </a:p>
        </p:txBody>
      </p:sp>
      <p:sp>
        <p:nvSpPr>
          <p:cNvPr id="140" name="PlaceHolder 3"/>
          <p:cNvSpPr>
            <a:spLocks noGrp="1"/>
          </p:cNvSpPr>
          <p:nvPr>
            <p:ph type="body"/>
          </p:nvPr>
        </p:nvSpPr>
        <p:spPr>
          <a:xfrm>
            <a:off x="457200" y="3682080"/>
            <a:ext cx="8229240" cy="1896840"/>
          </a:xfrm>
          <a:prstGeom prst="rect">
            <a:avLst/>
          </a:prstGeom>
        </p:spPr>
        <p:txBody>
          <a:bodyPr lIns="0" rIns="0" tIns="0" bIns="0"/>
          <a:p>
            <a:endParaRPr b="0" lang="es-AR" sz="2400" spc="-1" strike="noStrike">
              <a:solidFill>
                <a:srgbClr val="000000"/>
              </a:solidFill>
              <a:uFill>
                <a:solidFill>
                  <a:srgbClr val="ffffff"/>
                </a:solidFill>
              </a:uFill>
              <a:latin typeface="Century Schoolbook"/>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273600"/>
            <a:ext cx="8229240" cy="1144800"/>
          </a:xfrm>
          <a:prstGeom prst="rect">
            <a:avLst/>
          </a:prstGeom>
        </p:spPr>
        <p:txBody>
          <a:bodyPr lIns="0" rIns="0" tIns="0" bIns="0" anchor="ctr"/>
          <a:p>
            <a:endParaRPr b="0" lang="es-AR" sz="1800" spc="-1" strike="noStrike">
              <a:solidFill>
                <a:srgbClr val="000000"/>
              </a:solidFill>
              <a:uFill>
                <a:solidFill>
                  <a:srgbClr val="ffffff"/>
                </a:solidFill>
              </a:uFill>
              <a:latin typeface="Century Schoolbook"/>
            </a:endParaRPr>
          </a:p>
        </p:txBody>
      </p:sp>
      <p:sp>
        <p:nvSpPr>
          <p:cNvPr id="142" name="PlaceHolder 2"/>
          <p:cNvSpPr>
            <a:spLocks noGrp="1"/>
          </p:cNvSpPr>
          <p:nvPr>
            <p:ph type="body"/>
          </p:nvPr>
        </p:nvSpPr>
        <p:spPr>
          <a:xfrm>
            <a:off x="457200" y="1604520"/>
            <a:ext cx="4015800" cy="1896840"/>
          </a:xfrm>
          <a:prstGeom prst="rect">
            <a:avLst/>
          </a:prstGeom>
        </p:spPr>
        <p:txBody>
          <a:bodyPr lIns="0" rIns="0" tIns="0" bIns="0"/>
          <a:p>
            <a:endParaRPr b="0" lang="es-AR" sz="2400" spc="-1" strike="noStrike">
              <a:solidFill>
                <a:srgbClr val="000000"/>
              </a:solidFill>
              <a:uFill>
                <a:solidFill>
                  <a:srgbClr val="ffffff"/>
                </a:solidFill>
              </a:uFill>
              <a:latin typeface="Century Schoolbook"/>
            </a:endParaRPr>
          </a:p>
        </p:txBody>
      </p:sp>
      <p:sp>
        <p:nvSpPr>
          <p:cNvPr id="143" name="PlaceHolder 3"/>
          <p:cNvSpPr>
            <a:spLocks noGrp="1"/>
          </p:cNvSpPr>
          <p:nvPr>
            <p:ph type="body"/>
          </p:nvPr>
        </p:nvSpPr>
        <p:spPr>
          <a:xfrm>
            <a:off x="4674240" y="1604520"/>
            <a:ext cx="4015800" cy="1896840"/>
          </a:xfrm>
          <a:prstGeom prst="rect">
            <a:avLst/>
          </a:prstGeom>
        </p:spPr>
        <p:txBody>
          <a:bodyPr lIns="0" rIns="0" tIns="0" bIns="0"/>
          <a:p>
            <a:endParaRPr b="0" lang="es-AR" sz="2400" spc="-1" strike="noStrike">
              <a:solidFill>
                <a:srgbClr val="000000"/>
              </a:solidFill>
              <a:uFill>
                <a:solidFill>
                  <a:srgbClr val="ffffff"/>
                </a:solidFill>
              </a:uFill>
              <a:latin typeface="Century Schoolbook"/>
            </a:endParaRPr>
          </a:p>
        </p:txBody>
      </p:sp>
      <p:sp>
        <p:nvSpPr>
          <p:cNvPr id="144" name="PlaceHolder 4"/>
          <p:cNvSpPr>
            <a:spLocks noGrp="1"/>
          </p:cNvSpPr>
          <p:nvPr>
            <p:ph type="body"/>
          </p:nvPr>
        </p:nvSpPr>
        <p:spPr>
          <a:xfrm>
            <a:off x="4674240" y="3682080"/>
            <a:ext cx="4015800" cy="1896840"/>
          </a:xfrm>
          <a:prstGeom prst="rect">
            <a:avLst/>
          </a:prstGeom>
        </p:spPr>
        <p:txBody>
          <a:bodyPr lIns="0" rIns="0" tIns="0" bIns="0"/>
          <a:p>
            <a:endParaRPr b="0" lang="es-AR" sz="2400" spc="-1" strike="noStrike">
              <a:solidFill>
                <a:srgbClr val="000000"/>
              </a:solidFill>
              <a:uFill>
                <a:solidFill>
                  <a:srgbClr val="ffffff"/>
                </a:solidFill>
              </a:uFill>
              <a:latin typeface="Century Schoolbook"/>
            </a:endParaRPr>
          </a:p>
        </p:txBody>
      </p:sp>
      <p:sp>
        <p:nvSpPr>
          <p:cNvPr id="145" name="PlaceHolder 5"/>
          <p:cNvSpPr>
            <a:spLocks noGrp="1"/>
          </p:cNvSpPr>
          <p:nvPr>
            <p:ph type="body"/>
          </p:nvPr>
        </p:nvSpPr>
        <p:spPr>
          <a:xfrm>
            <a:off x="457200" y="3682080"/>
            <a:ext cx="4015800" cy="1896840"/>
          </a:xfrm>
          <a:prstGeom prst="rect">
            <a:avLst/>
          </a:prstGeom>
        </p:spPr>
        <p:txBody>
          <a:bodyPr lIns="0" rIns="0" tIns="0" bIns="0"/>
          <a:p>
            <a:endParaRPr b="0" lang="es-AR" sz="2400" spc="-1" strike="noStrike">
              <a:solidFill>
                <a:srgbClr val="000000"/>
              </a:solidFill>
              <a:uFill>
                <a:solidFill>
                  <a:srgbClr val="ffffff"/>
                </a:solidFill>
              </a:uFill>
              <a:latin typeface="Century Schoolbook"/>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273600"/>
            <a:ext cx="8229240" cy="1144800"/>
          </a:xfrm>
          <a:prstGeom prst="rect">
            <a:avLst/>
          </a:prstGeom>
        </p:spPr>
        <p:txBody>
          <a:bodyPr lIns="0" rIns="0" tIns="0" bIns="0" anchor="ctr"/>
          <a:p>
            <a:endParaRPr b="0" lang="es-AR" sz="1800" spc="-1" strike="noStrike">
              <a:solidFill>
                <a:srgbClr val="000000"/>
              </a:solidFill>
              <a:uFill>
                <a:solidFill>
                  <a:srgbClr val="ffffff"/>
                </a:solidFill>
              </a:uFill>
              <a:latin typeface="Century Schoolbook"/>
            </a:endParaRPr>
          </a:p>
        </p:txBody>
      </p:sp>
      <p:sp>
        <p:nvSpPr>
          <p:cNvPr id="147" name="PlaceHolder 2"/>
          <p:cNvSpPr>
            <a:spLocks noGrp="1"/>
          </p:cNvSpPr>
          <p:nvPr>
            <p:ph type="body"/>
          </p:nvPr>
        </p:nvSpPr>
        <p:spPr>
          <a:xfrm>
            <a:off x="457200" y="1604520"/>
            <a:ext cx="8229240" cy="3976920"/>
          </a:xfrm>
          <a:prstGeom prst="rect">
            <a:avLst/>
          </a:prstGeom>
        </p:spPr>
        <p:txBody>
          <a:bodyPr lIns="0" rIns="0" tIns="0" bIns="0"/>
          <a:p>
            <a:endParaRPr b="0" lang="es-AR" sz="2400" spc="-1" strike="noStrike">
              <a:solidFill>
                <a:srgbClr val="000000"/>
              </a:solidFill>
              <a:uFill>
                <a:solidFill>
                  <a:srgbClr val="ffffff"/>
                </a:solidFill>
              </a:uFill>
              <a:latin typeface="Century Schoolbook"/>
            </a:endParaRPr>
          </a:p>
        </p:txBody>
      </p:sp>
      <p:sp>
        <p:nvSpPr>
          <p:cNvPr id="148" name="PlaceHolder 3"/>
          <p:cNvSpPr>
            <a:spLocks noGrp="1"/>
          </p:cNvSpPr>
          <p:nvPr>
            <p:ph type="body"/>
          </p:nvPr>
        </p:nvSpPr>
        <p:spPr>
          <a:xfrm>
            <a:off x="457200" y="1604520"/>
            <a:ext cx="8229240" cy="3976920"/>
          </a:xfrm>
          <a:prstGeom prst="rect">
            <a:avLst/>
          </a:prstGeom>
        </p:spPr>
        <p:txBody>
          <a:bodyPr lIns="0" rIns="0" tIns="0" bIns="0"/>
          <a:p>
            <a:endParaRPr b="0" lang="es-AR" sz="2400" spc="-1" strike="noStrike">
              <a:solidFill>
                <a:srgbClr val="000000"/>
              </a:solidFill>
              <a:uFill>
                <a:solidFill>
                  <a:srgbClr val="ffffff"/>
                </a:solidFill>
              </a:uFill>
              <a:latin typeface="Century Schoolbook"/>
            </a:endParaRPr>
          </a:p>
        </p:txBody>
      </p:sp>
      <p:pic>
        <p:nvPicPr>
          <p:cNvPr id="149" name="" descr=""/>
          <p:cNvPicPr/>
          <p:nvPr/>
        </p:nvPicPr>
        <p:blipFill>
          <a:blip r:embed="rId2"/>
          <a:stretch/>
        </p:blipFill>
        <p:spPr>
          <a:xfrm>
            <a:off x="2079360" y="1604160"/>
            <a:ext cx="4984200" cy="3976920"/>
          </a:xfrm>
          <a:prstGeom prst="rect">
            <a:avLst/>
          </a:prstGeom>
          <a:ln>
            <a:noFill/>
          </a:ln>
        </p:spPr>
      </p:pic>
      <p:pic>
        <p:nvPicPr>
          <p:cNvPr id="150" name="" descr=""/>
          <p:cNvPicPr/>
          <p:nvPr/>
        </p:nvPicPr>
        <p:blipFill>
          <a:blip r:embed="rId3"/>
          <a:stretch/>
        </p:blipFill>
        <p:spPr>
          <a:xfrm>
            <a:off x="2079360" y="1604160"/>
            <a:ext cx="4984200" cy="3976920"/>
          </a:xfrm>
          <a:prstGeom prst="rect">
            <a:avLst/>
          </a:prstGeom>
          <a:ln>
            <a:noFill/>
          </a:ln>
        </p:spPr>
      </p:pic>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rIns="0" tIns="0" bIns="0" anchor="ctr"/>
          <a:p>
            <a:endParaRPr b="0" lang="es-AR" sz="1800" spc="-1" strike="noStrike">
              <a:solidFill>
                <a:srgbClr val="000000"/>
              </a:solidFill>
              <a:uFill>
                <a:solidFill>
                  <a:srgbClr val="ffffff"/>
                </a:solidFill>
              </a:uFill>
              <a:latin typeface="Century Schoolbook"/>
            </a:endParaRPr>
          </a:p>
        </p:txBody>
      </p:sp>
      <p:sp>
        <p:nvSpPr>
          <p:cNvPr id="32" name="PlaceHolder 2"/>
          <p:cNvSpPr>
            <a:spLocks noGrp="1"/>
          </p:cNvSpPr>
          <p:nvPr>
            <p:ph type="body"/>
          </p:nvPr>
        </p:nvSpPr>
        <p:spPr>
          <a:xfrm>
            <a:off x="457200" y="1604520"/>
            <a:ext cx="4015800" cy="3976920"/>
          </a:xfrm>
          <a:prstGeom prst="rect">
            <a:avLst/>
          </a:prstGeom>
        </p:spPr>
        <p:txBody>
          <a:bodyPr lIns="0" rIns="0" tIns="0" bIns="0"/>
          <a:p>
            <a:endParaRPr b="0" lang="es-AR" sz="2400" spc="-1" strike="noStrike">
              <a:solidFill>
                <a:srgbClr val="000000"/>
              </a:solidFill>
              <a:uFill>
                <a:solidFill>
                  <a:srgbClr val="ffffff"/>
                </a:solidFill>
              </a:uFill>
              <a:latin typeface="Century Schoolbook"/>
            </a:endParaRPr>
          </a:p>
        </p:txBody>
      </p:sp>
      <p:sp>
        <p:nvSpPr>
          <p:cNvPr id="33" name="PlaceHolder 3"/>
          <p:cNvSpPr>
            <a:spLocks noGrp="1"/>
          </p:cNvSpPr>
          <p:nvPr>
            <p:ph type="body"/>
          </p:nvPr>
        </p:nvSpPr>
        <p:spPr>
          <a:xfrm>
            <a:off x="4674240" y="1604520"/>
            <a:ext cx="4015800" cy="3976920"/>
          </a:xfrm>
          <a:prstGeom prst="rect">
            <a:avLst/>
          </a:prstGeom>
        </p:spPr>
        <p:txBody>
          <a:bodyPr lIns="0" rIns="0" tIns="0" bIns="0"/>
          <a:p>
            <a:endParaRPr b="0" lang="es-AR" sz="2400" spc="-1" strike="noStrike">
              <a:solidFill>
                <a:srgbClr val="000000"/>
              </a:solidFill>
              <a:uFill>
                <a:solidFill>
                  <a:srgbClr val="ffffff"/>
                </a:solidFill>
              </a:uFill>
              <a:latin typeface="Century Schoolbook"/>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p:spPr>
        <p:txBody>
          <a:bodyPr lIns="0" rIns="0" tIns="0" bIns="0" anchor="ctr"/>
          <a:p>
            <a:endParaRPr b="0" lang="es-AR" sz="1800" spc="-1" strike="noStrike">
              <a:solidFill>
                <a:srgbClr val="000000"/>
              </a:solidFill>
              <a:uFill>
                <a:solidFill>
                  <a:srgbClr val="ffffff"/>
                </a:solidFill>
              </a:uFill>
              <a:latin typeface="Century Schoolbook"/>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5"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es-AR"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9240" cy="1144800"/>
          </a:xfrm>
          <a:prstGeom prst="rect">
            <a:avLst/>
          </a:prstGeom>
        </p:spPr>
        <p:txBody>
          <a:bodyPr lIns="0" rIns="0" tIns="0" bIns="0" anchor="ctr"/>
          <a:p>
            <a:endParaRPr b="0" lang="es-AR" sz="1800" spc="-1" strike="noStrike">
              <a:solidFill>
                <a:srgbClr val="000000"/>
              </a:solidFill>
              <a:uFill>
                <a:solidFill>
                  <a:srgbClr val="ffffff"/>
                </a:solidFill>
              </a:uFill>
              <a:latin typeface="Century Schoolbook"/>
            </a:endParaRPr>
          </a:p>
        </p:txBody>
      </p:sp>
      <p:sp>
        <p:nvSpPr>
          <p:cNvPr id="37" name="PlaceHolder 2"/>
          <p:cNvSpPr>
            <a:spLocks noGrp="1"/>
          </p:cNvSpPr>
          <p:nvPr>
            <p:ph type="body"/>
          </p:nvPr>
        </p:nvSpPr>
        <p:spPr>
          <a:xfrm>
            <a:off x="457200" y="1604520"/>
            <a:ext cx="4015800" cy="1896840"/>
          </a:xfrm>
          <a:prstGeom prst="rect">
            <a:avLst/>
          </a:prstGeom>
        </p:spPr>
        <p:txBody>
          <a:bodyPr lIns="0" rIns="0" tIns="0" bIns="0"/>
          <a:p>
            <a:endParaRPr b="0" lang="es-AR" sz="2400" spc="-1" strike="noStrike">
              <a:solidFill>
                <a:srgbClr val="000000"/>
              </a:solidFill>
              <a:uFill>
                <a:solidFill>
                  <a:srgbClr val="ffffff"/>
                </a:solidFill>
              </a:uFill>
              <a:latin typeface="Century Schoolbook"/>
            </a:endParaRPr>
          </a:p>
        </p:txBody>
      </p:sp>
      <p:sp>
        <p:nvSpPr>
          <p:cNvPr id="38" name="PlaceHolder 3"/>
          <p:cNvSpPr>
            <a:spLocks noGrp="1"/>
          </p:cNvSpPr>
          <p:nvPr>
            <p:ph type="body"/>
          </p:nvPr>
        </p:nvSpPr>
        <p:spPr>
          <a:xfrm>
            <a:off x="457200" y="3682080"/>
            <a:ext cx="4015800" cy="1896840"/>
          </a:xfrm>
          <a:prstGeom prst="rect">
            <a:avLst/>
          </a:prstGeom>
        </p:spPr>
        <p:txBody>
          <a:bodyPr lIns="0" rIns="0" tIns="0" bIns="0"/>
          <a:p>
            <a:endParaRPr b="0" lang="es-AR" sz="2400" spc="-1" strike="noStrike">
              <a:solidFill>
                <a:srgbClr val="000000"/>
              </a:solidFill>
              <a:uFill>
                <a:solidFill>
                  <a:srgbClr val="ffffff"/>
                </a:solidFill>
              </a:uFill>
              <a:latin typeface="Century Schoolbook"/>
            </a:endParaRPr>
          </a:p>
        </p:txBody>
      </p:sp>
      <p:sp>
        <p:nvSpPr>
          <p:cNvPr id="39" name="PlaceHolder 4"/>
          <p:cNvSpPr>
            <a:spLocks noGrp="1"/>
          </p:cNvSpPr>
          <p:nvPr>
            <p:ph type="body"/>
          </p:nvPr>
        </p:nvSpPr>
        <p:spPr>
          <a:xfrm>
            <a:off x="4674240" y="1604520"/>
            <a:ext cx="4015800" cy="3976920"/>
          </a:xfrm>
          <a:prstGeom prst="rect">
            <a:avLst/>
          </a:prstGeom>
        </p:spPr>
        <p:txBody>
          <a:bodyPr lIns="0" rIns="0" tIns="0" bIns="0"/>
          <a:p>
            <a:endParaRPr b="0" lang="es-AR" sz="2400" spc="-1" strike="noStrike">
              <a:solidFill>
                <a:srgbClr val="000000"/>
              </a:solidFill>
              <a:uFill>
                <a:solidFill>
                  <a:srgbClr val="ffffff"/>
                </a:solidFill>
              </a:uFill>
              <a:latin typeface="Century Schoolbook"/>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p:spPr>
        <p:txBody>
          <a:bodyPr lIns="0" rIns="0" tIns="0" bIns="0" anchor="ctr"/>
          <a:p>
            <a:endParaRPr b="0" lang="es-AR" sz="1800" spc="-1" strike="noStrike">
              <a:solidFill>
                <a:srgbClr val="000000"/>
              </a:solidFill>
              <a:uFill>
                <a:solidFill>
                  <a:srgbClr val="ffffff"/>
                </a:solidFill>
              </a:uFill>
              <a:latin typeface="Century Schoolbook"/>
            </a:endParaRPr>
          </a:p>
        </p:txBody>
      </p:sp>
      <p:sp>
        <p:nvSpPr>
          <p:cNvPr id="41" name="PlaceHolder 2"/>
          <p:cNvSpPr>
            <a:spLocks noGrp="1"/>
          </p:cNvSpPr>
          <p:nvPr>
            <p:ph type="body"/>
          </p:nvPr>
        </p:nvSpPr>
        <p:spPr>
          <a:xfrm>
            <a:off x="457200" y="1604520"/>
            <a:ext cx="4015800" cy="3976920"/>
          </a:xfrm>
          <a:prstGeom prst="rect">
            <a:avLst/>
          </a:prstGeom>
        </p:spPr>
        <p:txBody>
          <a:bodyPr lIns="0" rIns="0" tIns="0" bIns="0"/>
          <a:p>
            <a:endParaRPr b="0" lang="es-AR" sz="2400" spc="-1" strike="noStrike">
              <a:solidFill>
                <a:srgbClr val="000000"/>
              </a:solidFill>
              <a:uFill>
                <a:solidFill>
                  <a:srgbClr val="ffffff"/>
                </a:solidFill>
              </a:uFill>
              <a:latin typeface="Century Schoolbook"/>
            </a:endParaRPr>
          </a:p>
        </p:txBody>
      </p:sp>
      <p:sp>
        <p:nvSpPr>
          <p:cNvPr id="42" name="PlaceHolder 3"/>
          <p:cNvSpPr>
            <a:spLocks noGrp="1"/>
          </p:cNvSpPr>
          <p:nvPr>
            <p:ph type="body"/>
          </p:nvPr>
        </p:nvSpPr>
        <p:spPr>
          <a:xfrm>
            <a:off x="4674240" y="1604520"/>
            <a:ext cx="4015800" cy="1896840"/>
          </a:xfrm>
          <a:prstGeom prst="rect">
            <a:avLst/>
          </a:prstGeom>
        </p:spPr>
        <p:txBody>
          <a:bodyPr lIns="0" rIns="0" tIns="0" bIns="0"/>
          <a:p>
            <a:endParaRPr b="0" lang="es-AR" sz="2400" spc="-1" strike="noStrike">
              <a:solidFill>
                <a:srgbClr val="000000"/>
              </a:solidFill>
              <a:uFill>
                <a:solidFill>
                  <a:srgbClr val="ffffff"/>
                </a:solidFill>
              </a:uFill>
              <a:latin typeface="Century Schoolbook"/>
            </a:endParaRPr>
          </a:p>
        </p:txBody>
      </p:sp>
      <p:sp>
        <p:nvSpPr>
          <p:cNvPr id="43" name="PlaceHolder 4"/>
          <p:cNvSpPr>
            <a:spLocks noGrp="1"/>
          </p:cNvSpPr>
          <p:nvPr>
            <p:ph type="body"/>
          </p:nvPr>
        </p:nvSpPr>
        <p:spPr>
          <a:xfrm>
            <a:off x="4674240" y="3682080"/>
            <a:ext cx="4015800" cy="1896840"/>
          </a:xfrm>
          <a:prstGeom prst="rect">
            <a:avLst/>
          </a:prstGeom>
        </p:spPr>
        <p:txBody>
          <a:bodyPr lIns="0" rIns="0" tIns="0" bIns="0"/>
          <a:p>
            <a:endParaRPr b="0" lang="es-AR" sz="2400" spc="-1" strike="noStrike">
              <a:solidFill>
                <a:srgbClr val="000000"/>
              </a:solidFill>
              <a:uFill>
                <a:solidFill>
                  <a:srgbClr val="ffffff"/>
                </a:solidFill>
              </a:uFill>
              <a:latin typeface="Century Schoolbook"/>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rIns="0" tIns="0" bIns="0" anchor="ctr"/>
          <a:p>
            <a:endParaRPr b="0" lang="es-AR" sz="1800" spc="-1" strike="noStrike">
              <a:solidFill>
                <a:srgbClr val="000000"/>
              </a:solidFill>
              <a:uFill>
                <a:solidFill>
                  <a:srgbClr val="ffffff"/>
                </a:solidFill>
              </a:uFill>
              <a:latin typeface="Century Schoolbook"/>
            </a:endParaRPr>
          </a:p>
        </p:txBody>
      </p:sp>
      <p:sp>
        <p:nvSpPr>
          <p:cNvPr id="45" name="PlaceHolder 2"/>
          <p:cNvSpPr>
            <a:spLocks noGrp="1"/>
          </p:cNvSpPr>
          <p:nvPr>
            <p:ph type="body"/>
          </p:nvPr>
        </p:nvSpPr>
        <p:spPr>
          <a:xfrm>
            <a:off x="457200" y="1604520"/>
            <a:ext cx="4015800" cy="1896840"/>
          </a:xfrm>
          <a:prstGeom prst="rect">
            <a:avLst/>
          </a:prstGeom>
        </p:spPr>
        <p:txBody>
          <a:bodyPr lIns="0" rIns="0" tIns="0" bIns="0"/>
          <a:p>
            <a:endParaRPr b="0" lang="es-AR" sz="2400" spc="-1" strike="noStrike">
              <a:solidFill>
                <a:srgbClr val="000000"/>
              </a:solidFill>
              <a:uFill>
                <a:solidFill>
                  <a:srgbClr val="ffffff"/>
                </a:solidFill>
              </a:uFill>
              <a:latin typeface="Century Schoolbook"/>
            </a:endParaRPr>
          </a:p>
        </p:txBody>
      </p:sp>
      <p:sp>
        <p:nvSpPr>
          <p:cNvPr id="46" name="PlaceHolder 3"/>
          <p:cNvSpPr>
            <a:spLocks noGrp="1"/>
          </p:cNvSpPr>
          <p:nvPr>
            <p:ph type="body"/>
          </p:nvPr>
        </p:nvSpPr>
        <p:spPr>
          <a:xfrm>
            <a:off x="4674240" y="1604520"/>
            <a:ext cx="4015800" cy="1896840"/>
          </a:xfrm>
          <a:prstGeom prst="rect">
            <a:avLst/>
          </a:prstGeom>
        </p:spPr>
        <p:txBody>
          <a:bodyPr lIns="0" rIns="0" tIns="0" bIns="0"/>
          <a:p>
            <a:endParaRPr b="0" lang="es-AR" sz="2400" spc="-1" strike="noStrike">
              <a:solidFill>
                <a:srgbClr val="000000"/>
              </a:solidFill>
              <a:uFill>
                <a:solidFill>
                  <a:srgbClr val="ffffff"/>
                </a:solidFill>
              </a:uFill>
              <a:latin typeface="Century Schoolbook"/>
            </a:endParaRPr>
          </a:p>
        </p:txBody>
      </p:sp>
      <p:sp>
        <p:nvSpPr>
          <p:cNvPr id="47" name="PlaceHolder 4"/>
          <p:cNvSpPr>
            <a:spLocks noGrp="1"/>
          </p:cNvSpPr>
          <p:nvPr>
            <p:ph type="body"/>
          </p:nvPr>
        </p:nvSpPr>
        <p:spPr>
          <a:xfrm>
            <a:off x="457200" y="3682080"/>
            <a:ext cx="8229240" cy="1896840"/>
          </a:xfrm>
          <a:prstGeom prst="rect">
            <a:avLst/>
          </a:prstGeom>
        </p:spPr>
        <p:txBody>
          <a:bodyPr lIns="0" rIns="0" tIns="0" bIns="0"/>
          <a:p>
            <a:endParaRPr b="0" lang="es-AR" sz="2400" spc="-1" strike="noStrike">
              <a:solidFill>
                <a:srgbClr val="000000"/>
              </a:solidFill>
              <a:uFill>
                <a:solidFill>
                  <a:srgbClr val="ffffff"/>
                </a:solidFill>
              </a:uFill>
              <a:latin typeface="Century Schoolbook"/>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Line 1"/>
          <p:cNvSpPr/>
          <p:nvPr/>
        </p:nvSpPr>
        <p:spPr>
          <a:xfrm>
            <a:off x="8762760" y="0"/>
            <a:ext cx="360" cy="6858000"/>
          </a:xfrm>
          <a:prstGeom prst="line">
            <a:avLst/>
          </a:prstGeom>
          <a:ln w="38160">
            <a:solidFill>
              <a:schemeClr val="accent1">
                <a:tint val="60000"/>
                <a:alpha val="93000"/>
              </a:schemeClr>
            </a:solidFill>
            <a:round/>
          </a:ln>
        </p:spPr>
        <p:style>
          <a:lnRef idx="0"/>
          <a:fillRef idx="0"/>
          <a:effectRef idx="0"/>
          <a:fontRef idx="minor"/>
        </p:style>
      </p:sp>
      <p:sp>
        <p:nvSpPr>
          <p:cNvPr id="1" name="Line 2"/>
          <p:cNvSpPr/>
          <p:nvPr/>
        </p:nvSpPr>
        <p:spPr>
          <a:xfrm>
            <a:off x="75960" y="0"/>
            <a:ext cx="360" cy="6858000"/>
          </a:xfrm>
          <a:prstGeom prst="line">
            <a:avLst/>
          </a:prstGeom>
          <a:ln w="57240">
            <a:solidFill>
              <a:schemeClr val="accent1">
                <a:tint val="60000"/>
              </a:schemeClr>
            </a:solidFill>
            <a:round/>
          </a:ln>
        </p:spPr>
        <p:style>
          <a:lnRef idx="0"/>
          <a:fillRef idx="0"/>
          <a:effectRef idx="0"/>
          <a:fontRef idx="minor"/>
        </p:style>
      </p:sp>
      <p:sp>
        <p:nvSpPr>
          <p:cNvPr id="2" name="Line 3"/>
          <p:cNvSpPr/>
          <p:nvPr/>
        </p:nvSpPr>
        <p:spPr>
          <a:xfrm>
            <a:off x="8991360" y="0"/>
            <a:ext cx="360" cy="6858000"/>
          </a:xfrm>
          <a:prstGeom prst="line">
            <a:avLst/>
          </a:prstGeom>
          <a:ln w="19080">
            <a:solidFill>
              <a:schemeClr val="accent1"/>
            </a:solidFill>
            <a:round/>
          </a:ln>
        </p:spPr>
        <p:style>
          <a:lnRef idx="0"/>
          <a:fillRef idx="0"/>
          <a:effectRef idx="0"/>
          <a:fontRef idx="minor"/>
        </p:style>
      </p:sp>
      <p:sp>
        <p:nvSpPr>
          <p:cNvPr id="3" name="CustomShape 4" hidden="1"/>
          <p:cNvSpPr/>
          <p:nvPr/>
        </p:nvSpPr>
        <p:spPr>
          <a:xfrm>
            <a:off x="8839080" y="0"/>
            <a:ext cx="304560" cy="6857640"/>
          </a:xfrm>
          <a:prstGeom prst="rect">
            <a:avLst/>
          </a:prstGeom>
          <a:solidFill>
            <a:schemeClr val="accent1">
              <a:tint val="60000"/>
              <a:alpha val="87000"/>
            </a:schemeClr>
          </a:solidFill>
          <a:ln w="38160">
            <a:noFill/>
          </a:ln>
          <a:effectLst>
            <a:outerShdw blurRad="50800" dir="5400000" dist="25000" rotWithShape="0">
              <a:srgbClr val="000000">
                <a:alpha val="40000"/>
              </a:srgbClr>
            </a:outerShdw>
          </a:effectLst>
        </p:spPr>
        <p:style>
          <a:lnRef idx="3">
            <a:schemeClr val="lt1"/>
          </a:lnRef>
          <a:fillRef idx="1">
            <a:schemeClr val="accent1"/>
          </a:fillRef>
          <a:effectRef idx="1">
            <a:schemeClr val="accent1"/>
          </a:effectRef>
          <a:fontRef idx="minor"/>
        </p:style>
      </p:sp>
      <p:sp>
        <p:nvSpPr>
          <p:cNvPr id="4" name="Line 5"/>
          <p:cNvSpPr/>
          <p:nvPr/>
        </p:nvSpPr>
        <p:spPr>
          <a:xfrm>
            <a:off x="8915400" y="0"/>
            <a:ext cx="360" cy="6858000"/>
          </a:xfrm>
          <a:prstGeom prst="line">
            <a:avLst/>
          </a:prstGeom>
          <a:ln w="9360">
            <a:solidFill>
              <a:schemeClr val="accent1"/>
            </a:solidFill>
            <a:round/>
          </a:ln>
        </p:spPr>
        <p:style>
          <a:lnRef idx="0"/>
          <a:fillRef idx="0"/>
          <a:effectRef idx="0"/>
          <a:fontRef idx="minor"/>
        </p:style>
      </p:sp>
      <p:sp>
        <p:nvSpPr>
          <p:cNvPr id="5" name="CustomShape 6" hidden="1"/>
          <p:cNvSpPr/>
          <p:nvPr/>
        </p:nvSpPr>
        <p:spPr>
          <a:xfrm>
            <a:off x="8156520" y="5715000"/>
            <a:ext cx="548280" cy="548280"/>
          </a:xfrm>
          <a:prstGeom prst="ellipse">
            <a:avLst/>
          </a:prstGeom>
          <a:ln w="38160">
            <a:noFill/>
          </a:ln>
          <a:effectLst>
            <a:outerShdw blurRad="50800" dir="5400000" dist="25000" rotWithShape="0">
              <a:srgbClr val="000000">
                <a:alpha val="40000"/>
              </a:srgbClr>
            </a:outerShdw>
          </a:effectLst>
        </p:spPr>
        <p:style>
          <a:lnRef idx="3">
            <a:schemeClr val="lt1"/>
          </a:lnRef>
          <a:fillRef idx="1">
            <a:schemeClr val="accent1"/>
          </a:fillRef>
          <a:effectRef idx="1">
            <a:schemeClr val="accent1"/>
          </a:effectRef>
          <a:fontRef idx="minor"/>
        </p:style>
      </p:sp>
      <p:sp>
        <p:nvSpPr>
          <p:cNvPr id="6" name="PlaceHolder 7"/>
          <p:cNvSpPr>
            <a:spLocks noGrp="1"/>
          </p:cNvSpPr>
          <p:nvPr>
            <p:ph type="title"/>
          </p:nvPr>
        </p:nvSpPr>
        <p:spPr>
          <a:xfrm>
            <a:off x="2286000" y="3124080"/>
            <a:ext cx="6171840" cy="1893960"/>
          </a:xfrm>
          <a:prstGeom prst="rect">
            <a:avLst/>
          </a:prstGeom>
        </p:spPr>
        <p:txBody>
          <a:bodyPr lIns="90000" rIns="90000" tIns="45000" bIns="45000" anchor="b"/>
          <a:p>
            <a:pPr>
              <a:lnSpc>
                <a:spcPct val="100000"/>
              </a:lnSpc>
            </a:pPr>
            <a:r>
              <a:rPr b="1" lang="es-AR" sz="3000" spc="-1" strike="noStrike" cap="small">
                <a:solidFill>
                  <a:srgbClr val="04617b"/>
                </a:solidFill>
                <a:uFill>
                  <a:solidFill>
                    <a:srgbClr val="ffffff"/>
                  </a:solidFill>
                </a:uFill>
                <a:latin typeface="Century Schoolbook"/>
              </a:rPr>
              <a:t>Haga clic para modificar el estilo de título del patrón</a:t>
            </a:r>
            <a:endParaRPr b="0" lang="es-AR" sz="1800" spc="-1" strike="noStrike">
              <a:solidFill>
                <a:srgbClr val="000000"/>
              </a:solidFill>
              <a:uFill>
                <a:solidFill>
                  <a:srgbClr val="ffffff"/>
                </a:solidFill>
              </a:uFill>
              <a:latin typeface="Century Schoolbook"/>
            </a:endParaRPr>
          </a:p>
        </p:txBody>
      </p:sp>
      <p:sp>
        <p:nvSpPr>
          <p:cNvPr id="7" name="PlaceHolder 8"/>
          <p:cNvSpPr>
            <a:spLocks noGrp="1"/>
          </p:cNvSpPr>
          <p:nvPr>
            <p:ph type="dt"/>
          </p:nvPr>
        </p:nvSpPr>
        <p:spPr>
          <a:xfrm rot="5400000">
            <a:off x="7764840" y="1173960"/>
            <a:ext cx="2285640" cy="380520"/>
          </a:xfrm>
          <a:prstGeom prst="rect">
            <a:avLst/>
          </a:prstGeom>
        </p:spPr>
        <p:txBody>
          <a:bodyPr lIns="90000" rIns="90000" tIns="45000" bIns="45000" anchor="ctr"/>
          <a:p>
            <a:pPr algn="r">
              <a:lnSpc>
                <a:spcPct val="100000"/>
              </a:lnSpc>
            </a:pPr>
            <a:r>
              <a:rPr b="0" lang="es-AR" sz="1200" spc="-1" strike="noStrike">
                <a:solidFill>
                  <a:srgbClr val="04617b"/>
                </a:solidFill>
                <a:uFill>
                  <a:solidFill>
                    <a:srgbClr val="ffffff"/>
                  </a:solidFill>
                </a:uFill>
                <a:latin typeface="Century Schoolbook"/>
              </a:rPr>
              <a:t>3/04/19</a:t>
            </a:r>
            <a:endParaRPr b="0" lang="es-AR" sz="1400" spc="-1" strike="noStrike">
              <a:solidFill>
                <a:srgbClr val="000000"/>
              </a:solidFill>
              <a:uFill>
                <a:solidFill>
                  <a:srgbClr val="ffffff"/>
                </a:solidFill>
              </a:uFill>
              <a:latin typeface="Times New Roman"/>
            </a:endParaRPr>
          </a:p>
        </p:txBody>
      </p:sp>
      <p:sp>
        <p:nvSpPr>
          <p:cNvPr id="8" name="PlaceHolder 9"/>
          <p:cNvSpPr>
            <a:spLocks noGrp="1"/>
          </p:cNvSpPr>
          <p:nvPr>
            <p:ph type="ftr"/>
          </p:nvPr>
        </p:nvSpPr>
        <p:spPr>
          <a:xfrm rot="5400000">
            <a:off x="7077240" y="4181400"/>
            <a:ext cx="3657240" cy="383760"/>
          </a:xfrm>
          <a:prstGeom prst="rect">
            <a:avLst/>
          </a:prstGeom>
        </p:spPr>
        <p:txBody>
          <a:bodyPr lIns="90000" rIns="90000" tIns="45000" bIns="45000" anchor="ctr"/>
          <a:p>
            <a:endParaRPr b="0" lang="es-AR" sz="2400" spc="-1" strike="noStrike">
              <a:solidFill>
                <a:srgbClr val="000000"/>
              </a:solidFill>
              <a:uFill>
                <a:solidFill>
                  <a:srgbClr val="ffffff"/>
                </a:solidFill>
              </a:uFill>
              <a:latin typeface="Times New Roman"/>
            </a:endParaRPr>
          </a:p>
        </p:txBody>
      </p:sp>
      <p:sp>
        <p:nvSpPr>
          <p:cNvPr id="9" name="CustomShape 10"/>
          <p:cNvSpPr/>
          <p:nvPr/>
        </p:nvSpPr>
        <p:spPr>
          <a:xfrm>
            <a:off x="380880" y="0"/>
            <a:ext cx="609120" cy="6857640"/>
          </a:xfrm>
          <a:prstGeom prst="rect">
            <a:avLst/>
          </a:prstGeom>
          <a:solidFill>
            <a:schemeClr val="accent1">
              <a:tint val="60000"/>
              <a:alpha val="54000"/>
            </a:schemeClr>
          </a:solidFill>
          <a:ln w="38160">
            <a:noFill/>
          </a:ln>
          <a:effectLst>
            <a:outerShdw blurRad="50800" dir="5400000" dist="25000" rotWithShape="0">
              <a:srgbClr val="000000">
                <a:alpha val="40000"/>
              </a:srgbClr>
            </a:outerShdw>
          </a:effectLst>
        </p:spPr>
        <p:style>
          <a:lnRef idx="3">
            <a:schemeClr val="lt1"/>
          </a:lnRef>
          <a:fillRef idx="1">
            <a:schemeClr val="accent1"/>
          </a:fillRef>
          <a:effectRef idx="1">
            <a:schemeClr val="accent1"/>
          </a:effectRef>
          <a:fontRef idx="minor"/>
        </p:style>
      </p:sp>
      <p:sp>
        <p:nvSpPr>
          <p:cNvPr id="10" name="CustomShape 11"/>
          <p:cNvSpPr/>
          <p:nvPr/>
        </p:nvSpPr>
        <p:spPr>
          <a:xfrm>
            <a:off x="276480" y="0"/>
            <a:ext cx="104400" cy="6857640"/>
          </a:xfrm>
          <a:prstGeom prst="rect">
            <a:avLst/>
          </a:prstGeom>
          <a:solidFill>
            <a:schemeClr val="accent1">
              <a:tint val="40000"/>
              <a:alpha val="36000"/>
            </a:schemeClr>
          </a:solidFill>
          <a:ln w="38160">
            <a:noFill/>
          </a:ln>
          <a:effectLst>
            <a:outerShdw blurRad="50800" dir="5400000" dist="25000" rotWithShape="0">
              <a:srgbClr val="000000">
                <a:alpha val="40000"/>
              </a:srgbClr>
            </a:outerShdw>
          </a:effectLst>
        </p:spPr>
        <p:style>
          <a:lnRef idx="3">
            <a:schemeClr val="lt1"/>
          </a:lnRef>
          <a:fillRef idx="1">
            <a:schemeClr val="accent1"/>
          </a:fillRef>
          <a:effectRef idx="1">
            <a:schemeClr val="accent1"/>
          </a:effectRef>
          <a:fontRef idx="minor"/>
        </p:style>
      </p:sp>
      <p:sp>
        <p:nvSpPr>
          <p:cNvPr id="11" name="CustomShape 12"/>
          <p:cNvSpPr/>
          <p:nvPr/>
        </p:nvSpPr>
        <p:spPr>
          <a:xfrm>
            <a:off x="990720" y="0"/>
            <a:ext cx="181440" cy="6857640"/>
          </a:xfrm>
          <a:prstGeom prst="rect">
            <a:avLst/>
          </a:prstGeom>
          <a:solidFill>
            <a:schemeClr val="accent1">
              <a:tint val="40000"/>
              <a:alpha val="70000"/>
            </a:schemeClr>
          </a:solidFill>
          <a:ln w="38160">
            <a:noFill/>
          </a:ln>
          <a:effectLst>
            <a:outerShdw blurRad="50800" dir="5400000" dist="25000" rotWithShape="0">
              <a:srgbClr val="000000">
                <a:alpha val="40000"/>
              </a:srgbClr>
            </a:outerShdw>
          </a:effectLst>
        </p:spPr>
        <p:style>
          <a:lnRef idx="3">
            <a:schemeClr val="lt1"/>
          </a:lnRef>
          <a:fillRef idx="1">
            <a:schemeClr val="accent1"/>
          </a:fillRef>
          <a:effectRef idx="1">
            <a:schemeClr val="accent1"/>
          </a:effectRef>
          <a:fontRef idx="minor"/>
        </p:style>
      </p:sp>
      <p:sp>
        <p:nvSpPr>
          <p:cNvPr id="12" name="CustomShape 13"/>
          <p:cNvSpPr/>
          <p:nvPr/>
        </p:nvSpPr>
        <p:spPr>
          <a:xfrm>
            <a:off x="1141200" y="0"/>
            <a:ext cx="230040" cy="6857640"/>
          </a:xfrm>
          <a:prstGeom prst="rect">
            <a:avLst/>
          </a:prstGeom>
          <a:solidFill>
            <a:schemeClr val="accent1">
              <a:tint val="20000"/>
              <a:alpha val="71000"/>
            </a:schemeClr>
          </a:solidFill>
          <a:ln w="38160">
            <a:noFill/>
          </a:ln>
          <a:effectLst>
            <a:outerShdw blurRad="50800" dir="5400000" dist="25000" rotWithShape="0">
              <a:srgbClr val="000000">
                <a:alpha val="40000"/>
              </a:srgbClr>
            </a:outerShdw>
          </a:effectLst>
        </p:spPr>
        <p:style>
          <a:lnRef idx="3">
            <a:schemeClr val="lt1"/>
          </a:lnRef>
          <a:fillRef idx="1">
            <a:schemeClr val="accent1"/>
          </a:fillRef>
          <a:effectRef idx="1">
            <a:schemeClr val="accent1"/>
          </a:effectRef>
          <a:fontRef idx="minor"/>
        </p:style>
      </p:sp>
      <p:sp>
        <p:nvSpPr>
          <p:cNvPr id="13" name="Line 14"/>
          <p:cNvSpPr/>
          <p:nvPr/>
        </p:nvSpPr>
        <p:spPr>
          <a:xfrm>
            <a:off x="106200" y="0"/>
            <a:ext cx="360" cy="6858000"/>
          </a:xfrm>
          <a:prstGeom prst="line">
            <a:avLst/>
          </a:prstGeom>
          <a:ln w="57240">
            <a:solidFill>
              <a:schemeClr val="accent1">
                <a:tint val="60000"/>
                <a:alpha val="73000"/>
              </a:schemeClr>
            </a:solidFill>
            <a:round/>
          </a:ln>
        </p:spPr>
        <p:style>
          <a:lnRef idx="0"/>
          <a:fillRef idx="0"/>
          <a:effectRef idx="0"/>
          <a:fontRef idx="minor"/>
        </p:style>
      </p:sp>
      <p:sp>
        <p:nvSpPr>
          <p:cNvPr id="14" name="Line 15"/>
          <p:cNvSpPr/>
          <p:nvPr/>
        </p:nvSpPr>
        <p:spPr>
          <a:xfrm>
            <a:off x="914400" y="0"/>
            <a:ext cx="360" cy="6858000"/>
          </a:xfrm>
          <a:prstGeom prst="line">
            <a:avLst/>
          </a:prstGeom>
          <a:ln w="57240">
            <a:solidFill>
              <a:schemeClr val="accent1">
                <a:tint val="20000"/>
                <a:alpha val="83000"/>
              </a:schemeClr>
            </a:solidFill>
            <a:round/>
          </a:ln>
        </p:spPr>
        <p:style>
          <a:lnRef idx="0"/>
          <a:fillRef idx="0"/>
          <a:effectRef idx="0"/>
          <a:fontRef idx="minor"/>
        </p:style>
      </p:sp>
      <p:sp>
        <p:nvSpPr>
          <p:cNvPr id="15" name="Line 16"/>
          <p:cNvSpPr/>
          <p:nvPr/>
        </p:nvSpPr>
        <p:spPr>
          <a:xfrm>
            <a:off x="853920" y="0"/>
            <a:ext cx="360" cy="6858000"/>
          </a:xfrm>
          <a:prstGeom prst="line">
            <a:avLst/>
          </a:prstGeom>
          <a:ln w="57240">
            <a:solidFill>
              <a:schemeClr val="accent1">
                <a:tint val="60000"/>
              </a:schemeClr>
            </a:solidFill>
            <a:round/>
          </a:ln>
        </p:spPr>
        <p:style>
          <a:lnRef idx="0"/>
          <a:fillRef idx="0"/>
          <a:effectRef idx="0"/>
          <a:fontRef idx="minor"/>
        </p:style>
      </p:sp>
      <p:sp>
        <p:nvSpPr>
          <p:cNvPr id="16" name="Line 17"/>
          <p:cNvSpPr/>
          <p:nvPr/>
        </p:nvSpPr>
        <p:spPr>
          <a:xfrm>
            <a:off x="1726560" y="0"/>
            <a:ext cx="360" cy="6858000"/>
          </a:xfrm>
          <a:prstGeom prst="line">
            <a:avLst/>
          </a:prstGeom>
          <a:ln w="28440">
            <a:solidFill>
              <a:schemeClr val="accent1">
                <a:tint val="60000"/>
                <a:alpha val="82000"/>
              </a:schemeClr>
            </a:solidFill>
            <a:round/>
          </a:ln>
        </p:spPr>
        <p:style>
          <a:lnRef idx="0"/>
          <a:fillRef idx="0"/>
          <a:effectRef idx="0"/>
          <a:fontRef idx="minor"/>
        </p:style>
      </p:sp>
      <p:sp>
        <p:nvSpPr>
          <p:cNvPr id="17" name="Line 18"/>
          <p:cNvSpPr/>
          <p:nvPr/>
        </p:nvSpPr>
        <p:spPr>
          <a:xfrm>
            <a:off x="1066680" y="0"/>
            <a:ext cx="360" cy="6858000"/>
          </a:xfrm>
          <a:prstGeom prst="line">
            <a:avLst/>
          </a:prstGeom>
          <a:ln w="9360">
            <a:solidFill>
              <a:schemeClr val="accent1">
                <a:tint val="60000"/>
              </a:schemeClr>
            </a:solidFill>
            <a:round/>
          </a:ln>
        </p:spPr>
        <p:style>
          <a:lnRef idx="0"/>
          <a:fillRef idx="0"/>
          <a:effectRef idx="0"/>
          <a:fontRef idx="minor"/>
        </p:style>
      </p:sp>
      <p:sp>
        <p:nvSpPr>
          <p:cNvPr id="18" name="Line 19"/>
          <p:cNvSpPr/>
          <p:nvPr/>
        </p:nvSpPr>
        <p:spPr>
          <a:xfrm>
            <a:off x="9113760" y="0"/>
            <a:ext cx="360" cy="6858000"/>
          </a:xfrm>
          <a:prstGeom prst="line">
            <a:avLst/>
          </a:prstGeom>
          <a:ln w="57240">
            <a:solidFill>
              <a:schemeClr val="accent1">
                <a:tint val="60000"/>
              </a:schemeClr>
            </a:solidFill>
            <a:round/>
          </a:ln>
        </p:spPr>
        <p:style>
          <a:lnRef idx="0"/>
          <a:fillRef idx="0"/>
          <a:effectRef idx="0"/>
          <a:fontRef idx="minor"/>
        </p:style>
      </p:sp>
      <p:sp>
        <p:nvSpPr>
          <p:cNvPr id="19" name="CustomShape 20"/>
          <p:cNvSpPr/>
          <p:nvPr/>
        </p:nvSpPr>
        <p:spPr>
          <a:xfrm>
            <a:off x="1219320" y="0"/>
            <a:ext cx="75960" cy="6857640"/>
          </a:xfrm>
          <a:prstGeom prst="rect">
            <a:avLst/>
          </a:prstGeom>
          <a:solidFill>
            <a:schemeClr val="accent1">
              <a:tint val="60000"/>
              <a:alpha val="51000"/>
            </a:schemeClr>
          </a:solidFill>
          <a:ln w="38160">
            <a:noFill/>
          </a:ln>
          <a:effectLst>
            <a:outerShdw blurRad="50800" dir="5400000" dist="25000" rotWithShape="0">
              <a:srgbClr val="000000">
                <a:alpha val="40000"/>
              </a:srgbClr>
            </a:outerShdw>
          </a:effectLst>
        </p:spPr>
        <p:style>
          <a:lnRef idx="3">
            <a:schemeClr val="lt1"/>
          </a:lnRef>
          <a:fillRef idx="1">
            <a:schemeClr val="accent1"/>
          </a:fillRef>
          <a:effectRef idx="1">
            <a:schemeClr val="accent1"/>
          </a:effectRef>
          <a:fontRef idx="minor"/>
        </p:style>
      </p:sp>
      <p:sp>
        <p:nvSpPr>
          <p:cNvPr id="20" name="CustomShape 21"/>
          <p:cNvSpPr/>
          <p:nvPr/>
        </p:nvSpPr>
        <p:spPr>
          <a:xfrm>
            <a:off x="609480" y="3429000"/>
            <a:ext cx="1294920" cy="1294920"/>
          </a:xfrm>
          <a:prstGeom prst="ellipse">
            <a:avLst/>
          </a:prstGeom>
          <a:solidFill>
            <a:schemeClr val="accent1"/>
          </a:solidFill>
          <a:ln w="38160">
            <a:noFill/>
          </a:ln>
          <a:effectLst>
            <a:outerShdw blurRad="50800" dir="5400000" dist="25000" rotWithShape="0">
              <a:srgbClr val="000000">
                <a:alpha val="40000"/>
              </a:srgbClr>
            </a:outerShdw>
          </a:effectLst>
        </p:spPr>
        <p:style>
          <a:lnRef idx="3">
            <a:schemeClr val="lt1"/>
          </a:lnRef>
          <a:fillRef idx="1">
            <a:schemeClr val="accent1"/>
          </a:fillRef>
          <a:effectRef idx="1">
            <a:schemeClr val="accent1"/>
          </a:effectRef>
          <a:fontRef idx="minor"/>
        </p:style>
      </p:sp>
      <p:sp>
        <p:nvSpPr>
          <p:cNvPr id="21" name="CustomShape 22"/>
          <p:cNvSpPr/>
          <p:nvPr/>
        </p:nvSpPr>
        <p:spPr>
          <a:xfrm>
            <a:off x="1309680" y="4866840"/>
            <a:ext cx="641160" cy="641160"/>
          </a:xfrm>
          <a:prstGeom prst="ellipse">
            <a:avLst/>
          </a:prstGeom>
          <a:ln w="28440">
            <a:noFill/>
          </a:ln>
          <a:effectLst>
            <a:outerShdw blurRad="50800" dir="5400000" dist="25000" rotWithShape="0">
              <a:srgbClr val="000000">
                <a:alpha val="40000"/>
              </a:srgbClr>
            </a:outerShdw>
          </a:effectLst>
        </p:spPr>
        <p:style>
          <a:lnRef idx="3">
            <a:schemeClr val="lt1"/>
          </a:lnRef>
          <a:fillRef idx="1">
            <a:schemeClr val="accent1"/>
          </a:fillRef>
          <a:effectRef idx="1">
            <a:schemeClr val="accent1"/>
          </a:effectRef>
          <a:fontRef idx="minor"/>
        </p:style>
      </p:sp>
      <p:sp>
        <p:nvSpPr>
          <p:cNvPr id="22" name="CustomShape 23"/>
          <p:cNvSpPr/>
          <p:nvPr/>
        </p:nvSpPr>
        <p:spPr>
          <a:xfrm>
            <a:off x="1091160" y="5500800"/>
            <a:ext cx="136800" cy="136800"/>
          </a:xfrm>
          <a:prstGeom prst="ellipse">
            <a:avLst/>
          </a:prstGeom>
          <a:ln w="12600">
            <a:noFill/>
          </a:ln>
          <a:effectLst>
            <a:outerShdw blurRad="50800" dir="5400000" dist="25000" rotWithShape="0">
              <a:srgbClr val="000000">
                <a:alpha val="40000"/>
              </a:srgbClr>
            </a:outerShdw>
          </a:effectLst>
        </p:spPr>
        <p:style>
          <a:lnRef idx="3">
            <a:schemeClr val="lt1"/>
          </a:lnRef>
          <a:fillRef idx="1">
            <a:schemeClr val="accent1"/>
          </a:fillRef>
          <a:effectRef idx="1">
            <a:schemeClr val="accent1"/>
          </a:effectRef>
          <a:fontRef idx="minor"/>
        </p:style>
      </p:sp>
      <p:sp>
        <p:nvSpPr>
          <p:cNvPr id="23" name="CustomShape 24"/>
          <p:cNvSpPr/>
          <p:nvPr/>
        </p:nvSpPr>
        <p:spPr>
          <a:xfrm>
            <a:off x="1664280" y="5788080"/>
            <a:ext cx="273960" cy="273960"/>
          </a:xfrm>
          <a:prstGeom prst="ellipse">
            <a:avLst/>
          </a:prstGeom>
          <a:ln w="12600">
            <a:noFill/>
          </a:ln>
          <a:effectLst>
            <a:outerShdw blurRad="50800" dir="5400000" dist="25000" rotWithShape="0">
              <a:srgbClr val="000000">
                <a:alpha val="40000"/>
              </a:srgbClr>
            </a:outerShdw>
          </a:effectLst>
        </p:spPr>
        <p:style>
          <a:lnRef idx="3">
            <a:schemeClr val="lt1"/>
          </a:lnRef>
          <a:fillRef idx="1">
            <a:schemeClr val="accent1"/>
          </a:fillRef>
          <a:effectRef idx="1">
            <a:schemeClr val="accent1"/>
          </a:effectRef>
          <a:fontRef idx="minor"/>
        </p:style>
      </p:sp>
      <p:sp>
        <p:nvSpPr>
          <p:cNvPr id="24" name="CustomShape 25"/>
          <p:cNvSpPr/>
          <p:nvPr/>
        </p:nvSpPr>
        <p:spPr>
          <a:xfrm>
            <a:off x="1905120" y="4495680"/>
            <a:ext cx="365400" cy="365400"/>
          </a:xfrm>
          <a:prstGeom prst="ellipse">
            <a:avLst/>
          </a:prstGeom>
          <a:ln w="28440">
            <a:noFill/>
          </a:ln>
          <a:effectLst>
            <a:outerShdw blurRad="50800" dir="5400000" dist="25000" rotWithShape="0">
              <a:srgbClr val="000000">
                <a:alpha val="40000"/>
              </a:srgbClr>
            </a:outerShdw>
          </a:effectLst>
        </p:spPr>
        <p:style>
          <a:lnRef idx="3">
            <a:schemeClr val="lt1"/>
          </a:lnRef>
          <a:fillRef idx="1">
            <a:schemeClr val="accent1"/>
          </a:fillRef>
          <a:effectRef idx="1">
            <a:schemeClr val="accent1"/>
          </a:effectRef>
          <a:fontRef idx="minor"/>
        </p:style>
      </p:sp>
      <p:sp>
        <p:nvSpPr>
          <p:cNvPr id="25" name="PlaceHolder 26"/>
          <p:cNvSpPr>
            <a:spLocks noGrp="1"/>
          </p:cNvSpPr>
          <p:nvPr>
            <p:ph type="sldNum"/>
          </p:nvPr>
        </p:nvSpPr>
        <p:spPr>
          <a:xfrm>
            <a:off x="1325520" y="4928760"/>
            <a:ext cx="609120" cy="517320"/>
          </a:xfrm>
          <a:prstGeom prst="rect">
            <a:avLst/>
          </a:prstGeom>
        </p:spPr>
        <p:txBody>
          <a:bodyPr lIns="90000" rIns="90000" tIns="45000" bIns="45000" anchor="ctr"/>
          <a:p>
            <a:pPr algn="ctr">
              <a:lnSpc>
                <a:spcPct val="100000"/>
              </a:lnSpc>
            </a:pPr>
            <a:fld id="{1E0BF17B-13FF-451A-80B1-3391319AFE7A}" type="slidenum">
              <a:rPr b="1" lang="es-AR" sz="1400" spc="-1" strike="noStrike">
                <a:solidFill>
                  <a:srgbClr val="ffffff"/>
                </a:solidFill>
                <a:uFill>
                  <a:solidFill>
                    <a:srgbClr val="ffffff"/>
                  </a:solidFill>
                </a:uFill>
                <a:latin typeface="Century Schoolbook"/>
              </a:rPr>
              <a:t>&lt;número&gt;</a:t>
            </a:fld>
            <a:endParaRPr b="0" lang="es-AR" sz="1400" spc="-1" strike="noStrike">
              <a:solidFill>
                <a:srgbClr val="000000"/>
              </a:solidFill>
              <a:uFill>
                <a:solidFill>
                  <a:srgbClr val="ffffff"/>
                </a:solidFill>
              </a:uFill>
              <a:latin typeface="Times New Roman"/>
            </a:endParaRPr>
          </a:p>
        </p:txBody>
      </p:sp>
      <p:sp>
        <p:nvSpPr>
          <p:cNvPr id="26" name="PlaceHolder 27"/>
          <p:cNvSpPr>
            <a:spLocks noGrp="1"/>
          </p:cNvSpPr>
          <p:nvPr>
            <p:ph type="body"/>
          </p:nvPr>
        </p:nvSpPr>
        <p:spPr>
          <a:xfrm>
            <a:off x="457200" y="1604520"/>
            <a:ext cx="8229240" cy="3976920"/>
          </a:xfrm>
          <a:prstGeom prst="rect">
            <a:avLst/>
          </a:prstGeom>
        </p:spPr>
        <p:txBody>
          <a:bodyPr lIns="0" rIns="0" tIns="0" bIns="0"/>
          <a:p>
            <a:pPr marL="432000" indent="-324000">
              <a:buClr>
                <a:srgbClr val="000000"/>
              </a:buClr>
              <a:buSzPct val="45000"/>
              <a:buFont typeface="Wingdings" charset="2"/>
              <a:buChar char=""/>
            </a:pPr>
            <a:r>
              <a:rPr b="0" lang="es-AR" sz="2400" spc="-1" strike="noStrike">
                <a:solidFill>
                  <a:srgbClr val="000000"/>
                </a:solidFill>
                <a:uFill>
                  <a:solidFill>
                    <a:srgbClr val="ffffff"/>
                  </a:solidFill>
                </a:uFill>
                <a:latin typeface="Century Schoolbook"/>
              </a:rPr>
              <a:t>Pulse para editar el formato de esquema del texto</a:t>
            </a:r>
            <a:endParaRPr b="0" lang="es-AR" sz="2400" spc="-1" strike="noStrike">
              <a:solidFill>
                <a:srgbClr val="000000"/>
              </a:solidFill>
              <a:uFill>
                <a:solidFill>
                  <a:srgbClr val="ffffff"/>
                </a:solidFill>
              </a:uFill>
              <a:latin typeface="Century Schoolbook"/>
            </a:endParaRPr>
          </a:p>
          <a:p>
            <a:pPr lvl="1" marL="864000" indent="-324000">
              <a:buClr>
                <a:srgbClr val="000000"/>
              </a:buClr>
              <a:buSzPct val="75000"/>
              <a:buFont typeface="Symbol" charset="2"/>
              <a:buChar char=""/>
            </a:pPr>
            <a:r>
              <a:rPr b="0" lang="es-AR" sz="1800" spc="-1" strike="noStrike">
                <a:solidFill>
                  <a:srgbClr val="000000"/>
                </a:solidFill>
                <a:uFill>
                  <a:solidFill>
                    <a:srgbClr val="ffffff"/>
                  </a:solidFill>
                </a:uFill>
                <a:latin typeface="Century Schoolbook"/>
              </a:rPr>
              <a:t>Segundo nivel del esquema</a:t>
            </a:r>
            <a:endParaRPr b="0" lang="es-AR" sz="1800" spc="-1" strike="noStrike">
              <a:solidFill>
                <a:srgbClr val="000000"/>
              </a:solidFill>
              <a:uFill>
                <a:solidFill>
                  <a:srgbClr val="ffffff"/>
                </a:solidFill>
              </a:uFill>
              <a:latin typeface="Century Schoolbook"/>
            </a:endParaRPr>
          </a:p>
          <a:p>
            <a:pPr lvl="2" marL="1296000" indent="-288000">
              <a:buClr>
                <a:srgbClr val="000000"/>
              </a:buClr>
              <a:buSzPct val="45000"/>
              <a:buFont typeface="Wingdings" charset="2"/>
              <a:buChar char=""/>
            </a:pPr>
            <a:r>
              <a:rPr b="0" lang="es-AR" sz="1800" spc="-1" strike="noStrike">
                <a:solidFill>
                  <a:srgbClr val="000000"/>
                </a:solidFill>
                <a:uFill>
                  <a:solidFill>
                    <a:srgbClr val="ffffff"/>
                  </a:solidFill>
                </a:uFill>
                <a:latin typeface="Century Schoolbook"/>
              </a:rPr>
              <a:t>Tercer nivel del esquema</a:t>
            </a:r>
            <a:endParaRPr b="0" lang="es-AR" sz="1800" spc="-1" strike="noStrike">
              <a:solidFill>
                <a:srgbClr val="000000"/>
              </a:solidFill>
              <a:uFill>
                <a:solidFill>
                  <a:srgbClr val="ffffff"/>
                </a:solidFill>
              </a:uFill>
              <a:latin typeface="Century Schoolbook"/>
            </a:endParaRPr>
          </a:p>
          <a:p>
            <a:pPr lvl="3" marL="1728000" indent="-216000">
              <a:buClr>
                <a:srgbClr val="000000"/>
              </a:buClr>
              <a:buSzPct val="75000"/>
              <a:buFont typeface="Symbol" charset="2"/>
              <a:buChar char=""/>
            </a:pPr>
            <a:r>
              <a:rPr b="0" lang="es-AR" sz="1600" spc="-1" strike="noStrike">
                <a:solidFill>
                  <a:srgbClr val="000000"/>
                </a:solidFill>
                <a:uFill>
                  <a:solidFill>
                    <a:srgbClr val="ffffff"/>
                  </a:solidFill>
                </a:uFill>
                <a:latin typeface="Century Schoolbook"/>
              </a:rPr>
              <a:t>Cuarto nivel del esquema</a:t>
            </a:r>
            <a:endParaRPr b="0" lang="es-AR" sz="1600" spc="-1" strike="noStrike">
              <a:solidFill>
                <a:srgbClr val="000000"/>
              </a:solidFill>
              <a:uFill>
                <a:solidFill>
                  <a:srgbClr val="ffffff"/>
                </a:solidFill>
              </a:uFill>
              <a:latin typeface="Century Schoolbook"/>
            </a:endParaRPr>
          </a:p>
          <a:p>
            <a:pPr lvl="4" marL="2160000" indent="-216000">
              <a:buClr>
                <a:srgbClr val="000000"/>
              </a:buClr>
              <a:buSzPct val="45000"/>
              <a:buFont typeface="Wingdings" charset="2"/>
              <a:buChar char=""/>
            </a:pPr>
            <a:r>
              <a:rPr b="0" lang="es-AR" sz="2000" spc="-1" strike="noStrike">
                <a:solidFill>
                  <a:srgbClr val="000000"/>
                </a:solidFill>
                <a:uFill>
                  <a:solidFill>
                    <a:srgbClr val="ffffff"/>
                  </a:solidFill>
                </a:uFill>
                <a:latin typeface="Century Schoolbook"/>
              </a:rPr>
              <a:t>Quinto nivel del esquema</a:t>
            </a:r>
            <a:endParaRPr b="0" lang="es-AR" sz="2000" spc="-1" strike="noStrike">
              <a:solidFill>
                <a:srgbClr val="000000"/>
              </a:solidFill>
              <a:uFill>
                <a:solidFill>
                  <a:srgbClr val="ffffff"/>
                </a:solidFill>
              </a:uFill>
              <a:latin typeface="Century Schoolbook"/>
            </a:endParaRPr>
          </a:p>
          <a:p>
            <a:pPr lvl="5" marL="2592000" indent="-216000">
              <a:buClr>
                <a:srgbClr val="000000"/>
              </a:buClr>
              <a:buSzPct val="45000"/>
              <a:buFont typeface="Wingdings" charset="2"/>
              <a:buChar char=""/>
            </a:pPr>
            <a:r>
              <a:rPr b="0" lang="es-AR" sz="2000" spc="-1" strike="noStrike">
                <a:solidFill>
                  <a:srgbClr val="000000"/>
                </a:solidFill>
                <a:uFill>
                  <a:solidFill>
                    <a:srgbClr val="ffffff"/>
                  </a:solidFill>
                </a:uFill>
                <a:latin typeface="Century Schoolbook"/>
              </a:rPr>
              <a:t>Sexto nivel del esquema</a:t>
            </a:r>
            <a:endParaRPr b="0" lang="es-AR" sz="2000" spc="-1" strike="noStrike">
              <a:solidFill>
                <a:srgbClr val="000000"/>
              </a:solidFill>
              <a:uFill>
                <a:solidFill>
                  <a:srgbClr val="ffffff"/>
                </a:solidFill>
              </a:uFill>
              <a:latin typeface="Century Schoolbook"/>
            </a:endParaRPr>
          </a:p>
          <a:p>
            <a:pPr lvl="6" marL="3024000" indent="-216000">
              <a:buClr>
                <a:srgbClr val="000000"/>
              </a:buClr>
              <a:buSzPct val="45000"/>
              <a:buFont typeface="Wingdings" charset="2"/>
              <a:buChar char=""/>
            </a:pPr>
            <a:r>
              <a:rPr b="0" lang="es-AR" sz="2000" spc="-1" strike="noStrike">
                <a:solidFill>
                  <a:srgbClr val="000000"/>
                </a:solidFill>
                <a:uFill>
                  <a:solidFill>
                    <a:srgbClr val="ffffff"/>
                  </a:solidFill>
                </a:uFill>
                <a:latin typeface="Century Schoolbook"/>
              </a:rPr>
              <a:t>Séptimo nivel del esquema</a:t>
            </a:r>
            <a:endParaRPr b="0" lang="es-AR" sz="2000" spc="-1" strike="noStrike">
              <a:solidFill>
                <a:srgbClr val="000000"/>
              </a:solidFill>
              <a:uFill>
                <a:solidFill>
                  <a:srgbClr val="ffffff"/>
                </a:solidFill>
              </a:uFill>
              <a:latin typeface="Century Schoolbook"/>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1" name="Line 1"/>
          <p:cNvSpPr/>
          <p:nvPr/>
        </p:nvSpPr>
        <p:spPr>
          <a:xfrm>
            <a:off x="8762760" y="0"/>
            <a:ext cx="360" cy="6858000"/>
          </a:xfrm>
          <a:prstGeom prst="line">
            <a:avLst/>
          </a:prstGeom>
          <a:ln w="38160">
            <a:solidFill>
              <a:schemeClr val="accent1">
                <a:tint val="60000"/>
                <a:alpha val="93000"/>
              </a:schemeClr>
            </a:solidFill>
            <a:round/>
          </a:ln>
        </p:spPr>
        <p:style>
          <a:lnRef idx="0"/>
          <a:fillRef idx="0"/>
          <a:effectRef idx="0"/>
          <a:fontRef idx="minor"/>
        </p:style>
      </p:sp>
      <p:sp>
        <p:nvSpPr>
          <p:cNvPr id="62" name="Line 2"/>
          <p:cNvSpPr/>
          <p:nvPr/>
        </p:nvSpPr>
        <p:spPr>
          <a:xfrm>
            <a:off x="75960" y="0"/>
            <a:ext cx="360" cy="6858000"/>
          </a:xfrm>
          <a:prstGeom prst="line">
            <a:avLst/>
          </a:prstGeom>
          <a:ln w="57240">
            <a:solidFill>
              <a:schemeClr val="accent1">
                <a:tint val="60000"/>
              </a:schemeClr>
            </a:solidFill>
            <a:round/>
          </a:ln>
        </p:spPr>
        <p:style>
          <a:lnRef idx="0"/>
          <a:fillRef idx="0"/>
          <a:effectRef idx="0"/>
          <a:fontRef idx="minor"/>
        </p:style>
      </p:sp>
      <p:sp>
        <p:nvSpPr>
          <p:cNvPr id="63" name="Line 3"/>
          <p:cNvSpPr/>
          <p:nvPr/>
        </p:nvSpPr>
        <p:spPr>
          <a:xfrm>
            <a:off x="8991360" y="0"/>
            <a:ext cx="360" cy="6858000"/>
          </a:xfrm>
          <a:prstGeom prst="line">
            <a:avLst/>
          </a:prstGeom>
          <a:ln w="19080">
            <a:solidFill>
              <a:schemeClr val="accent1"/>
            </a:solidFill>
            <a:round/>
          </a:ln>
        </p:spPr>
        <p:style>
          <a:lnRef idx="0"/>
          <a:fillRef idx="0"/>
          <a:effectRef idx="0"/>
          <a:fontRef idx="minor"/>
        </p:style>
      </p:sp>
      <p:sp>
        <p:nvSpPr>
          <p:cNvPr id="64" name="CustomShape 4"/>
          <p:cNvSpPr/>
          <p:nvPr/>
        </p:nvSpPr>
        <p:spPr>
          <a:xfrm>
            <a:off x="8839080" y="0"/>
            <a:ext cx="304560" cy="6857640"/>
          </a:xfrm>
          <a:prstGeom prst="rect">
            <a:avLst/>
          </a:prstGeom>
          <a:solidFill>
            <a:schemeClr val="accent1">
              <a:tint val="60000"/>
              <a:alpha val="87000"/>
            </a:schemeClr>
          </a:solidFill>
          <a:ln w="38160">
            <a:noFill/>
          </a:ln>
          <a:effectLst>
            <a:outerShdw blurRad="50800" dir="5400000" dist="25000" rotWithShape="0">
              <a:srgbClr val="000000">
                <a:alpha val="40000"/>
              </a:srgbClr>
            </a:outerShdw>
          </a:effectLst>
        </p:spPr>
        <p:style>
          <a:lnRef idx="3">
            <a:schemeClr val="lt1"/>
          </a:lnRef>
          <a:fillRef idx="1">
            <a:schemeClr val="accent1"/>
          </a:fillRef>
          <a:effectRef idx="1">
            <a:schemeClr val="accent1"/>
          </a:effectRef>
          <a:fontRef idx="minor"/>
        </p:style>
      </p:sp>
      <p:sp>
        <p:nvSpPr>
          <p:cNvPr id="65" name="Line 5"/>
          <p:cNvSpPr/>
          <p:nvPr/>
        </p:nvSpPr>
        <p:spPr>
          <a:xfrm>
            <a:off x="8915400" y="0"/>
            <a:ext cx="360" cy="6858000"/>
          </a:xfrm>
          <a:prstGeom prst="line">
            <a:avLst/>
          </a:prstGeom>
          <a:ln w="9360">
            <a:solidFill>
              <a:schemeClr val="accent1"/>
            </a:solidFill>
            <a:round/>
          </a:ln>
        </p:spPr>
        <p:style>
          <a:lnRef idx="0"/>
          <a:fillRef idx="0"/>
          <a:effectRef idx="0"/>
          <a:fontRef idx="minor"/>
        </p:style>
      </p:sp>
      <p:sp>
        <p:nvSpPr>
          <p:cNvPr id="66" name="CustomShape 6"/>
          <p:cNvSpPr/>
          <p:nvPr/>
        </p:nvSpPr>
        <p:spPr>
          <a:xfrm>
            <a:off x="8156520" y="5715000"/>
            <a:ext cx="548280" cy="548280"/>
          </a:xfrm>
          <a:prstGeom prst="ellipse">
            <a:avLst/>
          </a:prstGeom>
          <a:ln w="38160">
            <a:noFill/>
          </a:ln>
          <a:effectLst>
            <a:outerShdw blurRad="50800" dir="5400000" dist="25000" rotWithShape="0">
              <a:srgbClr val="000000">
                <a:alpha val="40000"/>
              </a:srgbClr>
            </a:outerShdw>
          </a:effectLst>
        </p:spPr>
        <p:style>
          <a:lnRef idx="3">
            <a:schemeClr val="lt1"/>
          </a:lnRef>
          <a:fillRef idx="1">
            <a:schemeClr val="accent1"/>
          </a:fillRef>
          <a:effectRef idx="1">
            <a:schemeClr val="accent1"/>
          </a:effectRef>
          <a:fontRef idx="minor"/>
        </p:style>
      </p:sp>
      <p:sp>
        <p:nvSpPr>
          <p:cNvPr id="67" name="PlaceHolder 7"/>
          <p:cNvSpPr>
            <a:spLocks noGrp="1"/>
          </p:cNvSpPr>
          <p:nvPr>
            <p:ph type="title"/>
          </p:nvPr>
        </p:nvSpPr>
        <p:spPr>
          <a:xfrm>
            <a:off x="457200" y="274680"/>
            <a:ext cx="7467120" cy="1142640"/>
          </a:xfrm>
          <a:prstGeom prst="rect">
            <a:avLst/>
          </a:prstGeom>
        </p:spPr>
        <p:txBody>
          <a:bodyPr lIns="90000" rIns="90000" tIns="45000" bIns="45000" anchor="b"/>
          <a:p>
            <a:pPr>
              <a:lnSpc>
                <a:spcPct val="100000"/>
              </a:lnSpc>
            </a:pPr>
            <a:r>
              <a:rPr b="0" lang="es-AR" sz="3000" spc="-1" strike="noStrike" cap="small">
                <a:solidFill>
                  <a:srgbClr val="04617b"/>
                </a:solidFill>
                <a:uFill>
                  <a:solidFill>
                    <a:srgbClr val="ffffff"/>
                  </a:solidFill>
                </a:uFill>
                <a:latin typeface="Century Schoolbook"/>
              </a:rPr>
              <a:t>Haga clic para modificar el estilo de título del patrón</a:t>
            </a:r>
            <a:endParaRPr b="0" lang="es-AR" sz="1800" spc="-1" strike="noStrike">
              <a:solidFill>
                <a:srgbClr val="000000"/>
              </a:solidFill>
              <a:uFill>
                <a:solidFill>
                  <a:srgbClr val="ffffff"/>
                </a:solidFill>
              </a:uFill>
              <a:latin typeface="Century Schoolbook"/>
            </a:endParaRPr>
          </a:p>
        </p:txBody>
      </p:sp>
      <p:sp>
        <p:nvSpPr>
          <p:cNvPr id="68" name="PlaceHolder 8"/>
          <p:cNvSpPr>
            <a:spLocks noGrp="1"/>
          </p:cNvSpPr>
          <p:nvPr>
            <p:ph type="body"/>
          </p:nvPr>
        </p:nvSpPr>
        <p:spPr>
          <a:xfrm>
            <a:off x="457200" y="1600200"/>
            <a:ext cx="7467120" cy="4873320"/>
          </a:xfrm>
          <a:prstGeom prst="rect">
            <a:avLst/>
          </a:prstGeom>
        </p:spPr>
        <p:txBody>
          <a:bodyPr lIns="90000" rIns="90000" tIns="45000" bIns="45000"/>
          <a:p>
            <a:pPr marL="432000" indent="-324000">
              <a:buClr>
                <a:srgbClr val="000000"/>
              </a:buClr>
              <a:buSzPct val="45000"/>
              <a:buFont typeface="Wingdings" charset="2"/>
              <a:buChar char=""/>
            </a:pPr>
            <a:r>
              <a:rPr b="0" lang="es-AR" sz="2400" spc="-1" strike="noStrike">
                <a:solidFill>
                  <a:srgbClr val="000000"/>
                </a:solidFill>
                <a:uFill>
                  <a:solidFill>
                    <a:srgbClr val="ffffff"/>
                  </a:solidFill>
                </a:uFill>
                <a:latin typeface="Century Schoolbook"/>
              </a:rPr>
              <a:t>Pulse para editar el formato de esquema del texto</a:t>
            </a:r>
            <a:endParaRPr b="0" lang="es-AR" sz="2400" spc="-1" strike="noStrike">
              <a:solidFill>
                <a:srgbClr val="000000"/>
              </a:solidFill>
              <a:uFill>
                <a:solidFill>
                  <a:srgbClr val="ffffff"/>
                </a:solidFill>
              </a:uFill>
              <a:latin typeface="Century Schoolbook"/>
            </a:endParaRPr>
          </a:p>
          <a:p>
            <a:pPr lvl="1" marL="864000" indent="-324000">
              <a:buClr>
                <a:srgbClr val="000000"/>
              </a:buClr>
              <a:buSzPct val="75000"/>
              <a:buFont typeface="Symbol" charset="2"/>
              <a:buChar char=""/>
            </a:pPr>
            <a:r>
              <a:rPr b="0" lang="es-AR" sz="2400" spc="-1" strike="noStrike">
                <a:solidFill>
                  <a:srgbClr val="000000"/>
                </a:solidFill>
                <a:uFill>
                  <a:solidFill>
                    <a:srgbClr val="ffffff"/>
                  </a:solidFill>
                </a:uFill>
                <a:latin typeface="Century Schoolbook"/>
              </a:rPr>
              <a:t>Segundo nivel del esquema</a:t>
            </a:r>
            <a:endParaRPr b="0" lang="es-AR" sz="2400" spc="-1" strike="noStrike">
              <a:solidFill>
                <a:srgbClr val="000000"/>
              </a:solidFill>
              <a:uFill>
                <a:solidFill>
                  <a:srgbClr val="ffffff"/>
                </a:solidFill>
              </a:uFill>
              <a:latin typeface="Century Schoolbook"/>
            </a:endParaRPr>
          </a:p>
          <a:p>
            <a:pPr lvl="2" marL="1296000" indent="-288000">
              <a:buClr>
                <a:srgbClr val="000000"/>
              </a:buClr>
              <a:buSzPct val="45000"/>
              <a:buFont typeface="Wingdings" charset="2"/>
              <a:buChar char=""/>
            </a:pPr>
            <a:r>
              <a:rPr b="0" lang="es-AR" sz="2400" spc="-1" strike="noStrike">
                <a:solidFill>
                  <a:srgbClr val="000000"/>
                </a:solidFill>
                <a:uFill>
                  <a:solidFill>
                    <a:srgbClr val="ffffff"/>
                  </a:solidFill>
                </a:uFill>
                <a:latin typeface="Century Schoolbook"/>
              </a:rPr>
              <a:t>Tercer nivel del esquema</a:t>
            </a:r>
            <a:endParaRPr b="0" lang="es-AR" sz="2400" spc="-1" strike="noStrike">
              <a:solidFill>
                <a:srgbClr val="000000"/>
              </a:solidFill>
              <a:uFill>
                <a:solidFill>
                  <a:srgbClr val="ffffff"/>
                </a:solidFill>
              </a:uFill>
              <a:latin typeface="Century Schoolbook"/>
            </a:endParaRPr>
          </a:p>
          <a:p>
            <a:pPr lvl="3" marL="1728000" indent="-216000">
              <a:buClr>
                <a:srgbClr val="000000"/>
              </a:buClr>
              <a:buSzPct val="75000"/>
              <a:buFont typeface="Symbol" charset="2"/>
              <a:buChar char=""/>
            </a:pPr>
            <a:r>
              <a:rPr b="0" lang="es-AR" sz="2400" spc="-1" strike="noStrike">
                <a:solidFill>
                  <a:srgbClr val="000000"/>
                </a:solidFill>
                <a:uFill>
                  <a:solidFill>
                    <a:srgbClr val="ffffff"/>
                  </a:solidFill>
                </a:uFill>
                <a:latin typeface="Century Schoolbook"/>
              </a:rPr>
              <a:t>Cuarto nivel del esquema</a:t>
            </a:r>
            <a:endParaRPr b="0" lang="es-AR" sz="2400" spc="-1" strike="noStrike">
              <a:solidFill>
                <a:srgbClr val="000000"/>
              </a:solidFill>
              <a:uFill>
                <a:solidFill>
                  <a:srgbClr val="ffffff"/>
                </a:solidFill>
              </a:uFill>
              <a:latin typeface="Century Schoolbook"/>
            </a:endParaRPr>
          </a:p>
          <a:p>
            <a:pPr lvl="4" marL="2160000" indent="-216000">
              <a:buClr>
                <a:srgbClr val="000000"/>
              </a:buClr>
              <a:buSzPct val="45000"/>
              <a:buFont typeface="Wingdings" charset="2"/>
              <a:buChar char=""/>
            </a:pPr>
            <a:r>
              <a:rPr b="0" lang="es-AR" sz="2400" spc="-1" strike="noStrike">
                <a:solidFill>
                  <a:srgbClr val="000000"/>
                </a:solidFill>
                <a:uFill>
                  <a:solidFill>
                    <a:srgbClr val="ffffff"/>
                  </a:solidFill>
                </a:uFill>
                <a:latin typeface="Century Schoolbook"/>
              </a:rPr>
              <a:t>Quinto nivel del esquema</a:t>
            </a:r>
            <a:endParaRPr b="0" lang="es-AR" sz="2400" spc="-1" strike="noStrike">
              <a:solidFill>
                <a:srgbClr val="000000"/>
              </a:solidFill>
              <a:uFill>
                <a:solidFill>
                  <a:srgbClr val="ffffff"/>
                </a:solidFill>
              </a:uFill>
              <a:latin typeface="Century Schoolbook"/>
            </a:endParaRPr>
          </a:p>
          <a:p>
            <a:pPr lvl="5" marL="2592000" indent="-216000">
              <a:buClr>
                <a:srgbClr val="000000"/>
              </a:buClr>
              <a:buSzPct val="45000"/>
              <a:buFont typeface="Wingdings" charset="2"/>
              <a:buChar char=""/>
            </a:pPr>
            <a:r>
              <a:rPr b="0" lang="es-AR" sz="2400" spc="-1" strike="noStrike">
                <a:solidFill>
                  <a:srgbClr val="000000"/>
                </a:solidFill>
                <a:uFill>
                  <a:solidFill>
                    <a:srgbClr val="ffffff"/>
                  </a:solidFill>
                </a:uFill>
                <a:latin typeface="Century Schoolbook"/>
              </a:rPr>
              <a:t>Sexto nivel del esquema</a:t>
            </a:r>
            <a:endParaRPr b="0" lang="es-AR" sz="2400" spc="-1" strike="noStrike">
              <a:solidFill>
                <a:srgbClr val="000000"/>
              </a:solidFill>
              <a:uFill>
                <a:solidFill>
                  <a:srgbClr val="ffffff"/>
                </a:solidFill>
              </a:uFill>
              <a:latin typeface="Century Schoolbook"/>
            </a:endParaRPr>
          </a:p>
          <a:p>
            <a:pPr marL="274320" indent="-273960">
              <a:lnSpc>
                <a:spcPct val="100000"/>
              </a:lnSpc>
              <a:buClr>
                <a:srgbClr val="0f6fc6"/>
              </a:buClr>
              <a:buSzPct val="70000"/>
              <a:buFont typeface="Wingdings" charset="2"/>
              <a:buChar char=""/>
            </a:pPr>
            <a:r>
              <a:rPr b="0" lang="es-AR" sz="2400" spc="-1" strike="noStrike">
                <a:solidFill>
                  <a:srgbClr val="000000"/>
                </a:solidFill>
                <a:uFill>
                  <a:solidFill>
                    <a:srgbClr val="ffffff"/>
                  </a:solidFill>
                </a:uFill>
                <a:latin typeface="Century Schoolbook"/>
              </a:rPr>
              <a:t>Séptimo nivel del esquemaHaga clic para modificar el estilo de texto del patrón</a:t>
            </a:r>
            <a:endParaRPr b="0" lang="es-AR" sz="2400" spc="-1" strike="noStrike">
              <a:solidFill>
                <a:srgbClr val="000000"/>
              </a:solidFill>
              <a:uFill>
                <a:solidFill>
                  <a:srgbClr val="ffffff"/>
                </a:solidFill>
              </a:uFill>
              <a:latin typeface="Century Schoolbook"/>
            </a:endParaRPr>
          </a:p>
          <a:p>
            <a:pPr lvl="1" marL="640080" indent="-273960">
              <a:lnSpc>
                <a:spcPct val="100000"/>
              </a:lnSpc>
              <a:buClr>
                <a:srgbClr val="0f6fc6"/>
              </a:buClr>
              <a:buSzPct val="80000"/>
              <a:buFont typeface="Wingdings 2" charset="2"/>
              <a:buChar char=""/>
            </a:pPr>
            <a:r>
              <a:rPr b="0" lang="es-AR" sz="2100" spc="-1" strike="noStrike">
                <a:solidFill>
                  <a:srgbClr val="000000"/>
                </a:solidFill>
                <a:uFill>
                  <a:solidFill>
                    <a:srgbClr val="ffffff"/>
                  </a:solidFill>
                </a:uFill>
                <a:latin typeface="Century Schoolbook"/>
              </a:rPr>
              <a:t>Segundo nivel</a:t>
            </a:r>
            <a:endParaRPr b="0" lang="es-AR" sz="2400" spc="-1" strike="noStrike">
              <a:solidFill>
                <a:srgbClr val="000000"/>
              </a:solidFill>
              <a:uFill>
                <a:solidFill>
                  <a:srgbClr val="ffffff"/>
                </a:solidFill>
              </a:uFill>
              <a:latin typeface="Century Schoolbook"/>
            </a:endParaRPr>
          </a:p>
          <a:p>
            <a:pPr lvl="2" marL="914400" indent="-182520">
              <a:lnSpc>
                <a:spcPct val="100000"/>
              </a:lnSpc>
              <a:buClr>
                <a:srgbClr val="0d61ae"/>
              </a:buClr>
              <a:buSzPct val="60000"/>
              <a:buFont typeface="Wingdings" charset="2"/>
              <a:buChar char=""/>
            </a:pPr>
            <a:r>
              <a:rPr b="0" lang="es-AR" sz="1800" spc="-1" strike="noStrike">
                <a:solidFill>
                  <a:srgbClr val="000000"/>
                </a:solidFill>
                <a:uFill>
                  <a:solidFill>
                    <a:srgbClr val="ffffff"/>
                  </a:solidFill>
                </a:uFill>
                <a:latin typeface="Century Schoolbook"/>
              </a:rPr>
              <a:t>Tercer nivel</a:t>
            </a:r>
            <a:endParaRPr b="0" lang="es-AR" sz="2400" spc="-1" strike="noStrike">
              <a:solidFill>
                <a:srgbClr val="000000"/>
              </a:solidFill>
              <a:uFill>
                <a:solidFill>
                  <a:srgbClr val="ffffff"/>
                </a:solidFill>
              </a:uFill>
              <a:latin typeface="Century Schoolbook"/>
            </a:endParaRPr>
          </a:p>
          <a:p>
            <a:pPr lvl="3" marL="1188720" indent="-182520">
              <a:lnSpc>
                <a:spcPct val="100000"/>
              </a:lnSpc>
              <a:buClr>
                <a:srgbClr val="abbadf"/>
              </a:buClr>
              <a:buSzPct val="60000"/>
              <a:buFont typeface="Wingdings" charset="2"/>
              <a:buChar char=""/>
            </a:pPr>
            <a:r>
              <a:rPr b="0" lang="es-AR" sz="1800" spc="-1" strike="noStrike">
                <a:solidFill>
                  <a:srgbClr val="000000"/>
                </a:solidFill>
                <a:uFill>
                  <a:solidFill>
                    <a:srgbClr val="ffffff"/>
                  </a:solidFill>
                </a:uFill>
                <a:latin typeface="Century Schoolbook"/>
              </a:rPr>
              <a:t>Cuarto nivel</a:t>
            </a:r>
            <a:endParaRPr b="0" lang="es-AR" sz="2400" spc="-1" strike="noStrike">
              <a:solidFill>
                <a:srgbClr val="000000"/>
              </a:solidFill>
              <a:uFill>
                <a:solidFill>
                  <a:srgbClr val="ffffff"/>
                </a:solidFill>
              </a:uFill>
              <a:latin typeface="Century Schoolbook"/>
            </a:endParaRPr>
          </a:p>
          <a:p>
            <a:pPr lvl="4" marL="1463040" indent="-182520">
              <a:lnSpc>
                <a:spcPct val="100000"/>
              </a:lnSpc>
              <a:buClr>
                <a:srgbClr val="abcbe9"/>
              </a:buClr>
              <a:buSzPct val="68000"/>
              <a:buFont typeface="Wingdings 2" charset="2"/>
              <a:buChar char=""/>
            </a:pPr>
            <a:r>
              <a:rPr b="0" lang="es-AR" sz="1600" spc="-1" strike="noStrike">
                <a:solidFill>
                  <a:srgbClr val="000000"/>
                </a:solidFill>
                <a:uFill>
                  <a:solidFill>
                    <a:srgbClr val="ffffff"/>
                  </a:solidFill>
                </a:uFill>
                <a:latin typeface="Century Schoolbook"/>
              </a:rPr>
              <a:t>Quinto nivel</a:t>
            </a:r>
            <a:endParaRPr b="0" lang="es-AR" sz="2400" spc="-1" strike="noStrike">
              <a:solidFill>
                <a:srgbClr val="000000"/>
              </a:solidFill>
              <a:uFill>
                <a:solidFill>
                  <a:srgbClr val="ffffff"/>
                </a:solidFill>
              </a:uFill>
              <a:latin typeface="Century Schoolbook"/>
            </a:endParaRPr>
          </a:p>
        </p:txBody>
      </p:sp>
      <p:sp>
        <p:nvSpPr>
          <p:cNvPr id="69" name="PlaceHolder 9"/>
          <p:cNvSpPr>
            <a:spLocks noGrp="1"/>
          </p:cNvSpPr>
          <p:nvPr>
            <p:ph type="dt"/>
          </p:nvPr>
        </p:nvSpPr>
        <p:spPr>
          <a:xfrm rot="5400000">
            <a:off x="7589520" y="1081800"/>
            <a:ext cx="2011320" cy="383760"/>
          </a:xfrm>
          <a:prstGeom prst="rect">
            <a:avLst/>
          </a:prstGeom>
        </p:spPr>
        <p:txBody>
          <a:bodyPr lIns="90000" rIns="90000" tIns="45000" bIns="45000" anchor="ctr"/>
          <a:p>
            <a:pPr algn="r">
              <a:lnSpc>
                <a:spcPct val="100000"/>
              </a:lnSpc>
            </a:pPr>
            <a:r>
              <a:rPr b="0" lang="es-AR" sz="1200" spc="-1" strike="noStrike">
                <a:solidFill>
                  <a:srgbClr val="04617b"/>
                </a:solidFill>
                <a:uFill>
                  <a:solidFill>
                    <a:srgbClr val="ffffff"/>
                  </a:solidFill>
                </a:uFill>
                <a:latin typeface="Century Schoolbook"/>
              </a:rPr>
              <a:t>3/04/19</a:t>
            </a:r>
            <a:endParaRPr b="0" lang="es-AR" sz="1400" spc="-1" strike="noStrike">
              <a:solidFill>
                <a:srgbClr val="000000"/>
              </a:solidFill>
              <a:uFill>
                <a:solidFill>
                  <a:srgbClr val="ffffff"/>
                </a:solidFill>
              </a:uFill>
              <a:latin typeface="Times New Roman"/>
            </a:endParaRPr>
          </a:p>
        </p:txBody>
      </p:sp>
      <p:sp>
        <p:nvSpPr>
          <p:cNvPr id="70" name="PlaceHolder 10"/>
          <p:cNvSpPr>
            <a:spLocks noGrp="1"/>
          </p:cNvSpPr>
          <p:nvPr>
            <p:ph type="sldNum"/>
          </p:nvPr>
        </p:nvSpPr>
        <p:spPr>
          <a:xfrm>
            <a:off x="8129160" y="5734080"/>
            <a:ext cx="609120" cy="520920"/>
          </a:xfrm>
          <a:prstGeom prst="rect">
            <a:avLst/>
          </a:prstGeom>
        </p:spPr>
        <p:txBody>
          <a:bodyPr lIns="90000" rIns="90000" tIns="45000" bIns="45000" anchor="ctr"/>
          <a:p>
            <a:pPr algn="ctr">
              <a:lnSpc>
                <a:spcPct val="100000"/>
              </a:lnSpc>
            </a:pPr>
            <a:fld id="{649AFEC2-FCD6-4796-94E7-4F52A3043381}" type="slidenum">
              <a:rPr b="1" lang="es-AR" sz="1400" spc="-1" strike="noStrike">
                <a:solidFill>
                  <a:srgbClr val="ffffff"/>
                </a:solidFill>
                <a:uFill>
                  <a:solidFill>
                    <a:srgbClr val="ffffff"/>
                  </a:solidFill>
                </a:uFill>
                <a:latin typeface="Century Schoolbook"/>
              </a:rPr>
              <a:t>&lt;número&gt;</a:t>
            </a:fld>
            <a:endParaRPr b="0" lang="es-AR" sz="1400" spc="-1" strike="noStrike">
              <a:solidFill>
                <a:srgbClr val="000000"/>
              </a:solidFill>
              <a:uFill>
                <a:solidFill>
                  <a:srgbClr val="ffffff"/>
                </a:solidFill>
              </a:uFill>
              <a:latin typeface="Times New Roman"/>
            </a:endParaRPr>
          </a:p>
        </p:txBody>
      </p:sp>
      <p:sp>
        <p:nvSpPr>
          <p:cNvPr id="71" name="PlaceHolder 11"/>
          <p:cNvSpPr>
            <a:spLocks noGrp="1"/>
          </p:cNvSpPr>
          <p:nvPr>
            <p:ph type="ftr"/>
          </p:nvPr>
        </p:nvSpPr>
        <p:spPr>
          <a:xfrm rot="5400000">
            <a:off x="6990120" y="3736800"/>
            <a:ext cx="3200040" cy="365400"/>
          </a:xfrm>
          <a:prstGeom prst="rect">
            <a:avLst/>
          </a:prstGeom>
        </p:spPr>
        <p:txBody>
          <a:bodyPr lIns="90000" rIns="90000" tIns="45000" bIns="45000" anchor="ctr"/>
          <a:p>
            <a:endParaRPr b="0" lang="es-AR" sz="2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6" name="Line 1"/>
          <p:cNvSpPr/>
          <p:nvPr/>
        </p:nvSpPr>
        <p:spPr>
          <a:xfrm>
            <a:off x="8762760" y="0"/>
            <a:ext cx="360" cy="6858000"/>
          </a:xfrm>
          <a:prstGeom prst="line">
            <a:avLst/>
          </a:prstGeom>
          <a:ln w="38160">
            <a:solidFill>
              <a:schemeClr val="accent1">
                <a:tint val="60000"/>
                <a:alpha val="93000"/>
              </a:schemeClr>
            </a:solidFill>
            <a:round/>
          </a:ln>
        </p:spPr>
        <p:style>
          <a:lnRef idx="0"/>
          <a:fillRef idx="0"/>
          <a:effectRef idx="0"/>
          <a:fontRef idx="minor"/>
        </p:style>
      </p:sp>
      <p:sp>
        <p:nvSpPr>
          <p:cNvPr id="107" name="Line 2"/>
          <p:cNvSpPr/>
          <p:nvPr/>
        </p:nvSpPr>
        <p:spPr>
          <a:xfrm>
            <a:off x="75960" y="0"/>
            <a:ext cx="360" cy="6858000"/>
          </a:xfrm>
          <a:prstGeom prst="line">
            <a:avLst/>
          </a:prstGeom>
          <a:ln w="57240">
            <a:solidFill>
              <a:schemeClr val="accent1">
                <a:tint val="60000"/>
              </a:schemeClr>
            </a:solidFill>
            <a:round/>
          </a:ln>
        </p:spPr>
        <p:style>
          <a:lnRef idx="0"/>
          <a:fillRef idx="0"/>
          <a:effectRef idx="0"/>
          <a:fontRef idx="minor"/>
        </p:style>
      </p:sp>
      <p:sp>
        <p:nvSpPr>
          <p:cNvPr id="108" name="Line 3"/>
          <p:cNvSpPr/>
          <p:nvPr/>
        </p:nvSpPr>
        <p:spPr>
          <a:xfrm>
            <a:off x="8991360" y="0"/>
            <a:ext cx="360" cy="6858000"/>
          </a:xfrm>
          <a:prstGeom prst="line">
            <a:avLst/>
          </a:prstGeom>
          <a:ln w="19080">
            <a:solidFill>
              <a:schemeClr val="accent1"/>
            </a:solidFill>
            <a:round/>
          </a:ln>
        </p:spPr>
        <p:style>
          <a:lnRef idx="0"/>
          <a:fillRef idx="0"/>
          <a:effectRef idx="0"/>
          <a:fontRef idx="minor"/>
        </p:style>
      </p:sp>
      <p:sp>
        <p:nvSpPr>
          <p:cNvPr id="109" name="CustomShape 4"/>
          <p:cNvSpPr/>
          <p:nvPr/>
        </p:nvSpPr>
        <p:spPr>
          <a:xfrm>
            <a:off x="8839080" y="0"/>
            <a:ext cx="304560" cy="6857640"/>
          </a:xfrm>
          <a:prstGeom prst="rect">
            <a:avLst/>
          </a:prstGeom>
          <a:solidFill>
            <a:schemeClr val="accent1">
              <a:tint val="60000"/>
              <a:alpha val="87000"/>
            </a:schemeClr>
          </a:solidFill>
          <a:ln w="38160">
            <a:noFill/>
          </a:ln>
          <a:effectLst>
            <a:outerShdw blurRad="50800" dir="5400000" dist="25000" rotWithShape="0">
              <a:srgbClr val="000000">
                <a:alpha val="40000"/>
              </a:srgbClr>
            </a:outerShdw>
          </a:effectLst>
        </p:spPr>
        <p:style>
          <a:lnRef idx="3">
            <a:schemeClr val="lt1"/>
          </a:lnRef>
          <a:fillRef idx="1">
            <a:schemeClr val="accent1"/>
          </a:fillRef>
          <a:effectRef idx="1">
            <a:schemeClr val="accent1"/>
          </a:effectRef>
          <a:fontRef idx="minor"/>
        </p:style>
      </p:sp>
      <p:sp>
        <p:nvSpPr>
          <p:cNvPr id="110" name="Line 5"/>
          <p:cNvSpPr/>
          <p:nvPr/>
        </p:nvSpPr>
        <p:spPr>
          <a:xfrm>
            <a:off x="8915400" y="0"/>
            <a:ext cx="360" cy="6858000"/>
          </a:xfrm>
          <a:prstGeom prst="line">
            <a:avLst/>
          </a:prstGeom>
          <a:ln w="9360">
            <a:solidFill>
              <a:schemeClr val="accent1"/>
            </a:solidFill>
            <a:round/>
          </a:ln>
        </p:spPr>
        <p:style>
          <a:lnRef idx="0"/>
          <a:fillRef idx="0"/>
          <a:effectRef idx="0"/>
          <a:fontRef idx="minor"/>
        </p:style>
      </p:sp>
      <p:sp>
        <p:nvSpPr>
          <p:cNvPr id="111" name="CustomShape 6"/>
          <p:cNvSpPr/>
          <p:nvPr/>
        </p:nvSpPr>
        <p:spPr>
          <a:xfrm>
            <a:off x="8156520" y="5715000"/>
            <a:ext cx="548280" cy="548280"/>
          </a:xfrm>
          <a:prstGeom prst="ellipse">
            <a:avLst/>
          </a:prstGeom>
          <a:ln w="38160">
            <a:noFill/>
          </a:ln>
          <a:effectLst>
            <a:outerShdw blurRad="50800" dir="5400000" dist="25000" rotWithShape="0">
              <a:srgbClr val="000000">
                <a:alpha val="40000"/>
              </a:srgbClr>
            </a:outerShdw>
          </a:effectLst>
        </p:spPr>
        <p:style>
          <a:lnRef idx="3">
            <a:schemeClr val="lt1"/>
          </a:lnRef>
          <a:fillRef idx="1">
            <a:schemeClr val="accent1"/>
          </a:fillRef>
          <a:effectRef idx="1">
            <a:schemeClr val="accent1"/>
          </a:effectRef>
          <a:fontRef idx="minor"/>
        </p:style>
      </p:sp>
      <p:sp>
        <p:nvSpPr>
          <p:cNvPr id="112" name="PlaceHolder 7"/>
          <p:cNvSpPr>
            <a:spLocks noGrp="1"/>
          </p:cNvSpPr>
          <p:nvPr>
            <p:ph type="dt"/>
          </p:nvPr>
        </p:nvSpPr>
        <p:spPr>
          <a:xfrm rot="5400000">
            <a:off x="7589520" y="1081800"/>
            <a:ext cx="2011320" cy="383760"/>
          </a:xfrm>
          <a:prstGeom prst="rect">
            <a:avLst/>
          </a:prstGeom>
        </p:spPr>
        <p:txBody>
          <a:bodyPr lIns="90000" rIns="90000" tIns="45000" bIns="45000" anchor="ctr"/>
          <a:p>
            <a:pPr algn="r">
              <a:lnSpc>
                <a:spcPct val="100000"/>
              </a:lnSpc>
            </a:pPr>
            <a:r>
              <a:rPr b="0" lang="es-AR" sz="1200" spc="-1" strike="noStrike">
                <a:solidFill>
                  <a:srgbClr val="04617b"/>
                </a:solidFill>
                <a:uFill>
                  <a:solidFill>
                    <a:srgbClr val="ffffff"/>
                  </a:solidFill>
                </a:uFill>
                <a:latin typeface="Century Schoolbook"/>
              </a:rPr>
              <a:t>3/04/19</a:t>
            </a:r>
            <a:endParaRPr b="0" lang="es-AR" sz="1400" spc="-1" strike="noStrike">
              <a:solidFill>
                <a:srgbClr val="000000"/>
              </a:solidFill>
              <a:uFill>
                <a:solidFill>
                  <a:srgbClr val="ffffff"/>
                </a:solidFill>
              </a:uFill>
              <a:latin typeface="Times New Roman"/>
            </a:endParaRPr>
          </a:p>
        </p:txBody>
      </p:sp>
      <p:sp>
        <p:nvSpPr>
          <p:cNvPr id="113" name="PlaceHolder 8"/>
          <p:cNvSpPr>
            <a:spLocks noGrp="1"/>
          </p:cNvSpPr>
          <p:nvPr>
            <p:ph type="ftr"/>
          </p:nvPr>
        </p:nvSpPr>
        <p:spPr>
          <a:xfrm rot="5400000">
            <a:off x="6990120" y="3736800"/>
            <a:ext cx="3200040" cy="365400"/>
          </a:xfrm>
          <a:prstGeom prst="rect">
            <a:avLst/>
          </a:prstGeom>
        </p:spPr>
        <p:txBody>
          <a:bodyPr lIns="90000" rIns="90000" tIns="45000" bIns="45000" anchor="ctr"/>
          <a:p>
            <a:endParaRPr b="0" lang="es-AR" sz="2400" spc="-1" strike="noStrike">
              <a:solidFill>
                <a:srgbClr val="000000"/>
              </a:solidFill>
              <a:uFill>
                <a:solidFill>
                  <a:srgbClr val="ffffff"/>
                </a:solidFill>
              </a:uFill>
              <a:latin typeface="Times New Roman"/>
            </a:endParaRPr>
          </a:p>
        </p:txBody>
      </p:sp>
      <p:sp>
        <p:nvSpPr>
          <p:cNvPr id="114" name="PlaceHolder 9"/>
          <p:cNvSpPr>
            <a:spLocks noGrp="1"/>
          </p:cNvSpPr>
          <p:nvPr>
            <p:ph type="sldNum"/>
          </p:nvPr>
        </p:nvSpPr>
        <p:spPr>
          <a:xfrm>
            <a:off x="8129160" y="5734080"/>
            <a:ext cx="609120" cy="520920"/>
          </a:xfrm>
          <a:prstGeom prst="rect">
            <a:avLst/>
          </a:prstGeom>
        </p:spPr>
        <p:txBody>
          <a:bodyPr lIns="90000" rIns="90000" tIns="45000" bIns="45000" anchor="ctr"/>
          <a:p>
            <a:pPr algn="ctr">
              <a:lnSpc>
                <a:spcPct val="100000"/>
              </a:lnSpc>
            </a:pPr>
            <a:fld id="{86F56F84-2DD4-4183-B6BC-429479759164}" type="slidenum">
              <a:rPr b="1" lang="es-AR" sz="1400" spc="-1" strike="noStrike">
                <a:solidFill>
                  <a:srgbClr val="ffffff"/>
                </a:solidFill>
                <a:uFill>
                  <a:solidFill>
                    <a:srgbClr val="ffffff"/>
                  </a:solidFill>
                </a:uFill>
                <a:latin typeface="Century Schoolbook"/>
              </a:rPr>
              <a:t>&lt;número&gt;</a:t>
            </a:fld>
            <a:endParaRPr b="0" lang="es-AR" sz="1400" spc="-1" strike="noStrike">
              <a:solidFill>
                <a:srgbClr val="000000"/>
              </a:solidFill>
              <a:uFill>
                <a:solidFill>
                  <a:srgbClr val="ffffff"/>
                </a:solidFill>
              </a:uFill>
              <a:latin typeface="Times New Roman"/>
            </a:endParaRPr>
          </a:p>
        </p:txBody>
      </p:sp>
      <p:sp>
        <p:nvSpPr>
          <p:cNvPr id="115" name="PlaceHolder 10"/>
          <p:cNvSpPr>
            <a:spLocks noGrp="1"/>
          </p:cNvSpPr>
          <p:nvPr>
            <p:ph type="title"/>
          </p:nvPr>
        </p:nvSpPr>
        <p:spPr>
          <a:xfrm>
            <a:off x="457200" y="273600"/>
            <a:ext cx="8229240" cy="1144800"/>
          </a:xfrm>
          <a:prstGeom prst="rect">
            <a:avLst/>
          </a:prstGeom>
        </p:spPr>
        <p:txBody>
          <a:bodyPr lIns="0" rIns="0" tIns="0" bIns="0" anchor="ctr"/>
          <a:p>
            <a:r>
              <a:rPr b="0" lang="es-AR" sz="1800" spc="-1" strike="noStrike">
                <a:solidFill>
                  <a:srgbClr val="000000"/>
                </a:solidFill>
                <a:uFill>
                  <a:solidFill>
                    <a:srgbClr val="ffffff"/>
                  </a:solidFill>
                </a:uFill>
                <a:latin typeface="Century Schoolbook"/>
              </a:rPr>
              <a:t>Pulse para editar el formato del texto de título</a:t>
            </a:r>
            <a:endParaRPr b="0" lang="es-AR" sz="1800" spc="-1" strike="noStrike">
              <a:solidFill>
                <a:srgbClr val="000000"/>
              </a:solidFill>
              <a:uFill>
                <a:solidFill>
                  <a:srgbClr val="ffffff"/>
                </a:solidFill>
              </a:uFill>
              <a:latin typeface="Century Schoolbook"/>
            </a:endParaRPr>
          </a:p>
        </p:txBody>
      </p:sp>
      <p:sp>
        <p:nvSpPr>
          <p:cNvPr id="116" name="PlaceHolder 11"/>
          <p:cNvSpPr>
            <a:spLocks noGrp="1"/>
          </p:cNvSpPr>
          <p:nvPr>
            <p:ph type="body"/>
          </p:nvPr>
        </p:nvSpPr>
        <p:spPr>
          <a:xfrm>
            <a:off x="457200" y="1604520"/>
            <a:ext cx="8229240" cy="3976920"/>
          </a:xfrm>
          <a:prstGeom prst="rect">
            <a:avLst/>
          </a:prstGeom>
        </p:spPr>
        <p:txBody>
          <a:bodyPr lIns="0" rIns="0" tIns="0" bIns="0"/>
          <a:p>
            <a:pPr marL="432000" indent="-324000">
              <a:buClr>
                <a:srgbClr val="000000"/>
              </a:buClr>
              <a:buSzPct val="45000"/>
              <a:buFont typeface="Wingdings" charset="2"/>
              <a:buChar char=""/>
            </a:pPr>
            <a:r>
              <a:rPr b="0" lang="es-AR" sz="2400" spc="-1" strike="noStrike">
                <a:solidFill>
                  <a:srgbClr val="000000"/>
                </a:solidFill>
                <a:uFill>
                  <a:solidFill>
                    <a:srgbClr val="ffffff"/>
                  </a:solidFill>
                </a:uFill>
                <a:latin typeface="Century Schoolbook"/>
              </a:rPr>
              <a:t>Pulse para editar el formato de esquema del texto</a:t>
            </a:r>
            <a:endParaRPr b="0" lang="es-AR" sz="2400" spc="-1" strike="noStrike">
              <a:solidFill>
                <a:srgbClr val="000000"/>
              </a:solidFill>
              <a:uFill>
                <a:solidFill>
                  <a:srgbClr val="ffffff"/>
                </a:solidFill>
              </a:uFill>
              <a:latin typeface="Century Schoolbook"/>
            </a:endParaRPr>
          </a:p>
          <a:p>
            <a:pPr lvl="1" marL="864000" indent="-324000">
              <a:buClr>
                <a:srgbClr val="000000"/>
              </a:buClr>
              <a:buSzPct val="75000"/>
              <a:buFont typeface="Symbol" charset="2"/>
              <a:buChar char=""/>
            </a:pPr>
            <a:r>
              <a:rPr b="0" lang="es-AR" sz="1800" spc="-1" strike="noStrike">
                <a:solidFill>
                  <a:srgbClr val="000000"/>
                </a:solidFill>
                <a:uFill>
                  <a:solidFill>
                    <a:srgbClr val="ffffff"/>
                  </a:solidFill>
                </a:uFill>
                <a:latin typeface="Century Schoolbook"/>
              </a:rPr>
              <a:t>Segundo nivel del esquema</a:t>
            </a:r>
            <a:endParaRPr b="0" lang="es-AR" sz="1800" spc="-1" strike="noStrike">
              <a:solidFill>
                <a:srgbClr val="000000"/>
              </a:solidFill>
              <a:uFill>
                <a:solidFill>
                  <a:srgbClr val="ffffff"/>
                </a:solidFill>
              </a:uFill>
              <a:latin typeface="Century Schoolbook"/>
            </a:endParaRPr>
          </a:p>
          <a:p>
            <a:pPr lvl="2" marL="1296000" indent="-288000">
              <a:buClr>
                <a:srgbClr val="000000"/>
              </a:buClr>
              <a:buSzPct val="45000"/>
              <a:buFont typeface="Wingdings" charset="2"/>
              <a:buChar char=""/>
            </a:pPr>
            <a:r>
              <a:rPr b="0" lang="es-AR" sz="1800" spc="-1" strike="noStrike">
                <a:solidFill>
                  <a:srgbClr val="000000"/>
                </a:solidFill>
                <a:uFill>
                  <a:solidFill>
                    <a:srgbClr val="ffffff"/>
                  </a:solidFill>
                </a:uFill>
                <a:latin typeface="Century Schoolbook"/>
              </a:rPr>
              <a:t>Tercer nivel del esquema</a:t>
            </a:r>
            <a:endParaRPr b="0" lang="es-AR" sz="1800" spc="-1" strike="noStrike">
              <a:solidFill>
                <a:srgbClr val="000000"/>
              </a:solidFill>
              <a:uFill>
                <a:solidFill>
                  <a:srgbClr val="ffffff"/>
                </a:solidFill>
              </a:uFill>
              <a:latin typeface="Century Schoolbook"/>
            </a:endParaRPr>
          </a:p>
          <a:p>
            <a:pPr lvl="3" marL="1728000" indent="-216000">
              <a:buClr>
                <a:srgbClr val="000000"/>
              </a:buClr>
              <a:buSzPct val="75000"/>
              <a:buFont typeface="Symbol" charset="2"/>
              <a:buChar char=""/>
            </a:pPr>
            <a:r>
              <a:rPr b="0" lang="es-AR" sz="1600" spc="-1" strike="noStrike">
                <a:solidFill>
                  <a:srgbClr val="000000"/>
                </a:solidFill>
                <a:uFill>
                  <a:solidFill>
                    <a:srgbClr val="ffffff"/>
                  </a:solidFill>
                </a:uFill>
                <a:latin typeface="Century Schoolbook"/>
              </a:rPr>
              <a:t>Cuarto nivel del esquema</a:t>
            </a:r>
            <a:endParaRPr b="0" lang="es-AR" sz="1600" spc="-1" strike="noStrike">
              <a:solidFill>
                <a:srgbClr val="000000"/>
              </a:solidFill>
              <a:uFill>
                <a:solidFill>
                  <a:srgbClr val="ffffff"/>
                </a:solidFill>
              </a:uFill>
              <a:latin typeface="Century Schoolbook"/>
            </a:endParaRPr>
          </a:p>
          <a:p>
            <a:pPr lvl="4" marL="2160000" indent="-216000">
              <a:buClr>
                <a:srgbClr val="000000"/>
              </a:buClr>
              <a:buSzPct val="45000"/>
              <a:buFont typeface="Wingdings" charset="2"/>
              <a:buChar char=""/>
            </a:pPr>
            <a:r>
              <a:rPr b="0" lang="es-AR" sz="2000" spc="-1" strike="noStrike">
                <a:solidFill>
                  <a:srgbClr val="000000"/>
                </a:solidFill>
                <a:uFill>
                  <a:solidFill>
                    <a:srgbClr val="ffffff"/>
                  </a:solidFill>
                </a:uFill>
                <a:latin typeface="Century Schoolbook"/>
              </a:rPr>
              <a:t>Quinto nivel del esquema</a:t>
            </a:r>
            <a:endParaRPr b="0" lang="es-AR" sz="2000" spc="-1" strike="noStrike">
              <a:solidFill>
                <a:srgbClr val="000000"/>
              </a:solidFill>
              <a:uFill>
                <a:solidFill>
                  <a:srgbClr val="ffffff"/>
                </a:solidFill>
              </a:uFill>
              <a:latin typeface="Century Schoolbook"/>
            </a:endParaRPr>
          </a:p>
          <a:p>
            <a:pPr lvl="5" marL="2592000" indent="-216000">
              <a:buClr>
                <a:srgbClr val="000000"/>
              </a:buClr>
              <a:buSzPct val="45000"/>
              <a:buFont typeface="Wingdings" charset="2"/>
              <a:buChar char=""/>
            </a:pPr>
            <a:r>
              <a:rPr b="0" lang="es-AR" sz="2000" spc="-1" strike="noStrike">
                <a:solidFill>
                  <a:srgbClr val="000000"/>
                </a:solidFill>
                <a:uFill>
                  <a:solidFill>
                    <a:srgbClr val="ffffff"/>
                  </a:solidFill>
                </a:uFill>
                <a:latin typeface="Century Schoolbook"/>
              </a:rPr>
              <a:t>Sexto nivel del esquema</a:t>
            </a:r>
            <a:endParaRPr b="0" lang="es-AR" sz="2000" spc="-1" strike="noStrike">
              <a:solidFill>
                <a:srgbClr val="000000"/>
              </a:solidFill>
              <a:uFill>
                <a:solidFill>
                  <a:srgbClr val="ffffff"/>
                </a:solidFill>
              </a:uFill>
              <a:latin typeface="Century Schoolbook"/>
            </a:endParaRPr>
          </a:p>
          <a:p>
            <a:pPr lvl="6" marL="3024000" indent="-216000">
              <a:buClr>
                <a:srgbClr val="000000"/>
              </a:buClr>
              <a:buSzPct val="45000"/>
              <a:buFont typeface="Wingdings" charset="2"/>
              <a:buChar char=""/>
            </a:pPr>
            <a:r>
              <a:rPr b="0" lang="es-AR" sz="2000" spc="-1" strike="noStrike">
                <a:solidFill>
                  <a:srgbClr val="000000"/>
                </a:solidFill>
                <a:uFill>
                  <a:solidFill>
                    <a:srgbClr val="ffffff"/>
                  </a:solidFill>
                </a:uFill>
                <a:latin typeface="Century Schoolbook"/>
              </a:rPr>
              <a:t>Séptimo nivel del esquema</a:t>
            </a:r>
            <a:endParaRPr b="0" lang="es-AR" sz="2000" spc="-1" strike="noStrike">
              <a:solidFill>
                <a:srgbClr val="000000"/>
              </a:solidFill>
              <a:uFill>
                <a:solidFill>
                  <a:srgbClr val="ffffff"/>
                </a:solidFill>
              </a:uFill>
              <a:latin typeface="Century Schoolbook"/>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8.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slideLayout" Target="../slideLayouts/slideLayout25.xml"/>
</Relationships>
</file>

<file path=ppt/slides/_rels/slide19.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TextShape 1"/>
          <p:cNvSpPr txBox="1"/>
          <p:nvPr/>
        </p:nvSpPr>
        <p:spPr>
          <a:xfrm>
            <a:off x="2286000" y="3124080"/>
            <a:ext cx="6171840" cy="1893960"/>
          </a:xfrm>
          <a:prstGeom prst="rect">
            <a:avLst/>
          </a:prstGeom>
          <a:noFill/>
          <a:ln>
            <a:noFill/>
          </a:ln>
        </p:spPr>
        <p:txBody>
          <a:bodyPr lIns="90000" rIns="90000" tIns="45000" bIns="45000" anchor="b"/>
          <a:p>
            <a:pPr>
              <a:lnSpc>
                <a:spcPct val="100000"/>
              </a:lnSpc>
            </a:pPr>
            <a:r>
              <a:rPr b="1" lang="es-AR" sz="3000" spc="-1" strike="noStrike" cap="small">
                <a:solidFill>
                  <a:srgbClr val="04617b"/>
                </a:solidFill>
                <a:uFill>
                  <a:solidFill>
                    <a:srgbClr val="ffffff"/>
                  </a:solidFill>
                </a:uFill>
                <a:latin typeface="Century Schoolbook"/>
              </a:rPr>
              <a:t>DERRAME PLEURAL</a:t>
            </a:r>
            <a:endParaRPr b="0" lang="es-AR" sz="1800" spc="-1" strike="noStrike">
              <a:solidFill>
                <a:srgbClr val="000000"/>
              </a:solidFill>
              <a:uFill>
                <a:solidFill>
                  <a:srgbClr val="ffffff"/>
                </a:solidFill>
              </a:uFill>
              <a:latin typeface="Century Schoolbook"/>
            </a:endParaRPr>
          </a:p>
        </p:txBody>
      </p:sp>
      <p:sp>
        <p:nvSpPr>
          <p:cNvPr id="157" name="TextShape 2"/>
          <p:cNvSpPr txBox="1"/>
          <p:nvPr/>
        </p:nvSpPr>
        <p:spPr>
          <a:xfrm>
            <a:off x="2016000" y="5396760"/>
            <a:ext cx="6171840" cy="1371240"/>
          </a:xfrm>
          <a:prstGeom prst="rect">
            <a:avLst/>
          </a:prstGeom>
          <a:noFill/>
          <a:ln>
            <a:noFill/>
          </a:ln>
        </p:spPr>
        <p:txBody>
          <a:bodyPr lIns="90000" rIns="90000" tIns="45000" bIns="45000"/>
          <a:p>
            <a:pPr algn="ctr">
              <a:lnSpc>
                <a:spcPct val="100000"/>
              </a:lnSpc>
            </a:pPr>
            <a:r>
              <a:rPr b="1" lang="es-AR" sz="1600" spc="245" strike="noStrike" cap="all">
                <a:solidFill>
                  <a:srgbClr val="646b86"/>
                </a:solidFill>
                <a:uFill>
                  <a:solidFill>
                    <a:srgbClr val="ffffff"/>
                  </a:solidFill>
                </a:uFill>
                <a:latin typeface="Georgia"/>
              </a:rPr>
              <a:t>PROF. DR. JUAN RICARDO CORTES</a:t>
            </a:r>
            <a:endParaRPr b="0" lang="es-AR" sz="3200" spc="-1" strike="noStrike">
              <a:solidFill>
                <a:srgbClr val="000000"/>
              </a:solidFill>
              <a:uFill>
                <a:solidFill>
                  <a:srgbClr val="ffffff"/>
                </a:solidFill>
              </a:uFill>
              <a:latin typeface="Arial"/>
            </a:endParaRPr>
          </a:p>
          <a:p>
            <a:pPr algn="ctr">
              <a:lnSpc>
                <a:spcPct val="100000"/>
              </a:lnSpc>
            </a:pPr>
            <a:endParaRPr b="0" lang="es-AR" sz="3200" spc="-1" strike="noStrike">
              <a:solidFill>
                <a:srgbClr val="000000"/>
              </a:solidFill>
              <a:uFill>
                <a:solidFill>
                  <a:srgbClr val="ffffff"/>
                </a:solidFill>
              </a:uFill>
              <a:latin typeface="Arial"/>
            </a:endParaRPr>
          </a:p>
          <a:p>
            <a:pPr algn="ctr">
              <a:lnSpc>
                <a:spcPct val="100000"/>
              </a:lnSpc>
            </a:pPr>
            <a:r>
              <a:rPr b="1" lang="es-AR" sz="1600" spc="245" strike="noStrike" cap="all">
                <a:solidFill>
                  <a:srgbClr val="646b86"/>
                </a:solidFill>
                <a:uFill>
                  <a:solidFill>
                    <a:srgbClr val="ffffff"/>
                  </a:solidFill>
                </a:uFill>
                <a:latin typeface="Georgia"/>
              </a:rPr>
              <a:t>2019</a:t>
            </a:r>
            <a:endParaRPr b="0" lang="es-AR" sz="3200" spc="-1" strike="noStrike">
              <a:solidFill>
                <a:srgbClr val="000000"/>
              </a:solidFill>
              <a:uFill>
                <a:solidFill>
                  <a:srgbClr val="ffffff"/>
                </a:solidFill>
              </a:uFill>
              <a:latin typeface="Arial"/>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CustomShape 1"/>
          <p:cNvSpPr/>
          <p:nvPr/>
        </p:nvSpPr>
        <p:spPr>
          <a:xfrm>
            <a:off x="571320" y="335880"/>
            <a:ext cx="8000640" cy="3382200"/>
          </a:xfrm>
          <a:prstGeom prst="rect">
            <a:avLst/>
          </a:prstGeom>
          <a:noFill/>
          <a:ln>
            <a:noFill/>
          </a:ln>
        </p:spPr>
        <p:style>
          <a:lnRef idx="0"/>
          <a:fillRef idx="0"/>
          <a:effectRef idx="0"/>
          <a:fontRef idx="minor"/>
        </p:style>
        <p:txBody>
          <a:bodyPr lIns="90000" rIns="90000" tIns="45000" bIns="45000"/>
          <a:p>
            <a:pPr algn="just">
              <a:lnSpc>
                <a:spcPct val="100000"/>
              </a:lnSpc>
            </a:pPr>
            <a:r>
              <a:rPr b="1" lang="es-AR" sz="1800" spc="-1" strike="noStrike" u="sng">
                <a:solidFill>
                  <a:srgbClr val="000000"/>
                </a:solidFill>
                <a:uFill>
                  <a:solidFill>
                    <a:srgbClr val="ffffff"/>
                  </a:solidFill>
                </a:uFill>
                <a:latin typeface="Century Schoolbook"/>
              </a:rPr>
              <a:t>Toracocentesis</a:t>
            </a:r>
            <a:endParaRPr b="0" lang="es-AR" sz="1800" spc="-1" strike="noStrike">
              <a:solidFill>
                <a:srgbClr val="000000"/>
              </a:solidFill>
              <a:uFill>
                <a:solidFill>
                  <a:srgbClr val="ffffff"/>
                </a:solidFill>
              </a:uFill>
              <a:latin typeface="Arial"/>
            </a:endParaRPr>
          </a:p>
          <a:p>
            <a:pPr algn="just">
              <a:lnSpc>
                <a:spcPct val="100000"/>
              </a:lnSpc>
            </a:pPr>
            <a:endParaRPr b="0" lang="es-AR" sz="1800" spc="-1" strike="noStrike">
              <a:solidFill>
                <a:srgbClr val="000000"/>
              </a:solidFill>
              <a:uFill>
                <a:solidFill>
                  <a:srgbClr val="ffffff"/>
                </a:solidFill>
              </a:uFill>
              <a:latin typeface="Arial"/>
            </a:endParaRPr>
          </a:p>
          <a:p>
            <a:pPr algn="just">
              <a:lnSpc>
                <a:spcPct val="100000"/>
              </a:lnSpc>
            </a:pPr>
            <a:r>
              <a:rPr b="0" lang="es-AR" sz="1800" spc="-1" strike="noStrike">
                <a:solidFill>
                  <a:srgbClr val="000000"/>
                </a:solidFill>
                <a:uFill>
                  <a:solidFill>
                    <a:srgbClr val="ffffff"/>
                  </a:solidFill>
                </a:uFill>
                <a:latin typeface="Century Schoolbook"/>
              </a:rPr>
              <a:t>Consiste, una vez localizado el DP, en pinchar a través del espacio intercostal por </a:t>
            </a:r>
            <a:r>
              <a:rPr b="1" lang="es-AR" sz="1800" spc="-1" strike="noStrike">
                <a:solidFill>
                  <a:srgbClr val="000000"/>
                </a:solidFill>
                <a:uFill>
                  <a:solidFill>
                    <a:srgbClr val="ffffff"/>
                  </a:solidFill>
                </a:uFill>
                <a:latin typeface="Century Schoolbook"/>
              </a:rPr>
              <a:t>el borde superior de la costilla inferior</a:t>
            </a:r>
            <a:r>
              <a:rPr b="0" lang="es-AR" sz="1800" spc="-1" strike="noStrike">
                <a:solidFill>
                  <a:srgbClr val="000000"/>
                </a:solidFill>
                <a:uFill>
                  <a:solidFill>
                    <a:srgbClr val="ffffff"/>
                  </a:solidFill>
                </a:uFill>
                <a:latin typeface="Century Schoolbook"/>
              </a:rPr>
              <a:t>. Se administra anestesia local mediante la aguja de punción (normalmente una aguja intramuscular) y se accede al espacio pleural obteniendo LP que se procesará para estudio bioquímico, citológico, microbiológico y determinación del pH. </a:t>
            </a:r>
            <a:endParaRPr b="0" lang="es-AR" sz="1800" spc="-1" strike="noStrike">
              <a:solidFill>
                <a:srgbClr val="000000"/>
              </a:solidFill>
              <a:uFill>
                <a:solidFill>
                  <a:srgbClr val="ffffff"/>
                </a:solidFill>
              </a:uFill>
              <a:latin typeface="Arial"/>
            </a:endParaRPr>
          </a:p>
          <a:p>
            <a:pPr algn="just">
              <a:lnSpc>
                <a:spcPct val="100000"/>
              </a:lnSpc>
            </a:pPr>
            <a:endParaRPr b="0" lang="es-AR" sz="1800" spc="-1" strike="noStrike">
              <a:solidFill>
                <a:srgbClr val="000000"/>
              </a:solidFill>
              <a:uFill>
                <a:solidFill>
                  <a:srgbClr val="ffffff"/>
                </a:solidFill>
              </a:uFill>
              <a:latin typeface="Arial"/>
            </a:endParaRPr>
          </a:p>
          <a:p>
            <a:pPr algn="just">
              <a:lnSpc>
                <a:spcPct val="100000"/>
              </a:lnSpc>
            </a:pPr>
            <a:r>
              <a:rPr b="0" lang="es-AR" sz="1800" spc="-1" strike="noStrike">
                <a:solidFill>
                  <a:srgbClr val="000000"/>
                </a:solidFill>
                <a:uFill>
                  <a:solidFill>
                    <a:srgbClr val="ffffff"/>
                  </a:solidFill>
                </a:uFill>
                <a:latin typeface="Century Schoolbook"/>
              </a:rPr>
              <a:t>La muestra debe obtenerse y transportarse en condiciones anaerobias para el procesamiento microbiológico y determinación de pH. </a:t>
            </a:r>
            <a:endParaRPr b="0" lang="es-AR" sz="1800" spc="-1" strike="noStrike">
              <a:solidFill>
                <a:srgbClr val="000000"/>
              </a:solidFill>
              <a:uFill>
                <a:solidFill>
                  <a:srgbClr val="ffffff"/>
                </a:solidFill>
              </a:uFill>
              <a:latin typeface="Arial"/>
            </a:endParaRPr>
          </a:p>
          <a:p>
            <a:pPr algn="just">
              <a:lnSpc>
                <a:spcPct val="100000"/>
              </a:lnSpc>
            </a:pPr>
            <a:endParaRPr b="0" lang="es-AR" sz="1800" spc="-1" strike="noStrike">
              <a:solidFill>
                <a:srgbClr val="000000"/>
              </a:solidFill>
              <a:uFill>
                <a:solidFill>
                  <a:srgbClr val="ffffff"/>
                </a:solidFill>
              </a:uFill>
              <a:latin typeface="Arial"/>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CustomShape 1"/>
          <p:cNvSpPr/>
          <p:nvPr/>
        </p:nvSpPr>
        <p:spPr>
          <a:xfrm>
            <a:off x="357120" y="642960"/>
            <a:ext cx="8214840" cy="5028120"/>
          </a:xfrm>
          <a:prstGeom prst="rect">
            <a:avLst/>
          </a:prstGeom>
          <a:noFill/>
          <a:ln>
            <a:noFill/>
          </a:ln>
        </p:spPr>
        <p:style>
          <a:lnRef idx="0"/>
          <a:fillRef idx="0"/>
          <a:effectRef idx="0"/>
          <a:fontRef idx="minor"/>
        </p:style>
        <p:txBody>
          <a:bodyPr lIns="90000" rIns="90000" tIns="45000" bIns="45000"/>
          <a:p>
            <a:pPr algn="ctr">
              <a:lnSpc>
                <a:spcPct val="100000"/>
              </a:lnSpc>
            </a:pPr>
            <a:r>
              <a:rPr b="1" lang="es-AR" sz="1800" spc="-1" strike="noStrike" u="sng">
                <a:solidFill>
                  <a:srgbClr val="000000"/>
                </a:solidFill>
                <a:uFill>
                  <a:solidFill>
                    <a:srgbClr val="ffffff"/>
                  </a:solidFill>
                </a:uFill>
                <a:latin typeface="Century Schoolbook"/>
              </a:rPr>
              <a:t>Condiciones diagnosticadas por toracocentesis:</a:t>
            </a:r>
            <a:endParaRPr b="0" lang="es-AR" sz="1800" spc="-1" strike="noStrike">
              <a:solidFill>
                <a:srgbClr val="000000"/>
              </a:solidFill>
              <a:uFill>
                <a:solidFill>
                  <a:srgbClr val="ffffff"/>
                </a:solidFill>
              </a:uFill>
              <a:latin typeface="Arial"/>
            </a:endParaRPr>
          </a:p>
          <a:p>
            <a:pPr algn="ctr">
              <a:lnSpc>
                <a:spcPct val="100000"/>
              </a:lnSpc>
            </a:pPr>
            <a:endParaRPr b="0" lang="es-AR" sz="1800" spc="-1" strike="noStrike">
              <a:solidFill>
                <a:srgbClr val="000000"/>
              </a:solidFill>
              <a:uFill>
                <a:solidFill>
                  <a:srgbClr val="ffffff"/>
                </a:solidFill>
              </a:uFill>
              <a:latin typeface="Arial"/>
            </a:endParaRPr>
          </a:p>
          <a:p>
            <a:pPr>
              <a:lnSpc>
                <a:spcPct val="100000"/>
              </a:lnSpc>
            </a:pPr>
            <a:r>
              <a:rPr b="0" lang="es-AR" sz="1800" spc="-1" strike="noStrike">
                <a:solidFill>
                  <a:srgbClr val="000000"/>
                </a:solidFill>
                <a:uFill>
                  <a:solidFill>
                    <a:srgbClr val="ffffff"/>
                  </a:solidFill>
                </a:uFill>
                <a:latin typeface="Century Schoolbook"/>
              </a:rPr>
              <a:t>Con el análisis del LP se llega al diagnóstico en aproximadamente el 75% de todos los derrames pleurales y es útil para el manejo y el diagnóstico de otro 15-20 % .</a:t>
            </a:r>
            <a:endParaRPr b="0" lang="es-AR" sz="1800" spc="-1" strike="noStrike">
              <a:solidFill>
                <a:srgbClr val="000000"/>
              </a:solidFill>
              <a:uFill>
                <a:solidFill>
                  <a:srgbClr val="ffffff"/>
                </a:solidFill>
              </a:uFill>
              <a:latin typeface="Arial"/>
            </a:endParaRPr>
          </a:p>
          <a:p>
            <a:pPr>
              <a:lnSpc>
                <a:spcPct val="100000"/>
              </a:lnSpc>
            </a:pPr>
            <a:endParaRPr b="0" lang="es-AR" sz="1800" spc="-1" strike="noStrike">
              <a:solidFill>
                <a:srgbClr val="000000"/>
              </a:solidFill>
              <a:uFill>
                <a:solidFill>
                  <a:srgbClr val="ffffff"/>
                </a:solidFill>
              </a:uFill>
              <a:latin typeface="Arial"/>
            </a:endParaRPr>
          </a:p>
          <a:p>
            <a:pPr>
              <a:lnSpc>
                <a:spcPct val="100000"/>
              </a:lnSpc>
            </a:pPr>
            <a:r>
              <a:rPr b="0" lang="es-AR" sz="1800" spc="-1" strike="noStrike">
                <a:solidFill>
                  <a:srgbClr val="000000"/>
                </a:solidFill>
                <a:uFill>
                  <a:solidFill>
                    <a:srgbClr val="ffffff"/>
                  </a:solidFill>
                </a:uFill>
                <a:latin typeface="Century Schoolbook"/>
              </a:rPr>
              <a:t>Sólo un selecto número de diagnósticos se puede establecer definitivamente por toracocentesis. Estos incluyen los derrames como resultado de malignidad, empiema, pleuresía tuberculosa, infección por hongos en la cavidad pleural, quilotórax, derrame colesterol, urinotórax, rotura esofágica, hemotórax, la diálisis peritoneal, y la migración extravascular de un catéter venoso central.</a:t>
            </a:r>
            <a:endParaRPr b="0" lang="es-AR" sz="1800" spc="-1" strike="noStrike">
              <a:solidFill>
                <a:srgbClr val="000000"/>
              </a:solidFill>
              <a:uFill>
                <a:solidFill>
                  <a:srgbClr val="ffffff"/>
                </a:solidFill>
              </a:uFill>
              <a:latin typeface="Arial"/>
            </a:endParaRPr>
          </a:p>
          <a:p>
            <a:pPr>
              <a:lnSpc>
                <a:spcPct val="100000"/>
              </a:lnSpc>
            </a:pPr>
            <a:endParaRPr b="0" lang="es-AR" sz="1800" spc="-1" strike="noStrike">
              <a:solidFill>
                <a:srgbClr val="000000"/>
              </a:solidFill>
              <a:uFill>
                <a:solidFill>
                  <a:srgbClr val="ffffff"/>
                </a:solidFill>
              </a:uFill>
              <a:latin typeface="Arial"/>
            </a:endParaRPr>
          </a:p>
          <a:p>
            <a:pPr>
              <a:lnSpc>
                <a:spcPct val="100000"/>
              </a:lnSpc>
            </a:pPr>
            <a:r>
              <a:rPr b="0" lang="es-AR" sz="1800" spc="-1" strike="noStrike">
                <a:solidFill>
                  <a:srgbClr val="000000"/>
                </a:solidFill>
                <a:uFill>
                  <a:solidFill>
                    <a:srgbClr val="ffffff"/>
                  </a:solidFill>
                </a:uFill>
                <a:latin typeface="Century Schoolbook"/>
              </a:rPr>
              <a:t>Condiciones más raras que pueden ser diagnosticados mediante toracocentesis incluyen pérdida de líquido cefalorraquídeo, y la infección parasitaria del espacio pleural.</a:t>
            </a:r>
            <a:endParaRPr b="0" lang="es-AR" sz="1800" spc="-1" strike="noStrike">
              <a:solidFill>
                <a:srgbClr val="000000"/>
              </a:solidFill>
              <a:uFill>
                <a:solidFill>
                  <a:srgbClr val="ffffff"/>
                </a:solidFill>
              </a:uFill>
              <a:latin typeface="Arial"/>
            </a:endParaRPr>
          </a:p>
          <a:p>
            <a:pPr>
              <a:lnSpc>
                <a:spcPct val="100000"/>
              </a:lnSpc>
            </a:pPr>
            <a:endParaRPr b="0" lang="es-AR" sz="1800" spc="-1" strike="noStrike">
              <a:solidFill>
                <a:srgbClr val="000000"/>
              </a:solidFill>
              <a:uFill>
                <a:solidFill>
                  <a:srgbClr val="ffffff"/>
                </a:solidFill>
              </a:uFill>
              <a:latin typeface="Arial"/>
            </a:endParaRPr>
          </a:p>
          <a:p>
            <a:pPr>
              <a:lnSpc>
                <a:spcPct val="100000"/>
              </a:lnSpc>
            </a:pPr>
            <a:endParaRPr b="0" lang="es-AR" sz="1800" spc="-1" strike="noStrike">
              <a:solidFill>
                <a:srgbClr val="000000"/>
              </a:solidFill>
              <a:uFill>
                <a:solidFill>
                  <a:srgbClr val="ffffff"/>
                </a:solidFill>
              </a:uFill>
              <a:latin typeface="Arial"/>
            </a:endParaRPr>
          </a:p>
        </p:txBody>
      </p:sp>
    </p:spTree>
  </p:cSld>
  <p:timing>
    <p:tnLst>
      <p:par>
        <p:cTn id="139" dur="indefinite" restart="never" nodeType="tmRoot">
          <p:childTnLst>
            <p:seq>
              <p:cTn id="140" dur="indefinite" nodeType="mainSeq">
                <p:childTnLst>
                  <p:par>
                    <p:cTn id="141" fill="hold">
                      <p:stCondLst>
                        <p:cond delay="indefinite"/>
                      </p:stCondLst>
                      <p:childTnLst>
                        <p:par>
                          <p:cTn id="142" fill="hold">
                            <p:stCondLst>
                              <p:cond delay="0"/>
                            </p:stCondLst>
                            <p:childTnLst>
                              <p:par>
                                <p:cTn id="143" nodeType="clickEffect" fill="hold" presetClass="entr" presetID="4" presetSubtype="16">
                                  <p:stCondLst>
                                    <p:cond delay="0"/>
                                  </p:stCondLst>
                                  <p:childTnLst>
                                    <p:set>
                                      <p:cBhvr>
                                        <p:cTn id="144" dur="1" fill="hold">
                                          <p:stCondLst>
                                            <p:cond delay="0"/>
                                          </p:stCondLst>
                                        </p:cTn>
                                        <p:tgtEl>
                                          <p:spTgt spid="172">
                                            <p:txEl>
                                              <p:pRg st="214" end="599"/>
                                            </p:txEl>
                                          </p:spTgt>
                                        </p:tgtEl>
                                        <p:attrNameLst>
                                          <p:attrName>style.visibility</p:attrName>
                                        </p:attrNameLst>
                                      </p:cBhvr>
                                      <p:to>
                                        <p:strVal val="visible"/>
                                      </p:to>
                                    </p:set>
                                    <p:animEffect filter="box(in)" transition="out">
                                      <p:cBhvr additive="repl">
                                        <p:cTn id="145" dur="500"/>
                                        <p:tgtEl>
                                          <p:spTgt spid="172">
                                            <p:txEl>
                                              <p:pRg st="214" end="599"/>
                                            </p:txEl>
                                          </p:spTgt>
                                        </p:tgtEl>
                                      </p:cBhvr>
                                    </p:animEffect>
                                  </p:childTnLst>
                                </p:cTn>
                              </p:par>
                            </p:childTnLst>
                          </p:cTn>
                        </p:par>
                      </p:childTnLst>
                    </p:cTn>
                  </p:par>
                  <p:par>
                    <p:cTn id="146" fill="hold">
                      <p:stCondLst>
                        <p:cond delay="indefinite"/>
                      </p:stCondLst>
                      <p:childTnLst>
                        <p:par>
                          <p:cTn id="147" fill="hold">
                            <p:stCondLst>
                              <p:cond delay="0"/>
                            </p:stCondLst>
                            <p:childTnLst>
                              <p:par>
                                <p:cTn id="148" nodeType="clickEffect" fill="hold" presetClass="entr" presetID="4" presetSubtype="16">
                                  <p:stCondLst>
                                    <p:cond delay="0"/>
                                  </p:stCondLst>
                                  <p:childTnLst>
                                    <p:set>
                                      <p:cBhvr>
                                        <p:cTn id="149" dur="1" fill="hold">
                                          <p:stCondLst>
                                            <p:cond delay="0"/>
                                          </p:stCondLst>
                                        </p:cTn>
                                        <p:tgtEl>
                                          <p:spTgt spid="172">
                                            <p:txEl>
                                              <p:pRg st="600" end="769"/>
                                            </p:txEl>
                                          </p:spTgt>
                                        </p:tgtEl>
                                        <p:attrNameLst>
                                          <p:attrName>style.visibility</p:attrName>
                                        </p:attrNameLst>
                                      </p:cBhvr>
                                      <p:to>
                                        <p:strVal val="visible"/>
                                      </p:to>
                                    </p:set>
                                    <p:animEffect filter="box(in)" transition="out">
                                      <p:cBhvr additive="repl">
                                        <p:cTn id="150" dur="500"/>
                                        <p:tgtEl>
                                          <p:spTgt spid="172">
                                            <p:txEl>
                                              <p:pRg st="600" end="769"/>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CustomShape 1"/>
          <p:cNvSpPr/>
          <p:nvPr/>
        </p:nvSpPr>
        <p:spPr>
          <a:xfrm>
            <a:off x="3071880" y="273600"/>
            <a:ext cx="2356920" cy="638280"/>
          </a:xfrm>
          <a:prstGeom prst="rect">
            <a:avLst/>
          </a:prstGeom>
          <a:noFill/>
          <a:ln>
            <a:noFill/>
          </a:ln>
        </p:spPr>
        <p:style>
          <a:lnRef idx="0"/>
          <a:fillRef idx="0"/>
          <a:effectRef idx="0"/>
          <a:fontRef idx="minor"/>
        </p:style>
        <p:txBody>
          <a:bodyPr lIns="90000" rIns="90000" tIns="45000" bIns="45000"/>
          <a:p>
            <a:pPr>
              <a:lnSpc>
                <a:spcPct val="100000"/>
              </a:lnSpc>
            </a:pPr>
            <a:r>
              <a:rPr b="1" lang="es-AR" sz="1800" spc="-1" strike="noStrike">
                <a:solidFill>
                  <a:srgbClr val="000000"/>
                </a:solidFill>
                <a:uFill>
                  <a:solidFill>
                    <a:srgbClr val="ffffff"/>
                  </a:solidFill>
                </a:uFill>
                <a:latin typeface="Century Schoolbook"/>
              </a:rPr>
              <a:t>DERRAME PLEURAL</a:t>
            </a:r>
            <a:endParaRPr b="0" lang="es-AR" sz="1800" spc="-1" strike="noStrike">
              <a:solidFill>
                <a:srgbClr val="000000"/>
              </a:solidFill>
              <a:uFill>
                <a:solidFill>
                  <a:srgbClr val="ffffff"/>
                </a:solidFill>
              </a:uFill>
              <a:latin typeface="Arial"/>
            </a:endParaRPr>
          </a:p>
        </p:txBody>
      </p:sp>
      <p:sp>
        <p:nvSpPr>
          <p:cNvPr id="174" name="CustomShape 2"/>
          <p:cNvSpPr/>
          <p:nvPr/>
        </p:nvSpPr>
        <p:spPr>
          <a:xfrm>
            <a:off x="2714760" y="642960"/>
            <a:ext cx="2928600" cy="999720"/>
          </a:xfrm>
          <a:prstGeom prst="rect">
            <a:avLst/>
          </a:prstGeom>
          <a:solidFill>
            <a:schemeClr val="accent6">
              <a:lumMod val="40000"/>
              <a:lumOff val="60000"/>
            </a:schemeClr>
          </a:solidFill>
          <a:ln>
            <a:solidFill>
              <a:schemeClr val="tx1"/>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es-AR" sz="1800" spc="-1" strike="noStrike">
                <a:solidFill>
                  <a:srgbClr val="000000"/>
                </a:solidFill>
                <a:uFill>
                  <a:solidFill>
                    <a:srgbClr val="ffffff"/>
                  </a:solidFill>
                </a:uFill>
                <a:latin typeface="Century Schoolbook"/>
              </a:rPr>
              <a:t>Mayor a 10  mm en radiografía o en ecografía</a:t>
            </a:r>
            <a:endParaRPr b="0" lang="es-AR" sz="1800" spc="-1" strike="noStrike">
              <a:solidFill>
                <a:srgbClr val="000000"/>
              </a:solidFill>
              <a:uFill>
                <a:solidFill>
                  <a:srgbClr val="ffffff"/>
                </a:solidFill>
              </a:uFill>
              <a:latin typeface="Arial"/>
            </a:endParaRPr>
          </a:p>
        </p:txBody>
      </p:sp>
      <p:sp>
        <p:nvSpPr>
          <p:cNvPr id="175" name="CustomShape 3"/>
          <p:cNvSpPr/>
          <p:nvPr/>
        </p:nvSpPr>
        <p:spPr>
          <a:xfrm>
            <a:off x="2103840" y="1785960"/>
            <a:ext cx="1285560" cy="71388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es-AR" sz="1800" spc="-1" strike="noStrike">
                <a:solidFill>
                  <a:srgbClr val="ffffff"/>
                </a:solidFill>
                <a:uFill>
                  <a:solidFill>
                    <a:srgbClr val="ffffff"/>
                  </a:solidFill>
                </a:uFill>
                <a:latin typeface="Century Schoolbook"/>
              </a:rPr>
              <a:t>NO</a:t>
            </a:r>
            <a:endParaRPr b="0" lang="es-AR" sz="1800" spc="-1" strike="noStrike">
              <a:solidFill>
                <a:srgbClr val="000000"/>
              </a:solidFill>
              <a:uFill>
                <a:solidFill>
                  <a:srgbClr val="ffffff"/>
                </a:solidFill>
              </a:uFill>
              <a:latin typeface="Arial"/>
            </a:endParaRPr>
          </a:p>
        </p:txBody>
      </p:sp>
      <p:sp>
        <p:nvSpPr>
          <p:cNvPr id="176" name="CustomShape 4"/>
          <p:cNvSpPr/>
          <p:nvPr/>
        </p:nvSpPr>
        <p:spPr>
          <a:xfrm>
            <a:off x="5144760" y="1817280"/>
            <a:ext cx="1142640" cy="713880"/>
          </a:xfrm>
          <a:prstGeom prst="rect">
            <a:avLst/>
          </a:prstGeom>
          <a:noFill/>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es-AR" sz="1800" spc="-1" strike="noStrike">
                <a:solidFill>
                  <a:srgbClr val="000000"/>
                </a:solidFill>
                <a:uFill>
                  <a:solidFill>
                    <a:srgbClr val="ffffff"/>
                  </a:solidFill>
                </a:uFill>
                <a:latin typeface="Century Schoolbook"/>
              </a:rPr>
              <a:t>SI</a:t>
            </a:r>
            <a:endParaRPr b="0" lang="es-AR" sz="1800" spc="-1" strike="noStrike">
              <a:solidFill>
                <a:srgbClr val="000000"/>
              </a:solidFill>
              <a:uFill>
                <a:solidFill>
                  <a:srgbClr val="ffffff"/>
                </a:solidFill>
              </a:uFill>
              <a:latin typeface="Arial"/>
            </a:endParaRPr>
          </a:p>
        </p:txBody>
      </p:sp>
      <p:sp>
        <p:nvSpPr>
          <p:cNvPr id="177" name="CustomShape 5"/>
          <p:cNvSpPr/>
          <p:nvPr/>
        </p:nvSpPr>
        <p:spPr>
          <a:xfrm>
            <a:off x="4787280" y="2960280"/>
            <a:ext cx="2071440" cy="642600"/>
          </a:xfrm>
          <a:prstGeom prst="rect">
            <a:avLst/>
          </a:prstGeom>
          <a:noFill/>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es-AR" sz="1800" spc="-1" strike="noStrike">
                <a:solidFill>
                  <a:srgbClr val="000000"/>
                </a:solidFill>
                <a:uFill>
                  <a:solidFill>
                    <a:srgbClr val="ffffff"/>
                  </a:solidFill>
                </a:uFill>
                <a:latin typeface="Century Schoolbook"/>
              </a:rPr>
              <a:t>Tiene ICC?</a:t>
            </a:r>
            <a:endParaRPr b="0" lang="es-AR" sz="1800" spc="-1" strike="noStrike">
              <a:solidFill>
                <a:srgbClr val="000000"/>
              </a:solidFill>
              <a:uFill>
                <a:solidFill>
                  <a:srgbClr val="ffffff"/>
                </a:solidFill>
              </a:uFill>
              <a:latin typeface="Arial"/>
            </a:endParaRPr>
          </a:p>
        </p:txBody>
      </p:sp>
      <p:sp>
        <p:nvSpPr>
          <p:cNvPr id="178" name="CustomShape 6"/>
          <p:cNvSpPr/>
          <p:nvPr/>
        </p:nvSpPr>
        <p:spPr>
          <a:xfrm>
            <a:off x="3714840" y="3786120"/>
            <a:ext cx="1285560" cy="713880"/>
          </a:xfrm>
          <a:prstGeom prst="rect">
            <a:avLst/>
          </a:prstGeom>
          <a:noFill/>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es-AR" sz="1800" spc="-1" strike="noStrike">
                <a:solidFill>
                  <a:srgbClr val="000000"/>
                </a:solidFill>
                <a:uFill>
                  <a:solidFill>
                    <a:srgbClr val="ffffff"/>
                  </a:solidFill>
                </a:uFill>
                <a:latin typeface="Century Schoolbook"/>
              </a:rPr>
              <a:t>NO</a:t>
            </a:r>
            <a:endParaRPr b="0" lang="es-AR" sz="1800" spc="-1" strike="noStrike">
              <a:solidFill>
                <a:srgbClr val="000000"/>
              </a:solidFill>
              <a:uFill>
                <a:solidFill>
                  <a:srgbClr val="ffffff"/>
                </a:solidFill>
              </a:uFill>
              <a:latin typeface="Arial"/>
            </a:endParaRPr>
          </a:p>
        </p:txBody>
      </p:sp>
      <p:sp>
        <p:nvSpPr>
          <p:cNvPr id="179" name="CustomShape 7"/>
          <p:cNvSpPr/>
          <p:nvPr/>
        </p:nvSpPr>
        <p:spPr>
          <a:xfrm>
            <a:off x="6429240" y="3786120"/>
            <a:ext cx="1142640" cy="713880"/>
          </a:xfrm>
          <a:prstGeom prst="rect">
            <a:avLst/>
          </a:prstGeom>
          <a:noFill/>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es-AR" sz="1800" spc="-1" strike="noStrike">
                <a:solidFill>
                  <a:srgbClr val="000000"/>
                </a:solidFill>
                <a:uFill>
                  <a:solidFill>
                    <a:srgbClr val="ffffff"/>
                  </a:solidFill>
                </a:uFill>
                <a:latin typeface="Century Schoolbook"/>
              </a:rPr>
              <a:t>SI</a:t>
            </a:r>
            <a:endParaRPr b="0" lang="es-AR" sz="1800" spc="-1" strike="noStrike">
              <a:solidFill>
                <a:srgbClr val="000000"/>
              </a:solidFill>
              <a:uFill>
                <a:solidFill>
                  <a:srgbClr val="ffffff"/>
                </a:solidFill>
              </a:uFill>
              <a:latin typeface="Arial"/>
            </a:endParaRPr>
          </a:p>
        </p:txBody>
      </p:sp>
      <p:sp>
        <p:nvSpPr>
          <p:cNvPr id="180" name="CustomShape 8"/>
          <p:cNvSpPr/>
          <p:nvPr/>
        </p:nvSpPr>
        <p:spPr>
          <a:xfrm>
            <a:off x="1644120" y="2888640"/>
            <a:ext cx="2071440" cy="64260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es-AR" sz="1800" spc="-1" strike="noStrike">
                <a:solidFill>
                  <a:srgbClr val="ffffff"/>
                </a:solidFill>
                <a:uFill>
                  <a:solidFill>
                    <a:srgbClr val="ffffff"/>
                  </a:solidFill>
                </a:uFill>
                <a:latin typeface="Century Schoolbook"/>
              </a:rPr>
              <a:t>Observación</a:t>
            </a:r>
            <a:endParaRPr b="0" lang="es-AR" sz="1800" spc="-1" strike="noStrike">
              <a:solidFill>
                <a:srgbClr val="000000"/>
              </a:solidFill>
              <a:uFill>
                <a:solidFill>
                  <a:srgbClr val="ffffff"/>
                </a:solidFill>
              </a:uFill>
              <a:latin typeface="Arial"/>
            </a:endParaRPr>
          </a:p>
        </p:txBody>
      </p:sp>
      <p:sp>
        <p:nvSpPr>
          <p:cNvPr id="181" name="CustomShape 9"/>
          <p:cNvSpPr/>
          <p:nvPr/>
        </p:nvSpPr>
        <p:spPr>
          <a:xfrm>
            <a:off x="2786040" y="4929120"/>
            <a:ext cx="2642760" cy="713880"/>
          </a:xfrm>
          <a:prstGeom prst="rect">
            <a:avLst/>
          </a:prstGeom>
          <a:noFill/>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es-AR" sz="1800" spc="-1" strike="noStrike">
                <a:solidFill>
                  <a:srgbClr val="000000"/>
                </a:solidFill>
                <a:uFill>
                  <a:solidFill>
                    <a:srgbClr val="ffffff"/>
                  </a:solidFill>
                </a:uFill>
                <a:latin typeface="Century Schoolbook"/>
              </a:rPr>
              <a:t>TORACOCENTESIS</a:t>
            </a:r>
            <a:endParaRPr b="0" lang="es-AR" sz="1800" spc="-1" strike="noStrike">
              <a:solidFill>
                <a:srgbClr val="000000"/>
              </a:solidFill>
              <a:uFill>
                <a:solidFill>
                  <a:srgbClr val="ffffff"/>
                </a:solidFill>
              </a:uFill>
              <a:latin typeface="Arial"/>
            </a:endParaRPr>
          </a:p>
        </p:txBody>
      </p:sp>
      <p:sp>
        <p:nvSpPr>
          <p:cNvPr id="182" name="CustomShape 10"/>
          <p:cNvSpPr/>
          <p:nvPr/>
        </p:nvSpPr>
        <p:spPr>
          <a:xfrm>
            <a:off x="5929200" y="4929120"/>
            <a:ext cx="2571480" cy="1071360"/>
          </a:xfrm>
          <a:prstGeom prst="rect">
            <a:avLst/>
          </a:prstGeom>
          <a:noFill/>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es-AR" sz="1800" spc="-1" strike="noStrike">
                <a:solidFill>
                  <a:srgbClr val="000000"/>
                </a:solidFill>
                <a:uFill>
                  <a:solidFill>
                    <a:srgbClr val="ffffff"/>
                  </a:solidFill>
                </a:uFill>
                <a:latin typeface="Century Schoolbook"/>
              </a:rPr>
              <a:t>DERRAME ASIMÉTRICO?</a:t>
            </a:r>
            <a:endParaRPr b="0" lang="es-AR" sz="1800" spc="-1" strike="noStrike">
              <a:solidFill>
                <a:srgbClr val="000000"/>
              </a:solidFill>
              <a:uFill>
                <a:solidFill>
                  <a:srgbClr val="ffffff"/>
                </a:solidFill>
              </a:uFill>
              <a:latin typeface="Arial"/>
            </a:endParaRPr>
          </a:p>
          <a:p>
            <a:pPr algn="ctr">
              <a:lnSpc>
                <a:spcPct val="100000"/>
              </a:lnSpc>
            </a:pPr>
            <a:r>
              <a:rPr b="1" lang="es-AR" sz="1800" spc="-1" strike="noStrike">
                <a:solidFill>
                  <a:srgbClr val="000000"/>
                </a:solidFill>
                <a:uFill>
                  <a:solidFill>
                    <a:srgbClr val="ffffff"/>
                  </a:solidFill>
                </a:uFill>
                <a:latin typeface="Century Schoolbook"/>
              </a:rPr>
              <a:t>DOLOR?</a:t>
            </a:r>
            <a:endParaRPr b="0" lang="es-AR" sz="1800" spc="-1" strike="noStrike">
              <a:solidFill>
                <a:srgbClr val="000000"/>
              </a:solidFill>
              <a:uFill>
                <a:solidFill>
                  <a:srgbClr val="ffffff"/>
                </a:solidFill>
              </a:uFill>
              <a:latin typeface="Arial"/>
            </a:endParaRPr>
          </a:p>
          <a:p>
            <a:pPr algn="ctr">
              <a:lnSpc>
                <a:spcPct val="100000"/>
              </a:lnSpc>
            </a:pPr>
            <a:r>
              <a:rPr b="1" lang="es-AR" sz="1800" spc="-1" strike="noStrike">
                <a:solidFill>
                  <a:srgbClr val="000000"/>
                </a:solidFill>
                <a:uFill>
                  <a:solidFill>
                    <a:srgbClr val="ffffff"/>
                  </a:solidFill>
                </a:uFill>
                <a:latin typeface="Century Schoolbook"/>
              </a:rPr>
              <a:t>FIEBRE?</a:t>
            </a:r>
            <a:endParaRPr b="0" lang="es-AR" sz="1800" spc="-1" strike="noStrike">
              <a:solidFill>
                <a:srgbClr val="000000"/>
              </a:solidFill>
              <a:uFill>
                <a:solidFill>
                  <a:srgbClr val="ffffff"/>
                </a:solidFill>
              </a:uFill>
              <a:latin typeface="Arial"/>
            </a:endParaRPr>
          </a:p>
        </p:txBody>
      </p:sp>
      <p:sp>
        <p:nvSpPr>
          <p:cNvPr id="183" name="CustomShape 11"/>
          <p:cNvSpPr/>
          <p:nvPr/>
        </p:nvSpPr>
        <p:spPr>
          <a:xfrm>
            <a:off x="7929720" y="6143760"/>
            <a:ext cx="928440" cy="428400"/>
          </a:xfrm>
          <a:prstGeom prst="rect">
            <a:avLst/>
          </a:prstGeom>
          <a:noFill/>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es-AR" sz="1800" spc="-1" strike="noStrike">
                <a:solidFill>
                  <a:srgbClr val="000000"/>
                </a:solidFill>
                <a:uFill>
                  <a:solidFill>
                    <a:srgbClr val="ffffff"/>
                  </a:solidFill>
                </a:uFill>
                <a:latin typeface="Century Schoolbook"/>
              </a:rPr>
              <a:t>NO</a:t>
            </a:r>
            <a:endParaRPr b="0" lang="es-AR" sz="1800" spc="-1" strike="noStrike">
              <a:solidFill>
                <a:srgbClr val="000000"/>
              </a:solidFill>
              <a:uFill>
                <a:solidFill>
                  <a:srgbClr val="ffffff"/>
                </a:solidFill>
              </a:uFill>
              <a:latin typeface="Arial"/>
            </a:endParaRPr>
          </a:p>
        </p:txBody>
      </p:sp>
      <p:sp>
        <p:nvSpPr>
          <p:cNvPr id="184" name="CustomShape 12"/>
          <p:cNvSpPr/>
          <p:nvPr/>
        </p:nvSpPr>
        <p:spPr>
          <a:xfrm>
            <a:off x="5572080" y="6143760"/>
            <a:ext cx="856800" cy="428400"/>
          </a:xfrm>
          <a:prstGeom prst="rect">
            <a:avLst/>
          </a:prstGeom>
          <a:noFill/>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es-AR" sz="1800" spc="-1" strike="noStrike">
                <a:solidFill>
                  <a:srgbClr val="000000"/>
                </a:solidFill>
                <a:uFill>
                  <a:solidFill>
                    <a:srgbClr val="ffffff"/>
                  </a:solidFill>
                </a:uFill>
                <a:latin typeface="Century Schoolbook"/>
              </a:rPr>
              <a:t>SI</a:t>
            </a:r>
            <a:endParaRPr b="0" lang="es-AR" sz="1800" spc="-1" strike="noStrike">
              <a:solidFill>
                <a:srgbClr val="000000"/>
              </a:solidFill>
              <a:uFill>
                <a:solidFill>
                  <a:srgbClr val="ffffff"/>
                </a:solidFill>
              </a:uFill>
              <a:latin typeface="Arial"/>
            </a:endParaRPr>
          </a:p>
        </p:txBody>
      </p:sp>
      <p:sp>
        <p:nvSpPr>
          <p:cNvPr id="185" name="CustomShape 13"/>
          <p:cNvSpPr/>
          <p:nvPr/>
        </p:nvSpPr>
        <p:spPr>
          <a:xfrm>
            <a:off x="5572080" y="2571840"/>
            <a:ext cx="213840" cy="285480"/>
          </a:xfrm>
          <a:prstGeom prst="down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186" name="CustomShape 14"/>
          <p:cNvSpPr/>
          <p:nvPr/>
        </p:nvSpPr>
        <p:spPr>
          <a:xfrm>
            <a:off x="5786280" y="4000680"/>
            <a:ext cx="571320" cy="285480"/>
          </a:xfrm>
          <a:prstGeom prst="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187" name="CustomShape 15"/>
          <p:cNvSpPr/>
          <p:nvPr/>
        </p:nvSpPr>
        <p:spPr>
          <a:xfrm rot="10800000">
            <a:off x="5643720" y="4286160"/>
            <a:ext cx="571320" cy="285480"/>
          </a:xfrm>
          <a:prstGeom prst="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188" name="CustomShape 16"/>
          <p:cNvSpPr/>
          <p:nvPr/>
        </p:nvSpPr>
        <p:spPr>
          <a:xfrm>
            <a:off x="5643720" y="3714840"/>
            <a:ext cx="142560" cy="499680"/>
          </a:xfrm>
          <a:prstGeom prst="rect">
            <a:avLst/>
          </a:prstGeom>
          <a:ln>
            <a:round/>
          </a:ln>
        </p:spPr>
        <p:style>
          <a:lnRef idx="2">
            <a:schemeClr val="accent1">
              <a:shade val="50000"/>
            </a:schemeClr>
          </a:lnRef>
          <a:fillRef idx="1">
            <a:schemeClr val="accent1"/>
          </a:fillRef>
          <a:effectRef idx="0">
            <a:schemeClr val="accent1"/>
          </a:effectRef>
          <a:fontRef idx="minor"/>
        </p:style>
      </p:sp>
      <p:sp>
        <p:nvSpPr>
          <p:cNvPr id="189" name="CustomShape 17"/>
          <p:cNvSpPr/>
          <p:nvPr/>
        </p:nvSpPr>
        <p:spPr>
          <a:xfrm>
            <a:off x="4286160" y="4572000"/>
            <a:ext cx="213840" cy="285480"/>
          </a:xfrm>
          <a:prstGeom prst="down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190" name="CustomShape 18"/>
          <p:cNvSpPr/>
          <p:nvPr/>
        </p:nvSpPr>
        <p:spPr>
          <a:xfrm>
            <a:off x="6929280" y="4572000"/>
            <a:ext cx="213840" cy="285480"/>
          </a:xfrm>
          <a:prstGeom prst="down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191" name="CustomShape 19"/>
          <p:cNvSpPr/>
          <p:nvPr/>
        </p:nvSpPr>
        <p:spPr>
          <a:xfrm>
            <a:off x="7215120" y="6357960"/>
            <a:ext cx="571320" cy="285480"/>
          </a:xfrm>
          <a:prstGeom prst="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192" name="CustomShape 20"/>
          <p:cNvSpPr/>
          <p:nvPr/>
        </p:nvSpPr>
        <p:spPr>
          <a:xfrm rot="10800000">
            <a:off x="7072200" y="6643800"/>
            <a:ext cx="571320" cy="285480"/>
          </a:xfrm>
          <a:prstGeom prst="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193" name="CustomShape 21"/>
          <p:cNvSpPr/>
          <p:nvPr/>
        </p:nvSpPr>
        <p:spPr>
          <a:xfrm>
            <a:off x="7072200" y="6072120"/>
            <a:ext cx="142560" cy="499680"/>
          </a:xfrm>
          <a:prstGeom prst="rect">
            <a:avLst/>
          </a:prstGeom>
          <a:ln>
            <a:round/>
          </a:ln>
        </p:spPr>
        <p:style>
          <a:lnRef idx="2">
            <a:schemeClr val="accent1">
              <a:shade val="50000"/>
            </a:schemeClr>
          </a:lnRef>
          <a:fillRef idx="1">
            <a:schemeClr val="accent1"/>
          </a:fillRef>
          <a:effectRef idx="0">
            <a:schemeClr val="accent1"/>
          </a:effectRef>
          <a:fontRef idx="minor"/>
        </p:style>
      </p:sp>
      <p:sp>
        <p:nvSpPr>
          <p:cNvPr id="194" name="CustomShape 22"/>
          <p:cNvSpPr/>
          <p:nvPr/>
        </p:nvSpPr>
        <p:spPr>
          <a:xfrm rot="16200000">
            <a:off x="4214880" y="5936040"/>
            <a:ext cx="571320" cy="285480"/>
          </a:xfrm>
          <a:prstGeom prst="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195" name="CustomShape 23"/>
          <p:cNvSpPr/>
          <p:nvPr/>
        </p:nvSpPr>
        <p:spPr>
          <a:xfrm>
            <a:off x="4429080" y="6286680"/>
            <a:ext cx="1142640" cy="142560"/>
          </a:xfrm>
          <a:prstGeom prst="rect">
            <a:avLst/>
          </a:prstGeom>
          <a:ln>
            <a:round/>
          </a:ln>
        </p:spPr>
        <p:style>
          <a:lnRef idx="2">
            <a:schemeClr val="accent1">
              <a:shade val="50000"/>
            </a:schemeClr>
          </a:lnRef>
          <a:fillRef idx="1">
            <a:schemeClr val="accent1"/>
          </a:fillRef>
          <a:effectRef idx="0">
            <a:schemeClr val="accent1"/>
          </a:effectRef>
          <a:fontRef idx="minor"/>
        </p:style>
      </p:sp>
      <p:sp>
        <p:nvSpPr>
          <p:cNvPr id="196" name="CustomShape 24"/>
          <p:cNvSpPr/>
          <p:nvPr/>
        </p:nvSpPr>
        <p:spPr>
          <a:xfrm flipV="1">
            <a:off x="2571840" y="6714360"/>
            <a:ext cx="5857560" cy="70920"/>
          </a:xfrm>
          <a:prstGeom prst="rect">
            <a:avLst/>
          </a:prstGeom>
          <a:ln>
            <a:round/>
          </a:ln>
        </p:spPr>
        <p:style>
          <a:lnRef idx="2">
            <a:schemeClr val="accent1">
              <a:shade val="50000"/>
            </a:schemeClr>
          </a:lnRef>
          <a:fillRef idx="1">
            <a:schemeClr val="accent1"/>
          </a:fillRef>
          <a:effectRef idx="0">
            <a:schemeClr val="accent1"/>
          </a:effectRef>
          <a:fontRef idx="minor"/>
        </p:style>
      </p:sp>
      <p:sp>
        <p:nvSpPr>
          <p:cNvPr id="197" name="CustomShape 25"/>
          <p:cNvSpPr/>
          <p:nvPr/>
        </p:nvSpPr>
        <p:spPr>
          <a:xfrm flipV="1" rot="16200000">
            <a:off x="1071360" y="5214600"/>
            <a:ext cx="2999880" cy="142560"/>
          </a:xfrm>
          <a:prstGeom prst="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198" name="CustomShape 26"/>
          <p:cNvSpPr/>
          <p:nvPr/>
        </p:nvSpPr>
        <p:spPr>
          <a:xfrm>
            <a:off x="8358120" y="6607800"/>
            <a:ext cx="70920" cy="249840"/>
          </a:xfrm>
          <a:prstGeom prst="rect">
            <a:avLst/>
          </a:prstGeom>
          <a:ln>
            <a:round/>
          </a:ln>
        </p:spPr>
        <p:style>
          <a:lnRef idx="2">
            <a:schemeClr val="accent1">
              <a:shade val="50000"/>
            </a:schemeClr>
          </a:lnRef>
          <a:fillRef idx="1">
            <a:schemeClr val="accent1"/>
          </a:fillRef>
          <a:effectRef idx="0">
            <a:schemeClr val="accent1"/>
          </a:effectRef>
          <a:fontRef idx="minor"/>
        </p:style>
      </p:sp>
      <p:sp>
        <p:nvSpPr>
          <p:cNvPr id="199" name="CustomShape 27"/>
          <p:cNvSpPr/>
          <p:nvPr/>
        </p:nvSpPr>
        <p:spPr>
          <a:xfrm>
            <a:off x="2571840" y="2571840"/>
            <a:ext cx="213840" cy="285480"/>
          </a:xfrm>
          <a:prstGeom prst="down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200" name="CustomShape 28"/>
          <p:cNvSpPr/>
          <p:nvPr/>
        </p:nvSpPr>
        <p:spPr>
          <a:xfrm>
            <a:off x="1500120" y="5857920"/>
            <a:ext cx="2142720" cy="639000"/>
          </a:xfrm>
          <a:prstGeom prst="rect">
            <a:avLst/>
          </a:prstGeom>
          <a:noFill/>
          <a:ln>
            <a:noFill/>
          </a:ln>
        </p:spPr>
        <p:style>
          <a:lnRef idx="0"/>
          <a:fillRef idx="0"/>
          <a:effectRef idx="0"/>
          <a:fontRef idx="minor"/>
        </p:style>
        <p:txBody>
          <a:bodyPr lIns="90000" rIns="90000" tIns="45000" bIns="45000"/>
          <a:p>
            <a:pPr algn="ctr">
              <a:lnSpc>
                <a:spcPct val="100000"/>
              </a:lnSpc>
            </a:pPr>
            <a:r>
              <a:rPr b="1" lang="es-AR" sz="1800" spc="-1" strike="noStrike">
                <a:solidFill>
                  <a:srgbClr val="000000"/>
                </a:solidFill>
                <a:uFill>
                  <a:solidFill>
                    <a:srgbClr val="ffffff"/>
                  </a:solidFill>
                </a:uFill>
                <a:latin typeface="Century Schoolbook"/>
              </a:rPr>
              <a:t>Si persiste más de 3 días </a:t>
            </a:r>
            <a:endParaRPr b="0" lang="es-AR" sz="1800" spc="-1" strike="noStrike">
              <a:solidFill>
                <a:srgbClr val="000000"/>
              </a:solidFill>
              <a:uFill>
                <a:solidFill>
                  <a:srgbClr val="ffffff"/>
                </a:solidFill>
              </a:uFill>
              <a:latin typeface="Arial"/>
            </a:endParaRPr>
          </a:p>
        </p:txBody>
      </p:sp>
    </p:spTree>
  </p:cSld>
  <p:timing>
    <p:tnLst>
      <p:par>
        <p:cTn id="151" dur="indefinite" restart="never" nodeType="tmRoot">
          <p:childTnLst>
            <p:seq>
              <p:cTn id="152" dur="indefinite" nodeType="mainSeq">
                <p:childTnLst>
                  <p:par>
                    <p:cTn id="153" fill="hold">
                      <p:stCondLst>
                        <p:cond delay="indefinite"/>
                      </p:stCondLst>
                      <p:childTnLst>
                        <p:par>
                          <p:cTn id="154" fill="hold">
                            <p:stCondLst>
                              <p:cond delay="0"/>
                            </p:stCondLst>
                            <p:childTnLst>
                              <p:par>
                                <p:cTn id="155" nodeType="clickEffect" fill="hold" presetClass="entr" presetID="4" presetSubtype="16">
                                  <p:stCondLst>
                                    <p:cond delay="0"/>
                                  </p:stCondLst>
                                  <p:childTnLst>
                                    <p:set>
                                      <p:cBhvr>
                                        <p:cTn id="156" dur="1" fill="hold">
                                          <p:stCondLst>
                                            <p:cond delay="0"/>
                                          </p:stCondLst>
                                        </p:cTn>
                                        <p:tgtEl>
                                          <p:spTgt spid="175"/>
                                        </p:tgtEl>
                                        <p:attrNameLst>
                                          <p:attrName>style.visibility</p:attrName>
                                        </p:attrNameLst>
                                      </p:cBhvr>
                                      <p:to>
                                        <p:strVal val="visible"/>
                                      </p:to>
                                    </p:set>
                                    <p:animEffect filter="box(in)" transition="out">
                                      <p:cBhvr additive="repl">
                                        <p:cTn id="157" dur="500"/>
                                        <p:tgtEl>
                                          <p:spTgt spid="175"/>
                                        </p:tgtEl>
                                      </p:cBhvr>
                                    </p:animEffect>
                                  </p:childTnLst>
                                </p:cTn>
                              </p:par>
                            </p:childTnLst>
                          </p:cTn>
                        </p:par>
                      </p:childTnLst>
                    </p:cTn>
                  </p:par>
                  <p:par>
                    <p:cTn id="158" fill="hold">
                      <p:stCondLst>
                        <p:cond delay="indefinite"/>
                      </p:stCondLst>
                      <p:childTnLst>
                        <p:par>
                          <p:cTn id="159" fill="hold">
                            <p:stCondLst>
                              <p:cond delay="0"/>
                            </p:stCondLst>
                            <p:childTnLst>
                              <p:par>
                                <p:cTn id="160" nodeType="clickEffect" fill="hold" presetClass="entr" presetID="4" presetSubtype="16">
                                  <p:stCondLst>
                                    <p:cond delay="0"/>
                                  </p:stCondLst>
                                  <p:childTnLst>
                                    <p:set>
                                      <p:cBhvr>
                                        <p:cTn id="161" dur="1" fill="hold">
                                          <p:stCondLst>
                                            <p:cond delay="0"/>
                                          </p:stCondLst>
                                        </p:cTn>
                                        <p:tgtEl>
                                          <p:spTgt spid="199"/>
                                        </p:tgtEl>
                                        <p:attrNameLst>
                                          <p:attrName>style.visibility</p:attrName>
                                        </p:attrNameLst>
                                      </p:cBhvr>
                                      <p:to>
                                        <p:strVal val="visible"/>
                                      </p:to>
                                    </p:set>
                                    <p:animEffect filter="box(in)" transition="out">
                                      <p:cBhvr additive="repl">
                                        <p:cTn id="162" dur="500"/>
                                        <p:tgtEl>
                                          <p:spTgt spid="199"/>
                                        </p:tgtEl>
                                      </p:cBhvr>
                                    </p:animEffect>
                                  </p:childTnLst>
                                </p:cTn>
                              </p:par>
                              <p:par>
                                <p:cTn id="163" nodeType="withEffect" fill="hold" presetClass="entr" presetID="4" presetSubtype="16">
                                  <p:stCondLst>
                                    <p:cond delay="0"/>
                                  </p:stCondLst>
                                  <p:childTnLst>
                                    <p:set>
                                      <p:cBhvr>
                                        <p:cTn id="164" dur="1" fill="hold">
                                          <p:stCondLst>
                                            <p:cond delay="0"/>
                                          </p:stCondLst>
                                        </p:cTn>
                                        <p:tgtEl>
                                          <p:spTgt spid="180"/>
                                        </p:tgtEl>
                                        <p:attrNameLst>
                                          <p:attrName>style.visibility</p:attrName>
                                        </p:attrNameLst>
                                      </p:cBhvr>
                                      <p:to>
                                        <p:strVal val="visible"/>
                                      </p:to>
                                    </p:set>
                                    <p:animEffect filter="box(in)" transition="out">
                                      <p:cBhvr additive="repl">
                                        <p:cTn id="165" dur="500"/>
                                        <p:tgtEl>
                                          <p:spTgt spid="180"/>
                                        </p:tgtEl>
                                      </p:cBhvr>
                                    </p:animEffect>
                                  </p:childTnLst>
                                </p:cTn>
                              </p:par>
                            </p:childTnLst>
                          </p:cTn>
                        </p:par>
                      </p:childTnLst>
                    </p:cTn>
                  </p:par>
                  <p:par>
                    <p:cTn id="166" fill="hold">
                      <p:stCondLst>
                        <p:cond delay="indefinite"/>
                      </p:stCondLst>
                      <p:childTnLst>
                        <p:par>
                          <p:cTn id="167" fill="hold">
                            <p:stCondLst>
                              <p:cond delay="0"/>
                            </p:stCondLst>
                            <p:childTnLst>
                              <p:par>
                                <p:cTn id="168" nodeType="clickEffect" fill="hold" presetClass="entr" presetID="4" presetSubtype="16">
                                  <p:stCondLst>
                                    <p:cond delay="0"/>
                                  </p:stCondLst>
                                  <p:childTnLst>
                                    <p:set>
                                      <p:cBhvr>
                                        <p:cTn id="169" dur="1" fill="hold">
                                          <p:stCondLst>
                                            <p:cond delay="0"/>
                                          </p:stCondLst>
                                        </p:cTn>
                                        <p:tgtEl>
                                          <p:spTgt spid="176"/>
                                        </p:tgtEl>
                                        <p:attrNameLst>
                                          <p:attrName>style.visibility</p:attrName>
                                        </p:attrNameLst>
                                      </p:cBhvr>
                                      <p:to>
                                        <p:strVal val="visible"/>
                                      </p:to>
                                    </p:set>
                                    <p:animEffect filter="box(in)" transition="out">
                                      <p:cBhvr additive="repl">
                                        <p:cTn id="170" dur="500"/>
                                        <p:tgtEl>
                                          <p:spTgt spid="176"/>
                                        </p:tgtEl>
                                      </p:cBhvr>
                                    </p:animEffect>
                                  </p:childTnLst>
                                </p:cTn>
                              </p:par>
                              <p:par>
                                <p:cTn id="171" nodeType="withEffect" fill="hold" presetClass="entr" presetID="4" presetSubtype="16">
                                  <p:stCondLst>
                                    <p:cond delay="0"/>
                                  </p:stCondLst>
                                  <p:childTnLst>
                                    <p:set>
                                      <p:cBhvr>
                                        <p:cTn id="172" dur="1" fill="hold">
                                          <p:stCondLst>
                                            <p:cond delay="0"/>
                                          </p:stCondLst>
                                        </p:cTn>
                                        <p:tgtEl>
                                          <p:spTgt spid="185"/>
                                        </p:tgtEl>
                                        <p:attrNameLst>
                                          <p:attrName>style.visibility</p:attrName>
                                        </p:attrNameLst>
                                      </p:cBhvr>
                                      <p:to>
                                        <p:strVal val="visible"/>
                                      </p:to>
                                    </p:set>
                                    <p:animEffect filter="box(in)" transition="out">
                                      <p:cBhvr additive="repl">
                                        <p:cTn id="173" dur="500"/>
                                        <p:tgtEl>
                                          <p:spTgt spid="185"/>
                                        </p:tgtEl>
                                      </p:cBhvr>
                                    </p:animEffect>
                                  </p:childTnLst>
                                </p:cTn>
                              </p:par>
                            </p:childTnLst>
                          </p:cTn>
                        </p:par>
                      </p:childTnLst>
                    </p:cTn>
                  </p:par>
                  <p:par>
                    <p:cTn id="174" fill="hold">
                      <p:stCondLst>
                        <p:cond delay="indefinite"/>
                      </p:stCondLst>
                      <p:childTnLst>
                        <p:par>
                          <p:cTn id="175" fill="hold">
                            <p:stCondLst>
                              <p:cond delay="0"/>
                            </p:stCondLst>
                            <p:childTnLst>
                              <p:par>
                                <p:cTn id="176" nodeType="clickEffect" fill="hold" presetClass="entr" presetID="4" presetSubtype="16">
                                  <p:stCondLst>
                                    <p:cond delay="0"/>
                                  </p:stCondLst>
                                  <p:childTnLst>
                                    <p:set>
                                      <p:cBhvr>
                                        <p:cTn id="177" dur="1" fill="hold">
                                          <p:stCondLst>
                                            <p:cond delay="0"/>
                                          </p:stCondLst>
                                        </p:cTn>
                                        <p:tgtEl>
                                          <p:spTgt spid="177"/>
                                        </p:tgtEl>
                                        <p:attrNameLst>
                                          <p:attrName>style.visibility</p:attrName>
                                        </p:attrNameLst>
                                      </p:cBhvr>
                                      <p:to>
                                        <p:strVal val="visible"/>
                                      </p:to>
                                    </p:set>
                                    <p:animEffect filter="box(in)" transition="out">
                                      <p:cBhvr additive="repl">
                                        <p:cTn id="178" dur="500"/>
                                        <p:tgtEl>
                                          <p:spTgt spid="177"/>
                                        </p:tgtEl>
                                      </p:cBhvr>
                                    </p:animEffect>
                                  </p:childTnLst>
                                </p:cTn>
                              </p:par>
                            </p:childTnLst>
                          </p:cTn>
                        </p:par>
                      </p:childTnLst>
                    </p:cTn>
                  </p:par>
                  <p:par>
                    <p:cTn id="179" fill="hold">
                      <p:stCondLst>
                        <p:cond delay="indefinite"/>
                      </p:stCondLst>
                      <p:childTnLst>
                        <p:par>
                          <p:cTn id="180" fill="hold">
                            <p:stCondLst>
                              <p:cond delay="0"/>
                            </p:stCondLst>
                            <p:childTnLst>
                              <p:par>
                                <p:cTn id="181" nodeType="clickEffect" fill="hold" presetClass="entr" presetID="4" presetSubtype="16">
                                  <p:stCondLst>
                                    <p:cond delay="0"/>
                                  </p:stCondLst>
                                  <p:childTnLst>
                                    <p:set>
                                      <p:cBhvr>
                                        <p:cTn id="182" dur="1" fill="hold">
                                          <p:stCondLst>
                                            <p:cond delay="0"/>
                                          </p:stCondLst>
                                        </p:cTn>
                                        <p:tgtEl>
                                          <p:spTgt spid="188"/>
                                        </p:tgtEl>
                                        <p:attrNameLst>
                                          <p:attrName>style.visibility</p:attrName>
                                        </p:attrNameLst>
                                      </p:cBhvr>
                                      <p:to>
                                        <p:strVal val="visible"/>
                                      </p:to>
                                    </p:set>
                                    <p:animEffect filter="box(in)" transition="out">
                                      <p:cBhvr additive="repl">
                                        <p:cTn id="183" dur="500"/>
                                        <p:tgtEl>
                                          <p:spTgt spid="188"/>
                                        </p:tgtEl>
                                      </p:cBhvr>
                                    </p:animEffect>
                                  </p:childTnLst>
                                </p:cTn>
                              </p:par>
                              <p:par>
                                <p:cTn id="184" nodeType="withEffect" fill="hold" presetClass="entr" presetID="4" presetSubtype="16">
                                  <p:stCondLst>
                                    <p:cond delay="0"/>
                                  </p:stCondLst>
                                  <p:childTnLst>
                                    <p:set>
                                      <p:cBhvr>
                                        <p:cTn id="185" dur="1" fill="hold">
                                          <p:stCondLst>
                                            <p:cond delay="0"/>
                                          </p:stCondLst>
                                        </p:cTn>
                                        <p:tgtEl>
                                          <p:spTgt spid="187"/>
                                        </p:tgtEl>
                                        <p:attrNameLst>
                                          <p:attrName>style.visibility</p:attrName>
                                        </p:attrNameLst>
                                      </p:cBhvr>
                                      <p:to>
                                        <p:strVal val="visible"/>
                                      </p:to>
                                    </p:set>
                                    <p:animEffect filter="box(in)" transition="out">
                                      <p:cBhvr additive="repl">
                                        <p:cTn id="186" dur="500"/>
                                        <p:tgtEl>
                                          <p:spTgt spid="187"/>
                                        </p:tgtEl>
                                      </p:cBhvr>
                                    </p:animEffect>
                                  </p:childTnLst>
                                </p:cTn>
                              </p:par>
                              <p:par>
                                <p:cTn id="187" nodeType="withEffect" fill="hold" presetClass="entr" presetID="4" presetSubtype="16">
                                  <p:stCondLst>
                                    <p:cond delay="0"/>
                                  </p:stCondLst>
                                  <p:childTnLst>
                                    <p:set>
                                      <p:cBhvr>
                                        <p:cTn id="188" dur="1" fill="hold">
                                          <p:stCondLst>
                                            <p:cond delay="0"/>
                                          </p:stCondLst>
                                        </p:cTn>
                                        <p:tgtEl>
                                          <p:spTgt spid="178"/>
                                        </p:tgtEl>
                                        <p:attrNameLst>
                                          <p:attrName>style.visibility</p:attrName>
                                        </p:attrNameLst>
                                      </p:cBhvr>
                                      <p:to>
                                        <p:strVal val="visible"/>
                                      </p:to>
                                    </p:set>
                                    <p:animEffect filter="box(in)" transition="out">
                                      <p:cBhvr additive="repl">
                                        <p:cTn id="189" dur="500"/>
                                        <p:tgtEl>
                                          <p:spTgt spid="178"/>
                                        </p:tgtEl>
                                      </p:cBhvr>
                                    </p:animEffect>
                                  </p:childTnLst>
                                </p:cTn>
                              </p:par>
                              <p:par>
                                <p:cTn id="190" nodeType="withEffect" fill="hold" presetClass="entr" presetID="4" presetSubtype="16">
                                  <p:stCondLst>
                                    <p:cond delay="0"/>
                                  </p:stCondLst>
                                  <p:childTnLst>
                                    <p:set>
                                      <p:cBhvr>
                                        <p:cTn id="191" dur="1" fill="hold">
                                          <p:stCondLst>
                                            <p:cond delay="0"/>
                                          </p:stCondLst>
                                        </p:cTn>
                                        <p:tgtEl>
                                          <p:spTgt spid="189"/>
                                        </p:tgtEl>
                                        <p:attrNameLst>
                                          <p:attrName>style.visibility</p:attrName>
                                        </p:attrNameLst>
                                      </p:cBhvr>
                                      <p:to>
                                        <p:strVal val="visible"/>
                                      </p:to>
                                    </p:set>
                                    <p:animEffect filter="box(in)" transition="out">
                                      <p:cBhvr additive="repl">
                                        <p:cTn id="192" dur="500"/>
                                        <p:tgtEl>
                                          <p:spTgt spid="189"/>
                                        </p:tgtEl>
                                      </p:cBhvr>
                                    </p:animEffect>
                                  </p:childTnLst>
                                </p:cTn>
                              </p:par>
                            </p:childTnLst>
                          </p:cTn>
                        </p:par>
                      </p:childTnLst>
                    </p:cTn>
                  </p:par>
                  <p:par>
                    <p:cTn id="193" fill="hold">
                      <p:stCondLst>
                        <p:cond delay="indefinite"/>
                      </p:stCondLst>
                      <p:childTnLst>
                        <p:par>
                          <p:cTn id="194" fill="hold">
                            <p:stCondLst>
                              <p:cond delay="0"/>
                            </p:stCondLst>
                            <p:childTnLst>
                              <p:par>
                                <p:cTn id="195" nodeType="clickEffect" fill="hold" presetClass="entr" presetID="4" presetSubtype="16">
                                  <p:stCondLst>
                                    <p:cond delay="0"/>
                                  </p:stCondLst>
                                  <p:childTnLst>
                                    <p:set>
                                      <p:cBhvr>
                                        <p:cTn id="196" dur="1" fill="hold">
                                          <p:stCondLst>
                                            <p:cond delay="0"/>
                                          </p:stCondLst>
                                        </p:cTn>
                                        <p:tgtEl>
                                          <p:spTgt spid="181"/>
                                        </p:tgtEl>
                                        <p:attrNameLst>
                                          <p:attrName>style.visibility</p:attrName>
                                        </p:attrNameLst>
                                      </p:cBhvr>
                                      <p:to>
                                        <p:strVal val="visible"/>
                                      </p:to>
                                    </p:set>
                                    <p:animEffect filter="box(in)" transition="out">
                                      <p:cBhvr additive="repl">
                                        <p:cTn id="197" dur="500"/>
                                        <p:tgtEl>
                                          <p:spTgt spid="181"/>
                                        </p:tgtEl>
                                      </p:cBhvr>
                                    </p:animEffect>
                                  </p:childTnLst>
                                </p:cTn>
                              </p:par>
                            </p:childTnLst>
                          </p:cTn>
                        </p:par>
                      </p:childTnLst>
                    </p:cTn>
                  </p:par>
                  <p:par>
                    <p:cTn id="198" fill="hold">
                      <p:stCondLst>
                        <p:cond delay="indefinite"/>
                      </p:stCondLst>
                      <p:childTnLst>
                        <p:par>
                          <p:cTn id="199" fill="hold">
                            <p:stCondLst>
                              <p:cond delay="0"/>
                            </p:stCondLst>
                            <p:childTnLst>
                              <p:par>
                                <p:cTn id="200" nodeType="clickEffect" fill="hold" presetClass="entr" presetID="4" presetSubtype="16">
                                  <p:stCondLst>
                                    <p:cond delay="0"/>
                                  </p:stCondLst>
                                  <p:childTnLst>
                                    <p:set>
                                      <p:cBhvr>
                                        <p:cTn id="201" dur="1" fill="hold">
                                          <p:stCondLst>
                                            <p:cond delay="0"/>
                                          </p:stCondLst>
                                        </p:cTn>
                                        <p:tgtEl>
                                          <p:spTgt spid="186"/>
                                        </p:tgtEl>
                                        <p:attrNameLst>
                                          <p:attrName>style.visibility</p:attrName>
                                        </p:attrNameLst>
                                      </p:cBhvr>
                                      <p:to>
                                        <p:strVal val="visible"/>
                                      </p:to>
                                    </p:set>
                                    <p:animEffect filter="box(in)" transition="out">
                                      <p:cBhvr additive="repl">
                                        <p:cTn id="202" dur="500"/>
                                        <p:tgtEl>
                                          <p:spTgt spid="186"/>
                                        </p:tgtEl>
                                      </p:cBhvr>
                                    </p:animEffect>
                                  </p:childTnLst>
                                </p:cTn>
                              </p:par>
                              <p:par>
                                <p:cTn id="203" nodeType="withEffect" fill="hold" presetClass="entr" presetID="4" presetSubtype="16">
                                  <p:stCondLst>
                                    <p:cond delay="0"/>
                                  </p:stCondLst>
                                  <p:childTnLst>
                                    <p:set>
                                      <p:cBhvr>
                                        <p:cTn id="204" dur="1" fill="hold">
                                          <p:stCondLst>
                                            <p:cond delay="0"/>
                                          </p:stCondLst>
                                        </p:cTn>
                                        <p:tgtEl>
                                          <p:spTgt spid="179"/>
                                        </p:tgtEl>
                                        <p:attrNameLst>
                                          <p:attrName>style.visibility</p:attrName>
                                        </p:attrNameLst>
                                      </p:cBhvr>
                                      <p:to>
                                        <p:strVal val="visible"/>
                                      </p:to>
                                    </p:set>
                                    <p:animEffect filter="box(in)" transition="out">
                                      <p:cBhvr additive="repl">
                                        <p:cTn id="205" dur="500"/>
                                        <p:tgtEl>
                                          <p:spTgt spid="179"/>
                                        </p:tgtEl>
                                      </p:cBhvr>
                                    </p:animEffect>
                                  </p:childTnLst>
                                </p:cTn>
                              </p:par>
                              <p:par>
                                <p:cTn id="206" nodeType="withEffect" fill="hold" presetClass="entr" presetID="4" presetSubtype="16">
                                  <p:stCondLst>
                                    <p:cond delay="0"/>
                                  </p:stCondLst>
                                  <p:childTnLst>
                                    <p:set>
                                      <p:cBhvr>
                                        <p:cTn id="207" dur="1" fill="hold">
                                          <p:stCondLst>
                                            <p:cond delay="0"/>
                                          </p:stCondLst>
                                        </p:cTn>
                                        <p:tgtEl>
                                          <p:spTgt spid="188"/>
                                        </p:tgtEl>
                                        <p:attrNameLst>
                                          <p:attrName>style.visibility</p:attrName>
                                        </p:attrNameLst>
                                      </p:cBhvr>
                                      <p:to>
                                        <p:strVal val="visible"/>
                                      </p:to>
                                    </p:set>
                                    <p:animEffect filter="box(in)" transition="out">
                                      <p:cBhvr additive="repl">
                                        <p:cTn id="208" dur="500"/>
                                        <p:tgtEl>
                                          <p:spTgt spid="188"/>
                                        </p:tgtEl>
                                      </p:cBhvr>
                                    </p:animEffect>
                                  </p:childTnLst>
                                </p:cTn>
                              </p:par>
                            </p:childTnLst>
                          </p:cTn>
                        </p:par>
                      </p:childTnLst>
                    </p:cTn>
                  </p:par>
                  <p:par>
                    <p:cTn id="209" fill="hold">
                      <p:stCondLst>
                        <p:cond delay="indefinite"/>
                      </p:stCondLst>
                      <p:childTnLst>
                        <p:par>
                          <p:cTn id="210" fill="hold">
                            <p:stCondLst>
                              <p:cond delay="0"/>
                            </p:stCondLst>
                            <p:childTnLst>
                              <p:par>
                                <p:cTn id="211" nodeType="clickEffect" fill="hold" presetClass="entr" presetID="4" presetSubtype="16">
                                  <p:stCondLst>
                                    <p:cond delay="0"/>
                                  </p:stCondLst>
                                  <p:childTnLst>
                                    <p:set>
                                      <p:cBhvr>
                                        <p:cTn id="212" dur="1" fill="hold">
                                          <p:stCondLst>
                                            <p:cond delay="0"/>
                                          </p:stCondLst>
                                        </p:cTn>
                                        <p:tgtEl>
                                          <p:spTgt spid="179"/>
                                        </p:tgtEl>
                                        <p:attrNameLst>
                                          <p:attrName>style.visibility</p:attrName>
                                        </p:attrNameLst>
                                      </p:cBhvr>
                                      <p:to>
                                        <p:strVal val="visible"/>
                                      </p:to>
                                    </p:set>
                                    <p:animEffect filter="box(in)" transition="out">
                                      <p:cBhvr additive="repl">
                                        <p:cTn id="213" dur="500"/>
                                        <p:tgtEl>
                                          <p:spTgt spid="179"/>
                                        </p:tgtEl>
                                      </p:cBhvr>
                                    </p:animEffect>
                                  </p:childTnLst>
                                </p:cTn>
                              </p:par>
                            </p:childTnLst>
                          </p:cTn>
                        </p:par>
                      </p:childTnLst>
                    </p:cTn>
                  </p:par>
                  <p:par>
                    <p:cTn id="214" fill="hold">
                      <p:stCondLst>
                        <p:cond delay="indefinite"/>
                      </p:stCondLst>
                      <p:childTnLst>
                        <p:par>
                          <p:cTn id="215" fill="hold">
                            <p:stCondLst>
                              <p:cond delay="0"/>
                            </p:stCondLst>
                            <p:childTnLst>
                              <p:par>
                                <p:cTn id="216" nodeType="clickEffect" fill="hold" presetClass="entr" presetID="4" presetSubtype="16">
                                  <p:stCondLst>
                                    <p:cond delay="0"/>
                                  </p:stCondLst>
                                  <p:childTnLst>
                                    <p:set>
                                      <p:cBhvr>
                                        <p:cTn id="217" dur="1" fill="hold">
                                          <p:stCondLst>
                                            <p:cond delay="0"/>
                                          </p:stCondLst>
                                        </p:cTn>
                                        <p:tgtEl>
                                          <p:spTgt spid="190"/>
                                        </p:tgtEl>
                                        <p:attrNameLst>
                                          <p:attrName>style.visibility</p:attrName>
                                        </p:attrNameLst>
                                      </p:cBhvr>
                                      <p:to>
                                        <p:strVal val="visible"/>
                                      </p:to>
                                    </p:set>
                                    <p:animEffect filter="box(in)" transition="out">
                                      <p:cBhvr additive="repl">
                                        <p:cTn id="218" dur="500"/>
                                        <p:tgtEl>
                                          <p:spTgt spid="190"/>
                                        </p:tgtEl>
                                      </p:cBhvr>
                                    </p:animEffect>
                                  </p:childTnLst>
                                </p:cTn>
                              </p:par>
                              <p:par>
                                <p:cTn id="219" nodeType="withEffect" fill="hold" presetClass="entr" presetID="4" presetSubtype="16">
                                  <p:stCondLst>
                                    <p:cond delay="0"/>
                                  </p:stCondLst>
                                  <p:childTnLst>
                                    <p:set>
                                      <p:cBhvr>
                                        <p:cTn id="220" dur="1" fill="hold">
                                          <p:stCondLst>
                                            <p:cond delay="0"/>
                                          </p:stCondLst>
                                        </p:cTn>
                                        <p:tgtEl>
                                          <p:spTgt spid="182"/>
                                        </p:tgtEl>
                                        <p:attrNameLst>
                                          <p:attrName>style.visibility</p:attrName>
                                        </p:attrNameLst>
                                      </p:cBhvr>
                                      <p:to>
                                        <p:strVal val="visible"/>
                                      </p:to>
                                    </p:set>
                                    <p:animEffect filter="box(in)" transition="out">
                                      <p:cBhvr additive="repl">
                                        <p:cTn id="221" dur="500"/>
                                        <p:tgtEl>
                                          <p:spTgt spid="182"/>
                                        </p:tgtEl>
                                      </p:cBhvr>
                                    </p:animEffect>
                                  </p:childTnLst>
                                </p:cTn>
                              </p:par>
                            </p:childTnLst>
                          </p:cTn>
                        </p:par>
                      </p:childTnLst>
                    </p:cTn>
                  </p:par>
                  <p:par>
                    <p:cTn id="222" fill="hold">
                      <p:stCondLst>
                        <p:cond delay="indefinite"/>
                      </p:stCondLst>
                      <p:childTnLst>
                        <p:par>
                          <p:cTn id="223" fill="hold">
                            <p:stCondLst>
                              <p:cond delay="0"/>
                            </p:stCondLst>
                            <p:childTnLst>
                              <p:par>
                                <p:cTn id="224" nodeType="clickEffect" fill="hold" presetClass="entr" presetID="4" presetSubtype="16">
                                  <p:stCondLst>
                                    <p:cond delay="0"/>
                                  </p:stCondLst>
                                  <p:childTnLst>
                                    <p:set>
                                      <p:cBhvr>
                                        <p:cTn id="225" dur="1" fill="hold">
                                          <p:stCondLst>
                                            <p:cond delay="0"/>
                                          </p:stCondLst>
                                        </p:cTn>
                                        <p:tgtEl>
                                          <p:spTgt spid="193"/>
                                        </p:tgtEl>
                                        <p:attrNameLst>
                                          <p:attrName>style.visibility</p:attrName>
                                        </p:attrNameLst>
                                      </p:cBhvr>
                                      <p:to>
                                        <p:strVal val="visible"/>
                                      </p:to>
                                    </p:set>
                                    <p:animEffect filter="box(in)" transition="out">
                                      <p:cBhvr additive="repl">
                                        <p:cTn id="226" dur="500"/>
                                        <p:tgtEl>
                                          <p:spTgt spid="193"/>
                                        </p:tgtEl>
                                      </p:cBhvr>
                                    </p:animEffect>
                                  </p:childTnLst>
                                </p:cTn>
                              </p:par>
                              <p:par>
                                <p:cTn id="227" nodeType="withEffect" fill="hold" presetClass="entr" presetID="4" presetSubtype="16">
                                  <p:stCondLst>
                                    <p:cond delay="0"/>
                                  </p:stCondLst>
                                  <p:childTnLst>
                                    <p:set>
                                      <p:cBhvr>
                                        <p:cTn id="228" dur="1" fill="hold">
                                          <p:stCondLst>
                                            <p:cond delay="0"/>
                                          </p:stCondLst>
                                        </p:cTn>
                                        <p:tgtEl>
                                          <p:spTgt spid="192"/>
                                        </p:tgtEl>
                                        <p:attrNameLst>
                                          <p:attrName>style.visibility</p:attrName>
                                        </p:attrNameLst>
                                      </p:cBhvr>
                                      <p:to>
                                        <p:strVal val="visible"/>
                                      </p:to>
                                    </p:set>
                                    <p:animEffect filter="box(in)" transition="out">
                                      <p:cBhvr additive="repl">
                                        <p:cTn id="229" dur="500"/>
                                        <p:tgtEl>
                                          <p:spTgt spid="192"/>
                                        </p:tgtEl>
                                      </p:cBhvr>
                                    </p:animEffect>
                                  </p:childTnLst>
                                </p:cTn>
                              </p:par>
                              <p:par>
                                <p:cTn id="230" nodeType="withEffect" fill="hold" presetClass="entr" presetID="4" presetSubtype="16">
                                  <p:stCondLst>
                                    <p:cond delay="0"/>
                                  </p:stCondLst>
                                  <p:childTnLst>
                                    <p:set>
                                      <p:cBhvr>
                                        <p:cTn id="231" dur="1" fill="hold">
                                          <p:stCondLst>
                                            <p:cond delay="0"/>
                                          </p:stCondLst>
                                        </p:cTn>
                                        <p:tgtEl>
                                          <p:spTgt spid="184"/>
                                        </p:tgtEl>
                                        <p:attrNameLst>
                                          <p:attrName>style.visibility</p:attrName>
                                        </p:attrNameLst>
                                      </p:cBhvr>
                                      <p:to>
                                        <p:strVal val="visible"/>
                                      </p:to>
                                    </p:set>
                                    <p:animEffect filter="box(in)" transition="out">
                                      <p:cBhvr additive="repl">
                                        <p:cTn id="232" dur="500"/>
                                        <p:tgtEl>
                                          <p:spTgt spid="184"/>
                                        </p:tgtEl>
                                      </p:cBhvr>
                                    </p:animEffect>
                                  </p:childTnLst>
                                </p:cTn>
                              </p:par>
                            </p:childTnLst>
                          </p:cTn>
                        </p:par>
                      </p:childTnLst>
                    </p:cTn>
                  </p:par>
                  <p:par>
                    <p:cTn id="233" fill="hold">
                      <p:stCondLst>
                        <p:cond delay="indefinite"/>
                      </p:stCondLst>
                      <p:childTnLst>
                        <p:par>
                          <p:cTn id="234" fill="hold">
                            <p:stCondLst>
                              <p:cond delay="0"/>
                            </p:stCondLst>
                            <p:childTnLst>
                              <p:par>
                                <p:cTn id="235" nodeType="clickEffect" fill="hold" presetClass="entr" presetID="4" presetSubtype="16">
                                  <p:stCondLst>
                                    <p:cond delay="0"/>
                                  </p:stCondLst>
                                  <p:childTnLst>
                                    <p:set>
                                      <p:cBhvr>
                                        <p:cTn id="236" dur="1" fill="hold">
                                          <p:stCondLst>
                                            <p:cond delay="0"/>
                                          </p:stCondLst>
                                        </p:cTn>
                                        <p:tgtEl>
                                          <p:spTgt spid="195"/>
                                        </p:tgtEl>
                                        <p:attrNameLst>
                                          <p:attrName>style.visibility</p:attrName>
                                        </p:attrNameLst>
                                      </p:cBhvr>
                                      <p:to>
                                        <p:strVal val="visible"/>
                                      </p:to>
                                    </p:set>
                                    <p:animEffect filter="box(in)" transition="out">
                                      <p:cBhvr additive="repl">
                                        <p:cTn id="237" dur="500"/>
                                        <p:tgtEl>
                                          <p:spTgt spid="195"/>
                                        </p:tgtEl>
                                      </p:cBhvr>
                                    </p:animEffect>
                                  </p:childTnLst>
                                </p:cTn>
                              </p:par>
                              <p:par>
                                <p:cTn id="238" nodeType="withEffect" fill="hold" presetClass="entr" presetID="4" presetSubtype="16">
                                  <p:stCondLst>
                                    <p:cond delay="0"/>
                                  </p:stCondLst>
                                  <p:childTnLst>
                                    <p:set>
                                      <p:cBhvr>
                                        <p:cTn id="239" dur="1" fill="hold">
                                          <p:stCondLst>
                                            <p:cond delay="0"/>
                                          </p:stCondLst>
                                        </p:cTn>
                                        <p:tgtEl>
                                          <p:spTgt spid="194"/>
                                        </p:tgtEl>
                                        <p:attrNameLst>
                                          <p:attrName>style.visibility</p:attrName>
                                        </p:attrNameLst>
                                      </p:cBhvr>
                                      <p:to>
                                        <p:strVal val="visible"/>
                                      </p:to>
                                    </p:set>
                                    <p:animEffect filter="box(in)" transition="out">
                                      <p:cBhvr additive="repl">
                                        <p:cTn id="240" dur="500"/>
                                        <p:tgtEl>
                                          <p:spTgt spid="194"/>
                                        </p:tgtEl>
                                      </p:cBhvr>
                                    </p:animEffect>
                                  </p:childTnLst>
                                </p:cTn>
                              </p:par>
                            </p:childTnLst>
                          </p:cTn>
                        </p:par>
                      </p:childTnLst>
                    </p:cTn>
                  </p:par>
                  <p:par>
                    <p:cTn id="241" fill="hold">
                      <p:stCondLst>
                        <p:cond delay="indefinite"/>
                      </p:stCondLst>
                      <p:childTnLst>
                        <p:par>
                          <p:cTn id="242" fill="hold">
                            <p:stCondLst>
                              <p:cond delay="0"/>
                            </p:stCondLst>
                            <p:childTnLst>
                              <p:par>
                                <p:cTn id="243" nodeType="clickEffect" fill="hold" presetClass="entr" presetID="4" presetSubtype="16">
                                  <p:stCondLst>
                                    <p:cond delay="0"/>
                                  </p:stCondLst>
                                  <p:childTnLst>
                                    <p:set>
                                      <p:cBhvr>
                                        <p:cTn id="244" dur="1" fill="hold">
                                          <p:stCondLst>
                                            <p:cond delay="0"/>
                                          </p:stCondLst>
                                        </p:cTn>
                                        <p:tgtEl>
                                          <p:spTgt spid="193"/>
                                        </p:tgtEl>
                                        <p:attrNameLst>
                                          <p:attrName>style.visibility</p:attrName>
                                        </p:attrNameLst>
                                      </p:cBhvr>
                                      <p:to>
                                        <p:strVal val="visible"/>
                                      </p:to>
                                    </p:set>
                                    <p:animEffect filter="box(in)" transition="out">
                                      <p:cBhvr additive="repl">
                                        <p:cTn id="245" dur="500"/>
                                        <p:tgtEl>
                                          <p:spTgt spid="193"/>
                                        </p:tgtEl>
                                      </p:cBhvr>
                                    </p:animEffect>
                                  </p:childTnLst>
                                </p:cTn>
                              </p:par>
                              <p:par>
                                <p:cTn id="246" nodeType="withEffect" fill="hold" presetClass="entr" presetID="4" presetSubtype="16">
                                  <p:stCondLst>
                                    <p:cond delay="0"/>
                                  </p:stCondLst>
                                  <p:childTnLst>
                                    <p:set>
                                      <p:cBhvr>
                                        <p:cTn id="247" dur="1" fill="hold">
                                          <p:stCondLst>
                                            <p:cond delay="0"/>
                                          </p:stCondLst>
                                        </p:cTn>
                                        <p:tgtEl>
                                          <p:spTgt spid="191"/>
                                        </p:tgtEl>
                                        <p:attrNameLst>
                                          <p:attrName>style.visibility</p:attrName>
                                        </p:attrNameLst>
                                      </p:cBhvr>
                                      <p:to>
                                        <p:strVal val="visible"/>
                                      </p:to>
                                    </p:set>
                                    <p:animEffect filter="box(in)" transition="out">
                                      <p:cBhvr additive="repl">
                                        <p:cTn id="248" dur="500"/>
                                        <p:tgtEl>
                                          <p:spTgt spid="191"/>
                                        </p:tgtEl>
                                      </p:cBhvr>
                                    </p:animEffect>
                                  </p:childTnLst>
                                </p:cTn>
                              </p:par>
                              <p:par>
                                <p:cTn id="249" nodeType="withEffect" fill="hold" presetClass="entr" presetID="4" presetSubtype="16">
                                  <p:stCondLst>
                                    <p:cond delay="0"/>
                                  </p:stCondLst>
                                  <p:childTnLst>
                                    <p:set>
                                      <p:cBhvr>
                                        <p:cTn id="250" dur="1" fill="hold">
                                          <p:stCondLst>
                                            <p:cond delay="0"/>
                                          </p:stCondLst>
                                        </p:cTn>
                                        <p:tgtEl>
                                          <p:spTgt spid="183"/>
                                        </p:tgtEl>
                                        <p:attrNameLst>
                                          <p:attrName>style.visibility</p:attrName>
                                        </p:attrNameLst>
                                      </p:cBhvr>
                                      <p:to>
                                        <p:strVal val="visible"/>
                                      </p:to>
                                    </p:set>
                                    <p:animEffect filter="box(in)" transition="out">
                                      <p:cBhvr additive="repl">
                                        <p:cTn id="251" dur="500"/>
                                        <p:tgtEl>
                                          <p:spTgt spid="183"/>
                                        </p:tgtEl>
                                      </p:cBhvr>
                                    </p:animEffect>
                                  </p:childTnLst>
                                </p:cTn>
                              </p:par>
                            </p:childTnLst>
                          </p:cTn>
                        </p:par>
                      </p:childTnLst>
                    </p:cTn>
                  </p:par>
                  <p:par>
                    <p:cTn id="252" fill="hold">
                      <p:stCondLst>
                        <p:cond delay="indefinite"/>
                      </p:stCondLst>
                      <p:childTnLst>
                        <p:par>
                          <p:cTn id="253" fill="hold">
                            <p:stCondLst>
                              <p:cond delay="0"/>
                            </p:stCondLst>
                            <p:childTnLst>
                              <p:par>
                                <p:cTn id="254" nodeType="clickEffect" fill="hold" presetClass="entr" presetID="4" presetSubtype="16">
                                  <p:stCondLst>
                                    <p:cond delay="0"/>
                                  </p:stCondLst>
                                  <p:childTnLst>
                                    <p:set>
                                      <p:cBhvr>
                                        <p:cTn id="255" dur="1" fill="hold">
                                          <p:stCondLst>
                                            <p:cond delay="0"/>
                                          </p:stCondLst>
                                        </p:cTn>
                                        <p:tgtEl>
                                          <p:spTgt spid="198"/>
                                        </p:tgtEl>
                                        <p:attrNameLst>
                                          <p:attrName>style.visibility</p:attrName>
                                        </p:attrNameLst>
                                      </p:cBhvr>
                                      <p:to>
                                        <p:strVal val="visible"/>
                                      </p:to>
                                    </p:set>
                                    <p:animEffect filter="box(in)" transition="out">
                                      <p:cBhvr additive="repl">
                                        <p:cTn id="256" dur="500"/>
                                        <p:tgtEl>
                                          <p:spTgt spid="198"/>
                                        </p:tgtEl>
                                      </p:cBhvr>
                                    </p:animEffect>
                                  </p:childTnLst>
                                </p:cTn>
                              </p:par>
                              <p:par>
                                <p:cTn id="257" nodeType="withEffect" fill="hold" presetClass="entr" presetID="4" presetSubtype="16">
                                  <p:stCondLst>
                                    <p:cond delay="0"/>
                                  </p:stCondLst>
                                  <p:childTnLst>
                                    <p:set>
                                      <p:cBhvr>
                                        <p:cTn id="258" dur="1" fill="hold">
                                          <p:stCondLst>
                                            <p:cond delay="0"/>
                                          </p:stCondLst>
                                        </p:cTn>
                                        <p:tgtEl>
                                          <p:spTgt spid="196"/>
                                        </p:tgtEl>
                                        <p:attrNameLst>
                                          <p:attrName>style.visibility</p:attrName>
                                        </p:attrNameLst>
                                      </p:cBhvr>
                                      <p:to>
                                        <p:strVal val="visible"/>
                                      </p:to>
                                    </p:set>
                                    <p:animEffect filter="box(in)" transition="out">
                                      <p:cBhvr additive="repl">
                                        <p:cTn id="259" dur="500"/>
                                        <p:tgtEl>
                                          <p:spTgt spid="196"/>
                                        </p:tgtEl>
                                      </p:cBhvr>
                                    </p:animEffect>
                                  </p:childTnLst>
                                </p:cTn>
                              </p:par>
                              <p:par>
                                <p:cTn id="260" nodeType="withEffect" fill="hold" presetClass="entr" presetID="4" presetSubtype="16">
                                  <p:stCondLst>
                                    <p:cond delay="0"/>
                                  </p:stCondLst>
                                  <p:childTnLst>
                                    <p:set>
                                      <p:cBhvr>
                                        <p:cTn id="261" dur="1" fill="hold">
                                          <p:stCondLst>
                                            <p:cond delay="0"/>
                                          </p:stCondLst>
                                        </p:cTn>
                                        <p:tgtEl>
                                          <p:spTgt spid="197"/>
                                        </p:tgtEl>
                                        <p:attrNameLst>
                                          <p:attrName>style.visibility</p:attrName>
                                        </p:attrNameLst>
                                      </p:cBhvr>
                                      <p:to>
                                        <p:strVal val="visible"/>
                                      </p:to>
                                    </p:set>
                                    <p:animEffect filter="box(in)" transition="out">
                                      <p:cBhvr additive="repl">
                                        <p:cTn id="262" dur="500"/>
                                        <p:tgtEl>
                                          <p:spTgt spid="197"/>
                                        </p:tgtEl>
                                      </p:cBhvr>
                                    </p:animEffect>
                                  </p:childTnLst>
                                </p:cTn>
                              </p:par>
                            </p:childTnLst>
                          </p:cTn>
                        </p:par>
                      </p:childTnLst>
                    </p:cTn>
                  </p:par>
                  <p:par>
                    <p:cTn id="263" fill="hold">
                      <p:stCondLst>
                        <p:cond delay="indefinite"/>
                      </p:stCondLst>
                      <p:childTnLst>
                        <p:par>
                          <p:cTn id="264" fill="hold">
                            <p:stCondLst>
                              <p:cond delay="0"/>
                            </p:stCondLst>
                            <p:childTnLst>
                              <p:par>
                                <p:cTn id="265" nodeType="clickEffect" fill="hold" presetClass="entr" presetID="4" presetSubtype="16">
                                  <p:stCondLst>
                                    <p:cond delay="0"/>
                                  </p:stCondLst>
                                  <p:childTnLst>
                                    <p:set>
                                      <p:cBhvr>
                                        <p:cTn id="266" dur="1" fill="hold">
                                          <p:stCondLst>
                                            <p:cond delay="0"/>
                                          </p:stCondLst>
                                        </p:cTn>
                                        <p:tgtEl>
                                          <p:spTgt spid="200"/>
                                        </p:tgtEl>
                                        <p:attrNameLst>
                                          <p:attrName>style.visibility</p:attrName>
                                        </p:attrNameLst>
                                      </p:cBhvr>
                                      <p:to>
                                        <p:strVal val="visible"/>
                                      </p:to>
                                    </p:set>
                                    <p:animEffect filter="box(in)" transition="out">
                                      <p:cBhvr additive="repl">
                                        <p:cTn id="267" dur="500"/>
                                        <p:tgtEl>
                                          <p:spTgt spid="200"/>
                                        </p:tgtEl>
                                      </p:cBhvr>
                                    </p:animEffect>
                                  </p:childTnLst>
                                </p:cTn>
                              </p:par>
                              <p:par>
                                <p:cTn id="268" nodeType="withEffect" fill="hold" presetClass="entr" presetID="4" presetSubtype="16">
                                  <p:stCondLst>
                                    <p:cond delay="0"/>
                                  </p:stCondLst>
                                  <p:childTnLst>
                                    <p:set>
                                      <p:cBhvr>
                                        <p:cTn id="269" dur="1" fill="hold">
                                          <p:stCondLst>
                                            <p:cond delay="0"/>
                                          </p:stCondLst>
                                        </p:cTn>
                                        <p:tgtEl>
                                          <p:spTgt spid="181"/>
                                        </p:tgtEl>
                                        <p:attrNameLst>
                                          <p:attrName>style.visibility</p:attrName>
                                        </p:attrNameLst>
                                      </p:cBhvr>
                                      <p:to>
                                        <p:strVal val="visible"/>
                                      </p:to>
                                    </p:set>
                                    <p:animEffect filter="box(in)" transition="out">
                                      <p:cBhvr additive="repl">
                                        <p:cTn id="270" dur="500"/>
                                        <p:tgtEl>
                                          <p:spTgt spid="18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CustomShape 1"/>
          <p:cNvSpPr/>
          <p:nvPr/>
        </p:nvSpPr>
        <p:spPr>
          <a:xfrm>
            <a:off x="428760" y="500040"/>
            <a:ext cx="8643960" cy="5810400"/>
          </a:xfrm>
          <a:prstGeom prst="rect">
            <a:avLst/>
          </a:prstGeom>
          <a:noFill/>
          <a:ln>
            <a:noFill/>
          </a:ln>
        </p:spPr>
        <p:style>
          <a:lnRef idx="0"/>
          <a:fillRef idx="0"/>
          <a:effectRef idx="0"/>
          <a:fontRef idx="minor"/>
        </p:style>
      </p:sp>
      <p:sp>
        <p:nvSpPr>
          <p:cNvPr id="202" name="CustomShape 2"/>
          <p:cNvSpPr/>
          <p:nvPr/>
        </p:nvSpPr>
        <p:spPr>
          <a:xfrm rot="10800000">
            <a:off x="6139440" y="5787000"/>
            <a:ext cx="502560" cy="2352240"/>
          </a:xfrm>
          <a:custGeom>
            <a:avLst/>
            <a:gdLst/>
            <a:ahLst/>
            <a:rect l="l" t="t" r="r" b="b"/>
            <a:pathLst>
              <a:path w="21600" h="21600">
                <a:moveTo>
                  <a:pt x="0" y="0"/>
                </a:moveTo>
                <a:lnTo>
                  <a:pt x="21600" y="0"/>
                </a:lnTo>
                <a:lnTo>
                  <a:pt x="21600" y="21600"/>
                </a:lnTo>
              </a:path>
            </a:pathLst>
          </a:custGeom>
          <a:noFill/>
          <a:ln w="28440">
            <a:solidFill>
              <a:srgbClr val="dbf5f9"/>
            </a:solidFill>
            <a:miter/>
          </a:ln>
        </p:spPr>
        <p:style>
          <a:lnRef idx="0"/>
          <a:fillRef idx="0"/>
          <a:effectRef idx="0"/>
          <a:fontRef idx="minor"/>
        </p:style>
      </p:sp>
      <p:sp>
        <p:nvSpPr>
          <p:cNvPr id="203" name="CustomShape 3"/>
          <p:cNvSpPr/>
          <p:nvPr/>
        </p:nvSpPr>
        <p:spPr>
          <a:xfrm flipV="1">
            <a:off x="5163120" y="3434760"/>
            <a:ext cx="474120" cy="912960"/>
          </a:xfrm>
          <a:custGeom>
            <a:avLst/>
            <a:gdLst/>
            <a:ahLst/>
            <a:rect l="l" t="t" r="r" b="b"/>
            <a:pathLst>
              <a:path w="21600" h="21600">
                <a:moveTo>
                  <a:pt x="0" y="0"/>
                </a:moveTo>
                <a:lnTo>
                  <a:pt x="21600" y="0"/>
                </a:lnTo>
                <a:lnTo>
                  <a:pt x="21600" y="21600"/>
                </a:lnTo>
              </a:path>
            </a:pathLst>
          </a:custGeom>
          <a:noFill/>
          <a:ln w="28440">
            <a:solidFill>
              <a:srgbClr val="dbf5f9"/>
            </a:solidFill>
            <a:miter/>
          </a:ln>
        </p:spPr>
        <p:style>
          <a:lnRef idx="0"/>
          <a:fillRef idx="0"/>
          <a:effectRef idx="0"/>
          <a:fontRef idx="minor"/>
        </p:style>
      </p:sp>
      <p:sp>
        <p:nvSpPr>
          <p:cNvPr id="204" name="CustomShape 4"/>
          <p:cNvSpPr/>
          <p:nvPr/>
        </p:nvSpPr>
        <p:spPr>
          <a:xfrm flipH="1" rot="16200000">
            <a:off x="5507280" y="1808280"/>
            <a:ext cx="465480" cy="59040"/>
          </a:xfrm>
          <a:prstGeom prst="bentConnector3">
            <a:avLst>
              <a:gd name="adj1" fmla="val 10800"/>
            </a:avLst>
          </a:prstGeom>
          <a:noFill/>
          <a:ln w="28440">
            <a:solidFill>
              <a:srgbClr val="dbf5f9"/>
            </a:solidFill>
            <a:miter/>
          </a:ln>
        </p:spPr>
        <p:style>
          <a:lnRef idx="0"/>
          <a:fillRef idx="0"/>
          <a:effectRef idx="0"/>
          <a:fontRef idx="minor"/>
        </p:style>
      </p:sp>
      <p:sp>
        <p:nvSpPr>
          <p:cNvPr id="205" name="CustomShape 5"/>
          <p:cNvSpPr/>
          <p:nvPr/>
        </p:nvSpPr>
        <p:spPr>
          <a:xfrm flipH="1" rot="16200000">
            <a:off x="1841760" y="1808280"/>
            <a:ext cx="465480" cy="59040"/>
          </a:xfrm>
          <a:prstGeom prst="bentConnector3">
            <a:avLst>
              <a:gd name="adj1" fmla="val 10800"/>
            </a:avLst>
          </a:prstGeom>
          <a:noFill/>
          <a:ln w="28440">
            <a:solidFill>
              <a:srgbClr val="dbf5f9"/>
            </a:solidFill>
            <a:miter/>
          </a:ln>
        </p:spPr>
        <p:style>
          <a:lnRef idx="0"/>
          <a:fillRef idx="0"/>
          <a:effectRef idx="0"/>
          <a:fontRef idx="minor"/>
        </p:style>
      </p:sp>
      <p:sp>
        <p:nvSpPr>
          <p:cNvPr id="206" name="CustomShape 6"/>
          <p:cNvSpPr/>
          <p:nvPr/>
        </p:nvSpPr>
        <p:spPr>
          <a:xfrm flipH="1" rot="16200000">
            <a:off x="4564440" y="566280"/>
            <a:ext cx="465480" cy="1073160"/>
          </a:xfrm>
          <a:prstGeom prst="bentConnector3">
            <a:avLst>
              <a:gd name="adj1" fmla="val 10800"/>
            </a:avLst>
          </a:prstGeom>
          <a:noFill/>
          <a:ln w="28440">
            <a:solidFill>
              <a:srgbClr val="dbf5f9"/>
            </a:solidFill>
            <a:miter/>
          </a:ln>
        </p:spPr>
        <p:style>
          <a:lnRef idx="0"/>
          <a:fillRef idx="0"/>
          <a:effectRef idx="0"/>
          <a:fontRef idx="minor"/>
        </p:style>
      </p:sp>
      <p:sp>
        <p:nvSpPr>
          <p:cNvPr id="207" name="CustomShape 7"/>
          <p:cNvSpPr/>
          <p:nvPr/>
        </p:nvSpPr>
        <p:spPr>
          <a:xfrm rot="16200000">
            <a:off x="2732760" y="596160"/>
            <a:ext cx="465480" cy="1014120"/>
          </a:xfrm>
          <a:prstGeom prst="bentConnector3">
            <a:avLst>
              <a:gd name="adj1" fmla="val 10800"/>
            </a:avLst>
          </a:prstGeom>
          <a:noFill/>
          <a:ln w="28440">
            <a:solidFill>
              <a:srgbClr val="dbf5f9"/>
            </a:solidFill>
            <a:miter/>
          </a:ln>
        </p:spPr>
        <p:style>
          <a:lnRef idx="0"/>
          <a:fillRef idx="0"/>
          <a:effectRef idx="0"/>
          <a:fontRef idx="minor"/>
        </p:style>
      </p:sp>
      <p:sp>
        <p:nvSpPr>
          <p:cNvPr id="208" name="Rectangle 8"/>
          <p:cNvSpPr/>
          <p:nvPr/>
        </p:nvSpPr>
        <p:spPr>
          <a:xfrm>
            <a:off x="2132280" y="500040"/>
            <a:ext cx="3498840" cy="471240"/>
          </a:xfrm>
          <a:prstGeom prst="rect">
            <a:avLst/>
          </a:prstGeom>
          <a:gradFill>
            <a:gsLst>
              <a:gs pos="0">
                <a:srgbClr val="0f6fc6"/>
              </a:gs>
              <a:gs pos="100000">
                <a:srgbClr val="ffffff"/>
              </a:gs>
            </a:gsLst>
            <a:lin ang="5400000"/>
          </a:gradFill>
          <a:ln>
            <a:solidFill>
              <a:srgbClr val="0f6fc6"/>
            </a:solidFill>
          </a:ln>
        </p:spPr>
        <p:txBody>
          <a:bodyPr lIns="61560" rIns="61560" tIns="30600" bIns="30600" anchor="ctr" anchorCtr="1"/>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Toracocentésis</a:t>
            </a:r>
            <a:endParaRPr b="0" lang="es-AR" sz="2400" spc="-1" strike="noStrike">
              <a:solidFill>
                <a:srgbClr val="000000"/>
              </a:solidFill>
              <a:uFill>
                <a:solidFill>
                  <a:srgbClr val="ffffff"/>
                </a:solidFill>
              </a:uFill>
              <a:latin typeface="Times New Roman"/>
            </a:endParaRPr>
          </a:p>
        </p:txBody>
      </p:sp>
      <p:sp>
        <p:nvSpPr>
          <p:cNvPr id="209" name="Rectangle 9"/>
          <p:cNvSpPr/>
          <p:nvPr/>
        </p:nvSpPr>
        <p:spPr>
          <a:xfrm>
            <a:off x="807840" y="1236240"/>
            <a:ext cx="2481840" cy="469440"/>
          </a:xfrm>
          <a:prstGeom prst="rect">
            <a:avLst/>
          </a:prstGeom>
          <a:gradFill>
            <a:gsLst>
              <a:gs pos="0">
                <a:srgbClr val="009dd9"/>
              </a:gs>
              <a:gs pos="100000">
                <a:srgbClr val="ffffff"/>
              </a:gs>
            </a:gsLst>
            <a:lin ang="5400000"/>
          </a:gradFill>
          <a:ln>
            <a:solidFill>
              <a:srgbClr val="009dd9"/>
            </a:solidFill>
          </a:ln>
        </p:spPr>
        <p:txBody>
          <a:bodyPr lIns="61560" rIns="61560" tIns="30600" bIns="30600" anchor="ctr" anchorCtr="1"/>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Trasudado</a:t>
            </a:r>
            <a:endParaRPr b="0" lang="es-AR" sz="2400" spc="-1" strike="noStrike">
              <a:solidFill>
                <a:srgbClr val="000000"/>
              </a:solidFill>
              <a:uFill>
                <a:solidFill>
                  <a:srgbClr val="ffffff"/>
                </a:solidFill>
              </a:uFill>
              <a:latin typeface="Times New Roman"/>
            </a:endParaRPr>
          </a:p>
        </p:txBody>
      </p:sp>
      <p:sp>
        <p:nvSpPr>
          <p:cNvPr id="210" name="Rectangle 10"/>
          <p:cNvSpPr/>
          <p:nvPr/>
        </p:nvSpPr>
        <p:spPr>
          <a:xfrm>
            <a:off x="4473360" y="1236240"/>
            <a:ext cx="2481840" cy="469440"/>
          </a:xfrm>
          <a:prstGeom prst="rect">
            <a:avLst/>
          </a:prstGeom>
          <a:gradFill>
            <a:gsLst>
              <a:gs pos="0">
                <a:srgbClr val="009dd9"/>
              </a:gs>
              <a:gs pos="100000">
                <a:srgbClr val="ffffff"/>
              </a:gs>
            </a:gsLst>
            <a:lin ang="5400000"/>
          </a:gradFill>
          <a:ln>
            <a:solidFill>
              <a:srgbClr val="009dd9"/>
            </a:solidFill>
          </a:ln>
        </p:spPr>
        <p:txBody>
          <a:bodyPr lIns="61560" rIns="61560" tIns="30600" bIns="30600" anchor="ctr" anchorCtr="1"/>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Exudado</a:t>
            </a:r>
            <a:endParaRPr b="0" lang="es-AR" sz="2400" spc="-1" strike="noStrike">
              <a:solidFill>
                <a:srgbClr val="000000"/>
              </a:solidFill>
              <a:uFill>
                <a:solidFill>
                  <a:srgbClr val="ffffff"/>
                </a:solidFill>
              </a:uFill>
              <a:latin typeface="Times New Roman"/>
            </a:endParaRPr>
          </a:p>
        </p:txBody>
      </p:sp>
      <p:sp>
        <p:nvSpPr>
          <p:cNvPr id="211" name="Rectangle 11"/>
          <p:cNvSpPr/>
          <p:nvPr/>
        </p:nvSpPr>
        <p:spPr>
          <a:xfrm>
            <a:off x="428760" y="1970640"/>
            <a:ext cx="3240360" cy="1464120"/>
          </a:xfrm>
          <a:prstGeom prst="rect">
            <a:avLst/>
          </a:prstGeom>
          <a:gradFill>
            <a:gsLst>
              <a:gs pos="0">
                <a:srgbClr val="e2d700"/>
              </a:gs>
              <a:gs pos="100000">
                <a:srgbClr val="ffffff"/>
              </a:gs>
            </a:gsLst>
            <a:lin ang="5400000"/>
          </a:gradFill>
          <a:ln>
            <a:solidFill>
              <a:srgbClr val="e2d700"/>
            </a:solidFill>
          </a:ln>
        </p:spPr>
        <p:txBody>
          <a:bodyPr lIns="61560" rIns="61560" tIns="30600" bIns="30600" anchor="ctr" anchorCtr="1"/>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ICC</a:t>
            </a:r>
            <a:endParaRPr b="0" lang="es-AR" sz="2400" spc="-1" strike="noStrike">
              <a:solidFill>
                <a:srgbClr val="000000"/>
              </a:solidFill>
              <a:uFill>
                <a:solidFill>
                  <a:srgbClr val="ffffff"/>
                </a:solidFill>
              </a:uFill>
              <a:latin typeface="Times New Roman"/>
            </a:endParaRPr>
          </a:p>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Sd. No.</a:t>
            </a:r>
            <a:endParaRPr b="0" lang="es-AR" sz="2400" spc="-1" strike="noStrike">
              <a:solidFill>
                <a:srgbClr val="000000"/>
              </a:solidFill>
              <a:uFill>
                <a:solidFill>
                  <a:srgbClr val="ffffff"/>
                </a:solidFill>
              </a:uFill>
              <a:latin typeface="Times New Roman"/>
            </a:endParaRPr>
          </a:p>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Cirrosis</a:t>
            </a:r>
            <a:endParaRPr b="0" lang="es-AR" sz="2400" spc="-1" strike="noStrike">
              <a:solidFill>
                <a:srgbClr val="000000"/>
              </a:solidFill>
              <a:uFill>
                <a:solidFill>
                  <a:srgbClr val="ffffff"/>
                </a:solidFill>
              </a:uFill>
              <a:latin typeface="Times New Roman"/>
            </a:endParaRPr>
          </a:p>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Etc..</a:t>
            </a:r>
            <a:endParaRPr b="0" lang="es-AR" sz="2400" spc="-1" strike="noStrike">
              <a:solidFill>
                <a:srgbClr val="000000"/>
              </a:solidFill>
              <a:uFill>
                <a:solidFill>
                  <a:srgbClr val="ffffff"/>
                </a:solidFill>
              </a:uFill>
              <a:latin typeface="Times New Roman"/>
            </a:endParaRPr>
          </a:p>
        </p:txBody>
      </p:sp>
      <p:sp>
        <p:nvSpPr>
          <p:cNvPr id="212" name="Rectangle 12"/>
          <p:cNvSpPr/>
          <p:nvPr/>
        </p:nvSpPr>
        <p:spPr>
          <a:xfrm>
            <a:off x="4094280" y="1970640"/>
            <a:ext cx="3240360" cy="1464120"/>
          </a:xfrm>
          <a:prstGeom prst="rect">
            <a:avLst/>
          </a:prstGeom>
          <a:gradFill>
            <a:gsLst>
              <a:gs pos="0">
                <a:srgbClr val="e2d700"/>
              </a:gs>
              <a:gs pos="100000">
                <a:srgbClr val="ffffff"/>
              </a:gs>
            </a:gsLst>
            <a:lin ang="5400000"/>
          </a:gradFill>
          <a:ln>
            <a:solidFill>
              <a:srgbClr val="e2d700"/>
            </a:solidFill>
          </a:ln>
        </p:spPr>
        <p:txBody>
          <a:bodyPr lIns="72720" rIns="72720" tIns="36360" bIns="36360" anchor="ctr" anchorCtr="1"/>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Rto diferencial</a:t>
            </a:r>
            <a:endParaRPr b="0" lang="es-AR" sz="2400" spc="-1" strike="noStrike">
              <a:solidFill>
                <a:srgbClr val="000000"/>
              </a:solidFill>
              <a:uFill>
                <a:solidFill>
                  <a:srgbClr val="ffffff"/>
                </a:solidFill>
              </a:uFill>
              <a:latin typeface="Times New Roman"/>
            </a:endParaRPr>
          </a:p>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Glucosa</a:t>
            </a:r>
            <a:endParaRPr b="0" lang="es-AR" sz="2400" spc="-1" strike="noStrike">
              <a:solidFill>
                <a:srgbClr val="000000"/>
              </a:solidFill>
              <a:uFill>
                <a:solidFill>
                  <a:srgbClr val="ffffff"/>
                </a:solidFill>
              </a:uFill>
              <a:latin typeface="Times New Roman"/>
            </a:endParaRPr>
          </a:p>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Citología</a:t>
            </a:r>
            <a:endParaRPr b="0" lang="es-AR" sz="2400" spc="-1" strike="noStrike">
              <a:solidFill>
                <a:srgbClr val="000000"/>
              </a:solidFill>
              <a:uFill>
                <a:solidFill>
                  <a:srgbClr val="ffffff"/>
                </a:solidFill>
              </a:uFill>
              <a:latin typeface="Times New Roman"/>
            </a:endParaRPr>
          </a:p>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Cultivos</a:t>
            </a:r>
            <a:endParaRPr b="0" lang="es-AR" sz="2400" spc="-1" strike="noStrike">
              <a:solidFill>
                <a:srgbClr val="000000"/>
              </a:solidFill>
              <a:uFill>
                <a:solidFill>
                  <a:srgbClr val="ffffff"/>
                </a:solidFill>
              </a:uFill>
              <a:latin typeface="Times New Roman"/>
            </a:endParaRPr>
          </a:p>
        </p:txBody>
      </p:sp>
      <p:sp>
        <p:nvSpPr>
          <p:cNvPr id="213" name="Rectangle 13"/>
          <p:cNvSpPr/>
          <p:nvPr/>
        </p:nvSpPr>
        <p:spPr>
          <a:xfrm>
            <a:off x="2356200" y="3699720"/>
            <a:ext cx="2932920" cy="1172880"/>
          </a:xfrm>
          <a:prstGeom prst="rect">
            <a:avLst/>
          </a:prstGeom>
          <a:gradFill>
            <a:gsLst>
              <a:gs pos="0">
                <a:srgbClr val="85dfd0"/>
              </a:gs>
              <a:gs pos="100000">
                <a:srgbClr val="ffffff"/>
              </a:gs>
            </a:gsLst>
            <a:lin ang="5400000"/>
          </a:gradFill>
          <a:ln>
            <a:solidFill>
              <a:srgbClr val="85dfd0"/>
            </a:solidFill>
          </a:ln>
        </p:spPr>
        <p:txBody>
          <a:bodyPr lIns="72720" rIns="72720" tIns="36360" bIns="36360" anchor="ctr" anchorCtr="1"/>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Si es linfocítico</a:t>
            </a:r>
            <a:endParaRPr b="0" lang="es-AR" sz="2400" spc="-1" strike="noStrike">
              <a:solidFill>
                <a:srgbClr val="000000"/>
              </a:solidFill>
              <a:uFill>
                <a:solidFill>
                  <a:srgbClr val="ffffff"/>
                </a:solidFill>
              </a:uFill>
              <a:latin typeface="Times New Roman"/>
            </a:endParaRPr>
          </a:p>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pedir marcadores</a:t>
            </a:r>
            <a:endParaRPr b="0" lang="es-AR" sz="2400" spc="-1" strike="noStrike">
              <a:solidFill>
                <a:srgbClr val="000000"/>
              </a:solidFill>
              <a:uFill>
                <a:solidFill>
                  <a:srgbClr val="ffffff"/>
                </a:solidFill>
              </a:uFill>
              <a:latin typeface="Times New Roman"/>
            </a:endParaRPr>
          </a:p>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para TBC</a:t>
            </a:r>
            <a:endParaRPr b="0" lang="es-AR" sz="2400" spc="-1" strike="noStrike">
              <a:solidFill>
                <a:srgbClr val="000000"/>
              </a:solidFill>
              <a:uFill>
                <a:solidFill>
                  <a:srgbClr val="ffffff"/>
                </a:solidFill>
              </a:uFill>
              <a:latin typeface="Times New Roman"/>
            </a:endParaRPr>
          </a:p>
        </p:txBody>
      </p:sp>
      <p:sp>
        <p:nvSpPr>
          <p:cNvPr id="214" name="Rectangle 14"/>
          <p:cNvSpPr/>
          <p:nvPr/>
        </p:nvSpPr>
        <p:spPr>
          <a:xfrm>
            <a:off x="6139800" y="5137560"/>
            <a:ext cx="2932920" cy="1172880"/>
          </a:xfrm>
          <a:prstGeom prst="rect">
            <a:avLst/>
          </a:prstGeom>
          <a:gradFill>
            <a:gsLst>
              <a:gs pos="0">
                <a:srgbClr val="e2d700"/>
              </a:gs>
              <a:gs pos="100000">
                <a:srgbClr val="ffffff"/>
              </a:gs>
            </a:gsLst>
            <a:lin ang="5400000"/>
          </a:gradFill>
          <a:ln>
            <a:solidFill>
              <a:srgbClr val="e2d700"/>
            </a:solidFill>
          </a:ln>
        </p:spPr>
        <p:txBody>
          <a:bodyPr anchor="ctr" anchorCtr="1"/>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Si no se establece</a:t>
            </a:r>
            <a:endParaRPr b="0" lang="es-AR" sz="2400" spc="-1" strike="noStrike">
              <a:solidFill>
                <a:srgbClr val="000000"/>
              </a:solidFill>
              <a:uFill>
                <a:solidFill>
                  <a:srgbClr val="ffffff"/>
                </a:solidFill>
              </a:uFill>
              <a:latin typeface="Times New Roman"/>
            </a:endParaRPr>
          </a:p>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la causa, pensar en </a:t>
            </a:r>
            <a:endParaRPr b="0" lang="es-AR" sz="2400" spc="-1" strike="noStrike">
              <a:solidFill>
                <a:srgbClr val="000000"/>
              </a:solidFill>
              <a:uFill>
                <a:solidFill>
                  <a:srgbClr val="ffffff"/>
                </a:solidFill>
              </a:uFill>
              <a:latin typeface="Times New Roman"/>
            </a:endParaRPr>
          </a:p>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TEP</a:t>
            </a:r>
            <a:endParaRPr b="0" lang="es-AR" sz="2400" spc="-1" strike="noStrike">
              <a:solidFill>
                <a:srgbClr val="000000"/>
              </a:solidFill>
              <a:uFill>
                <a:solidFill>
                  <a:srgbClr val="ffffff"/>
                </a:solidFill>
              </a:uFill>
              <a:latin typeface="Times New Roman"/>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CustomShape 1"/>
          <p:cNvSpPr/>
          <p:nvPr/>
        </p:nvSpPr>
        <p:spPr>
          <a:xfrm>
            <a:off x="2500200" y="1071720"/>
            <a:ext cx="3714480" cy="3960360"/>
          </a:xfrm>
          <a:prstGeom prst="rect">
            <a:avLst/>
          </a:prstGeom>
          <a:noFill/>
          <a:ln>
            <a:noFill/>
          </a:ln>
        </p:spPr>
        <p:style>
          <a:lnRef idx="0"/>
          <a:fillRef idx="0"/>
          <a:effectRef idx="0"/>
          <a:fontRef idx="minor"/>
        </p:style>
        <p:txBody>
          <a:bodyPr/>
          <a:p>
            <a:pPr marL="343080" indent="-342720">
              <a:lnSpc>
                <a:spcPct val="100000"/>
              </a:lnSpc>
            </a:pPr>
            <a:r>
              <a:rPr b="1" lang="es-AR" sz="1800" spc="-1" strike="noStrike" u="sng">
                <a:solidFill>
                  <a:srgbClr val="000000"/>
                </a:solidFill>
                <a:uFill>
                  <a:solidFill>
                    <a:srgbClr val="ffffff"/>
                  </a:solidFill>
                </a:uFill>
                <a:latin typeface="Century Schoolbook"/>
              </a:rPr>
              <a:t>Solicito laboratorio de:</a:t>
            </a:r>
            <a:endParaRPr b="0" lang="es-AR" sz="18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s-AR" sz="1800" spc="-1" strike="noStrike">
                <a:solidFill>
                  <a:srgbClr val="000000"/>
                </a:solidFill>
                <a:uFill>
                  <a:solidFill>
                    <a:srgbClr val="ffffff"/>
                  </a:solidFill>
                </a:uFill>
                <a:latin typeface="Century Schoolbook"/>
              </a:rPr>
              <a:t>Proteínas</a:t>
            </a:r>
            <a:endParaRPr b="0" lang="es-AR" sz="18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s-AR" sz="1800" spc="-1" strike="noStrike">
                <a:solidFill>
                  <a:srgbClr val="000000"/>
                </a:solidFill>
                <a:uFill>
                  <a:solidFill>
                    <a:srgbClr val="ffffff"/>
                  </a:solidFill>
                </a:uFill>
                <a:latin typeface="Century Schoolbook"/>
              </a:rPr>
              <a:t> </a:t>
            </a:r>
            <a:r>
              <a:rPr b="0" lang="es-AR" sz="1800" spc="-1" strike="noStrike">
                <a:solidFill>
                  <a:srgbClr val="000000"/>
                </a:solidFill>
                <a:uFill>
                  <a:solidFill>
                    <a:srgbClr val="ffffff"/>
                  </a:solidFill>
                </a:uFill>
                <a:latin typeface="Century Schoolbook"/>
              </a:rPr>
              <a:t>LDH</a:t>
            </a:r>
            <a:endParaRPr b="0" lang="es-AR" sz="18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s-AR" sz="1800" spc="-1" strike="noStrike">
                <a:solidFill>
                  <a:srgbClr val="000000"/>
                </a:solidFill>
                <a:uFill>
                  <a:solidFill>
                    <a:srgbClr val="ffffff"/>
                  </a:solidFill>
                </a:uFill>
                <a:latin typeface="Century Schoolbook"/>
              </a:rPr>
              <a:t>Glucosa</a:t>
            </a:r>
            <a:endParaRPr b="0" lang="es-AR" sz="18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s-AR" sz="1800" spc="-1" strike="noStrike">
                <a:solidFill>
                  <a:srgbClr val="000000"/>
                </a:solidFill>
                <a:uFill>
                  <a:solidFill>
                    <a:srgbClr val="ffffff"/>
                  </a:solidFill>
                </a:uFill>
                <a:latin typeface="Century Schoolbook"/>
              </a:rPr>
              <a:t> </a:t>
            </a:r>
            <a:r>
              <a:rPr b="0" lang="es-AR" sz="1800" spc="-1" strike="noStrike">
                <a:solidFill>
                  <a:srgbClr val="000000"/>
                </a:solidFill>
                <a:uFill>
                  <a:solidFill>
                    <a:srgbClr val="ffffff"/>
                  </a:solidFill>
                </a:uFill>
                <a:latin typeface="Century Schoolbook"/>
              </a:rPr>
              <a:t>Ph</a:t>
            </a:r>
            <a:endParaRPr b="0" lang="es-AR" sz="18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s-AR" sz="1800" spc="-1" strike="noStrike">
                <a:solidFill>
                  <a:srgbClr val="000000"/>
                </a:solidFill>
                <a:uFill>
                  <a:solidFill>
                    <a:srgbClr val="ffffff"/>
                  </a:solidFill>
                </a:uFill>
                <a:latin typeface="Century Schoolbook"/>
              </a:rPr>
              <a:t>Colesterol</a:t>
            </a:r>
            <a:endParaRPr b="0" lang="es-AR" sz="18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s-AR" sz="1800" spc="-1" strike="noStrike">
                <a:solidFill>
                  <a:srgbClr val="000000"/>
                </a:solidFill>
                <a:uFill>
                  <a:solidFill>
                    <a:srgbClr val="ffffff"/>
                  </a:solidFill>
                </a:uFill>
                <a:latin typeface="Century Schoolbook"/>
              </a:rPr>
              <a:t> </a:t>
            </a:r>
            <a:r>
              <a:rPr b="0" lang="es-AR" sz="1800" spc="-1" strike="noStrike">
                <a:solidFill>
                  <a:srgbClr val="000000"/>
                </a:solidFill>
                <a:uFill>
                  <a:solidFill>
                    <a:srgbClr val="ffffff"/>
                  </a:solidFill>
                </a:uFill>
                <a:latin typeface="Century Schoolbook"/>
              </a:rPr>
              <a:t>Triglicéridos</a:t>
            </a:r>
            <a:endParaRPr b="0" lang="es-AR" sz="18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s-AR" sz="1800" spc="-1" strike="noStrike">
                <a:solidFill>
                  <a:srgbClr val="000000"/>
                </a:solidFill>
                <a:uFill>
                  <a:solidFill>
                    <a:srgbClr val="ffffff"/>
                  </a:solidFill>
                </a:uFill>
                <a:latin typeface="Century Schoolbook"/>
              </a:rPr>
              <a:t> </a:t>
            </a:r>
            <a:r>
              <a:rPr b="0" lang="es-AR" sz="1800" spc="-1" strike="noStrike">
                <a:solidFill>
                  <a:srgbClr val="000000"/>
                </a:solidFill>
                <a:uFill>
                  <a:solidFill>
                    <a:srgbClr val="ffffff"/>
                  </a:solidFill>
                </a:uFill>
                <a:latin typeface="Century Schoolbook"/>
              </a:rPr>
              <a:t>Amilasa</a:t>
            </a:r>
            <a:endParaRPr b="0" lang="es-AR" sz="18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s-AR" sz="1800" spc="-1" strike="noStrike">
                <a:solidFill>
                  <a:srgbClr val="000000"/>
                </a:solidFill>
                <a:uFill>
                  <a:solidFill>
                    <a:srgbClr val="ffffff"/>
                  </a:solidFill>
                </a:uFill>
                <a:latin typeface="Century Schoolbook"/>
              </a:rPr>
              <a:t>ADA</a:t>
            </a:r>
            <a:endParaRPr b="0" lang="es-AR" sz="18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s-AR" sz="1800" spc="-1" strike="noStrike">
                <a:solidFill>
                  <a:srgbClr val="000000"/>
                </a:solidFill>
                <a:uFill>
                  <a:solidFill>
                    <a:srgbClr val="ffffff"/>
                  </a:solidFill>
                </a:uFill>
                <a:latin typeface="Century Schoolbook"/>
              </a:rPr>
              <a:t>Pro BNP</a:t>
            </a:r>
            <a:endParaRPr b="0" lang="es-AR" sz="1800" spc="-1" strike="noStrike">
              <a:solidFill>
                <a:srgbClr val="000000"/>
              </a:solidFill>
              <a:uFill>
                <a:solidFill>
                  <a:srgbClr val="ffffff"/>
                </a:solidFill>
              </a:uFill>
              <a:latin typeface="Arial"/>
            </a:endParaRPr>
          </a:p>
          <a:p>
            <a:pPr>
              <a:lnSpc>
                <a:spcPct val="100000"/>
              </a:lnSpc>
            </a:pPr>
            <a:endParaRPr b="0" lang="es-AR" sz="1800" spc="-1" strike="noStrike">
              <a:solidFill>
                <a:srgbClr val="000000"/>
              </a:solidFill>
              <a:uFill>
                <a:solidFill>
                  <a:srgbClr val="ffffff"/>
                </a:solidFill>
              </a:uFill>
              <a:latin typeface="Arial"/>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CustomShape 1"/>
          <p:cNvSpPr/>
          <p:nvPr/>
        </p:nvSpPr>
        <p:spPr>
          <a:xfrm>
            <a:off x="214200" y="3857760"/>
            <a:ext cx="3857400" cy="1213920"/>
          </a:xfrm>
          <a:prstGeom prst="rect">
            <a:avLst/>
          </a:prstGeom>
          <a:solidFill>
            <a:schemeClr val="accent2">
              <a:lumMod val="40000"/>
              <a:lumOff val="60000"/>
            </a:schemeClr>
          </a:solidFill>
          <a:ln w="3240">
            <a:solidFill>
              <a:srgbClr val="ff000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es-AR" sz="1400" spc="-1" strike="noStrike">
                <a:solidFill>
                  <a:srgbClr val="000000"/>
                </a:solidFill>
                <a:uFill>
                  <a:solidFill>
                    <a:srgbClr val="ffffff"/>
                  </a:solidFill>
                </a:uFill>
                <a:latin typeface="Century Schoolbook"/>
              </a:rPr>
              <a:t> </a:t>
            </a:r>
            <a:r>
              <a:rPr b="1" lang="es-AR" sz="1400" spc="-1" strike="noStrike">
                <a:solidFill>
                  <a:srgbClr val="000000"/>
                </a:solidFill>
                <a:uFill>
                  <a:solidFill>
                    <a:srgbClr val="ffffff"/>
                  </a:solidFill>
                </a:uFill>
                <a:latin typeface="Century Schoolbook"/>
              </a:rPr>
              <a:t>Alteración de factores hidrostáticos y/u oncóticos que aumentan la formación y/o reducen la reabsorción del líquido pleural.</a:t>
            </a:r>
            <a:endParaRPr b="0" lang="es-AR" sz="1800" spc="-1" strike="noStrike">
              <a:solidFill>
                <a:srgbClr val="000000"/>
              </a:solidFill>
              <a:uFill>
                <a:solidFill>
                  <a:srgbClr val="ffffff"/>
                </a:solidFill>
              </a:uFill>
              <a:latin typeface="Arial"/>
            </a:endParaRPr>
          </a:p>
        </p:txBody>
      </p:sp>
      <p:sp>
        <p:nvSpPr>
          <p:cNvPr id="217" name="CustomShape 2"/>
          <p:cNvSpPr/>
          <p:nvPr/>
        </p:nvSpPr>
        <p:spPr>
          <a:xfrm>
            <a:off x="500040" y="2857320"/>
            <a:ext cx="3142800" cy="9284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es-AR" sz="2800" spc="-1" strike="noStrike">
                <a:solidFill>
                  <a:srgbClr val="ffffff"/>
                </a:solidFill>
                <a:uFill>
                  <a:solidFill>
                    <a:srgbClr val="ffffff"/>
                  </a:solidFill>
                </a:uFill>
                <a:latin typeface="Century Schoolbook"/>
              </a:rPr>
              <a:t>TRASUDADO</a:t>
            </a:r>
            <a:endParaRPr b="0" lang="es-AR" sz="1800" spc="-1" strike="noStrike">
              <a:solidFill>
                <a:srgbClr val="000000"/>
              </a:solidFill>
              <a:uFill>
                <a:solidFill>
                  <a:srgbClr val="ffffff"/>
                </a:solidFill>
              </a:uFill>
              <a:latin typeface="Arial"/>
            </a:endParaRPr>
          </a:p>
        </p:txBody>
      </p:sp>
      <p:sp>
        <p:nvSpPr>
          <p:cNvPr id="218" name="CustomShape 3"/>
          <p:cNvSpPr/>
          <p:nvPr/>
        </p:nvSpPr>
        <p:spPr>
          <a:xfrm>
            <a:off x="1714320" y="785880"/>
            <a:ext cx="5786280" cy="1324800"/>
          </a:xfrm>
          <a:prstGeom prst="rect">
            <a:avLst/>
          </a:prstGeom>
          <a:noFill/>
          <a:ln>
            <a:noFill/>
          </a:ln>
        </p:spPr>
        <p:style>
          <a:lnRef idx="0"/>
          <a:fillRef idx="0"/>
          <a:effectRef idx="0"/>
          <a:fontRef idx="minor"/>
        </p:style>
        <p:txBody>
          <a:bodyPr lIns="90000" rIns="90000" tIns="45000" bIns="45000"/>
          <a:p>
            <a:pPr marL="343080" indent="-342720">
              <a:lnSpc>
                <a:spcPct val="100000"/>
              </a:lnSpc>
            </a:pPr>
            <a:r>
              <a:rPr b="1" lang="es-AR" sz="1800" spc="-1" strike="noStrike" u="sng">
                <a:solidFill>
                  <a:srgbClr val="000000"/>
                </a:solidFill>
                <a:uFill>
                  <a:solidFill>
                    <a:srgbClr val="ffffff"/>
                  </a:solidFill>
                </a:uFill>
                <a:latin typeface="Century Schoolbook"/>
              </a:rPr>
              <a:t>CRITERIOS DE LIGHT PARA EXUDADO:</a:t>
            </a:r>
            <a:endParaRPr b="0" lang="es-AR" sz="18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i="1" lang="es-AR" sz="1800" spc="-1" strike="noStrike">
                <a:solidFill>
                  <a:srgbClr val="000000"/>
                </a:solidFill>
                <a:uFill>
                  <a:solidFill>
                    <a:srgbClr val="ffffff"/>
                  </a:solidFill>
                </a:uFill>
                <a:latin typeface="Century Schoolbook"/>
              </a:rPr>
              <a:t>LDH pleural/LDH suero &gt;0,6</a:t>
            </a:r>
            <a:endParaRPr b="0" lang="es-AR" sz="18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i="1" lang="es-AR" sz="1800" spc="-1" strike="noStrike">
                <a:solidFill>
                  <a:srgbClr val="000000"/>
                </a:solidFill>
                <a:uFill>
                  <a:solidFill>
                    <a:srgbClr val="ffffff"/>
                  </a:solidFill>
                </a:uFill>
                <a:latin typeface="Century Schoolbook"/>
              </a:rPr>
              <a:t>LDH pleural &gt;</a:t>
            </a:r>
            <a:r>
              <a:rPr b="0" i="1" lang="es-AR" sz="1800" spc="-1" strike="noStrike">
                <a:solidFill>
                  <a:srgbClr val="000000"/>
                </a:solidFill>
                <a:uFill>
                  <a:solidFill>
                    <a:srgbClr val="ffffff"/>
                  </a:solidFill>
                </a:uFill>
                <a:latin typeface="Century Schoolbook"/>
              </a:rPr>
              <a:t>⅔ Límite Superior de LDH suero</a:t>
            </a:r>
            <a:endParaRPr b="0" lang="es-AR" sz="18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i="1" lang="es-AR" sz="1800" spc="-1" strike="noStrike">
                <a:solidFill>
                  <a:srgbClr val="000000"/>
                </a:solidFill>
                <a:uFill>
                  <a:solidFill>
                    <a:srgbClr val="ffffff"/>
                  </a:solidFill>
                </a:uFill>
                <a:latin typeface="Century Schoolbook"/>
              </a:rPr>
              <a:t>Proteínas pleurales/Proteínas en suero &gt; 0,5</a:t>
            </a:r>
            <a:endParaRPr b="0" lang="es-AR" sz="1800" spc="-1" strike="noStrike">
              <a:solidFill>
                <a:srgbClr val="000000"/>
              </a:solidFill>
              <a:uFill>
                <a:solidFill>
                  <a:srgbClr val="ffffff"/>
                </a:solidFill>
              </a:uFill>
              <a:latin typeface="Arial"/>
            </a:endParaRPr>
          </a:p>
        </p:txBody>
      </p:sp>
      <p:sp>
        <p:nvSpPr>
          <p:cNvPr id="219" name="CustomShape 4"/>
          <p:cNvSpPr/>
          <p:nvPr/>
        </p:nvSpPr>
        <p:spPr>
          <a:xfrm>
            <a:off x="4429080" y="3857760"/>
            <a:ext cx="4285800" cy="1213920"/>
          </a:xfrm>
          <a:prstGeom prst="rect">
            <a:avLst/>
          </a:prstGeom>
          <a:solidFill>
            <a:schemeClr val="accent6">
              <a:lumMod val="40000"/>
              <a:lumOff val="60000"/>
            </a:schemeClr>
          </a:solidFill>
          <a:ln w="12600">
            <a:solidFill>
              <a:schemeClr val="accent1">
                <a:lumMod val="75000"/>
              </a:scheme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es-AR" sz="1400" spc="-1" strike="noStrike">
                <a:solidFill>
                  <a:srgbClr val="000000"/>
                </a:solidFill>
                <a:uFill>
                  <a:solidFill>
                    <a:srgbClr val="ffffff"/>
                  </a:solidFill>
                </a:uFill>
                <a:latin typeface="Century Schoolbook"/>
              </a:rPr>
              <a:t>Aberración directa o inducida por citocinas de las  membranas basales y/o de  la musculatura que produce aumento de la permeabilidad capilar.</a:t>
            </a:r>
            <a:endParaRPr b="0" lang="es-AR" sz="1800" spc="-1" strike="noStrike">
              <a:solidFill>
                <a:srgbClr val="000000"/>
              </a:solidFill>
              <a:uFill>
                <a:solidFill>
                  <a:srgbClr val="ffffff"/>
                </a:solidFill>
              </a:uFill>
              <a:latin typeface="Arial"/>
            </a:endParaRPr>
          </a:p>
        </p:txBody>
      </p:sp>
      <p:sp>
        <p:nvSpPr>
          <p:cNvPr id="220" name="CustomShape 5"/>
          <p:cNvSpPr/>
          <p:nvPr/>
        </p:nvSpPr>
        <p:spPr>
          <a:xfrm>
            <a:off x="5072040" y="2857320"/>
            <a:ext cx="2928600" cy="928440"/>
          </a:xfrm>
          <a:prstGeom prst="rect">
            <a:avLst/>
          </a:prstGeom>
          <a:solidFill>
            <a:schemeClr val="accent6">
              <a:lumMod val="40000"/>
              <a:lumOff val="60000"/>
            </a:schemeClr>
          </a:solidFill>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es-AR" sz="2800" spc="-1" strike="noStrike">
                <a:solidFill>
                  <a:srgbClr val="000000"/>
                </a:solidFill>
                <a:uFill>
                  <a:solidFill>
                    <a:srgbClr val="ffffff"/>
                  </a:solidFill>
                </a:uFill>
                <a:latin typeface="Century Schoolbook"/>
              </a:rPr>
              <a:t>EXUDADO</a:t>
            </a:r>
            <a:endParaRPr b="0" lang="es-AR" sz="1800" spc="-1" strike="noStrike">
              <a:solidFill>
                <a:srgbClr val="000000"/>
              </a:solidFill>
              <a:uFill>
                <a:solidFill>
                  <a:srgbClr val="ffffff"/>
                </a:solidFill>
              </a:uFill>
              <a:latin typeface="Arial"/>
            </a:endParaRPr>
          </a:p>
        </p:txBody>
      </p:sp>
    </p:spTree>
  </p:cSld>
  <p:timing>
    <p:tnLst>
      <p:par>
        <p:cTn id="271" dur="indefinite" restart="never" nodeType="tmRoot">
          <p:childTnLst>
            <p:seq>
              <p:cTn id="272" dur="indefinite" nodeType="mainSeq">
                <p:childTnLst>
                  <p:par>
                    <p:cTn id="273" fill="hold">
                      <p:stCondLst>
                        <p:cond delay="indefinite"/>
                      </p:stCondLst>
                      <p:childTnLst>
                        <p:par>
                          <p:cTn id="274" fill="hold">
                            <p:stCondLst>
                              <p:cond delay="0"/>
                            </p:stCondLst>
                            <p:childTnLst>
                              <p:par>
                                <p:cTn id="275" nodeType="clickEffect" fill="hold" presetClass="entr" presetID="4" presetSubtype="16">
                                  <p:stCondLst>
                                    <p:cond delay="0"/>
                                  </p:stCondLst>
                                  <p:childTnLst>
                                    <p:set>
                                      <p:cBhvr>
                                        <p:cTn id="276" dur="1" fill="hold">
                                          <p:stCondLst>
                                            <p:cond delay="0"/>
                                          </p:stCondLst>
                                        </p:cTn>
                                        <p:tgtEl>
                                          <p:spTgt spid="218"/>
                                        </p:tgtEl>
                                        <p:attrNameLst>
                                          <p:attrName>style.visibility</p:attrName>
                                        </p:attrNameLst>
                                      </p:cBhvr>
                                      <p:to>
                                        <p:strVal val="visible"/>
                                      </p:to>
                                    </p:set>
                                    <p:animEffect filter="box(in)" transition="out">
                                      <p:cBhvr additive="repl">
                                        <p:cTn id="277" dur="500"/>
                                        <p:tgtEl>
                                          <p:spTgt spid="218"/>
                                        </p:tgtEl>
                                      </p:cBhvr>
                                    </p:animEffect>
                                  </p:childTnLst>
                                </p:cTn>
                              </p:par>
                            </p:childTnLst>
                          </p:cTn>
                        </p:par>
                      </p:childTnLst>
                    </p:cTn>
                  </p:par>
                  <p:par>
                    <p:cTn id="278" fill="hold">
                      <p:stCondLst>
                        <p:cond delay="indefinite"/>
                      </p:stCondLst>
                      <p:childTnLst>
                        <p:par>
                          <p:cTn id="279" fill="hold">
                            <p:stCondLst>
                              <p:cond delay="0"/>
                            </p:stCondLst>
                            <p:childTnLst>
                              <p:par>
                                <p:cTn id="280" nodeType="clickEffect" fill="hold" presetClass="entr" presetID="4" presetSubtype="16">
                                  <p:stCondLst>
                                    <p:cond delay="0"/>
                                  </p:stCondLst>
                                  <p:childTnLst>
                                    <p:set>
                                      <p:cBhvr>
                                        <p:cTn id="281" dur="1" fill="hold">
                                          <p:stCondLst>
                                            <p:cond delay="0"/>
                                          </p:stCondLst>
                                        </p:cTn>
                                        <p:tgtEl>
                                          <p:spTgt spid="216"/>
                                        </p:tgtEl>
                                        <p:attrNameLst>
                                          <p:attrName>style.visibility</p:attrName>
                                        </p:attrNameLst>
                                      </p:cBhvr>
                                      <p:to>
                                        <p:strVal val="visible"/>
                                      </p:to>
                                    </p:set>
                                    <p:animEffect filter="box(in)" transition="out">
                                      <p:cBhvr additive="repl">
                                        <p:cTn id="282" dur="500"/>
                                        <p:tgtEl>
                                          <p:spTgt spid="216"/>
                                        </p:tgtEl>
                                      </p:cBhvr>
                                    </p:animEffect>
                                  </p:childTnLst>
                                </p:cTn>
                              </p:par>
                              <p:par>
                                <p:cTn id="283" nodeType="withEffect" fill="hold" presetClass="entr" presetID="4" presetSubtype="16">
                                  <p:stCondLst>
                                    <p:cond delay="0"/>
                                  </p:stCondLst>
                                  <p:childTnLst>
                                    <p:set>
                                      <p:cBhvr>
                                        <p:cTn id="284" dur="1" fill="hold">
                                          <p:stCondLst>
                                            <p:cond delay="0"/>
                                          </p:stCondLst>
                                        </p:cTn>
                                        <p:tgtEl>
                                          <p:spTgt spid="217"/>
                                        </p:tgtEl>
                                        <p:attrNameLst>
                                          <p:attrName>style.visibility</p:attrName>
                                        </p:attrNameLst>
                                      </p:cBhvr>
                                      <p:to>
                                        <p:strVal val="visible"/>
                                      </p:to>
                                    </p:set>
                                    <p:animEffect filter="box(in)" transition="out">
                                      <p:cBhvr additive="repl">
                                        <p:cTn id="285" dur="500"/>
                                        <p:tgtEl>
                                          <p:spTgt spid="217"/>
                                        </p:tgtEl>
                                      </p:cBhvr>
                                    </p:animEffect>
                                  </p:childTnLst>
                                </p:cTn>
                              </p:par>
                            </p:childTnLst>
                          </p:cTn>
                        </p:par>
                      </p:childTnLst>
                    </p:cTn>
                  </p:par>
                  <p:par>
                    <p:cTn id="286" fill="hold">
                      <p:stCondLst>
                        <p:cond delay="indefinite"/>
                      </p:stCondLst>
                      <p:childTnLst>
                        <p:par>
                          <p:cTn id="287" fill="hold">
                            <p:stCondLst>
                              <p:cond delay="0"/>
                            </p:stCondLst>
                            <p:childTnLst>
                              <p:par>
                                <p:cTn id="288" nodeType="clickEffect" fill="hold" presetClass="entr" presetID="4" presetSubtype="16">
                                  <p:stCondLst>
                                    <p:cond delay="0"/>
                                  </p:stCondLst>
                                  <p:childTnLst>
                                    <p:set>
                                      <p:cBhvr>
                                        <p:cTn id="289" dur="1" fill="hold">
                                          <p:stCondLst>
                                            <p:cond delay="0"/>
                                          </p:stCondLst>
                                        </p:cTn>
                                        <p:tgtEl>
                                          <p:spTgt spid="219"/>
                                        </p:tgtEl>
                                        <p:attrNameLst>
                                          <p:attrName>style.visibility</p:attrName>
                                        </p:attrNameLst>
                                      </p:cBhvr>
                                      <p:to>
                                        <p:strVal val="visible"/>
                                      </p:to>
                                    </p:set>
                                    <p:animEffect filter="box(in)" transition="out">
                                      <p:cBhvr additive="repl">
                                        <p:cTn id="290" dur="500"/>
                                        <p:tgtEl>
                                          <p:spTgt spid="219"/>
                                        </p:tgtEl>
                                      </p:cBhvr>
                                    </p:animEffect>
                                  </p:childTnLst>
                                </p:cTn>
                              </p:par>
                              <p:par>
                                <p:cTn id="291" nodeType="withEffect" fill="hold" presetClass="entr" presetID="4" presetSubtype="16">
                                  <p:stCondLst>
                                    <p:cond delay="0"/>
                                  </p:stCondLst>
                                  <p:childTnLst>
                                    <p:set>
                                      <p:cBhvr>
                                        <p:cTn id="292" dur="1" fill="hold">
                                          <p:stCondLst>
                                            <p:cond delay="0"/>
                                          </p:stCondLst>
                                        </p:cTn>
                                        <p:tgtEl>
                                          <p:spTgt spid="220"/>
                                        </p:tgtEl>
                                        <p:attrNameLst>
                                          <p:attrName>style.visibility</p:attrName>
                                        </p:attrNameLst>
                                      </p:cBhvr>
                                      <p:to>
                                        <p:strVal val="visible"/>
                                      </p:to>
                                    </p:set>
                                    <p:animEffect filter="box(in)" transition="out">
                                      <p:cBhvr additive="repl">
                                        <p:cTn id="293" dur="500"/>
                                        <p:tgtEl>
                                          <p:spTgt spid="2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CustomShape 1"/>
          <p:cNvSpPr/>
          <p:nvPr/>
        </p:nvSpPr>
        <p:spPr>
          <a:xfrm>
            <a:off x="3480840" y="3244320"/>
            <a:ext cx="2182320" cy="364680"/>
          </a:xfrm>
          <a:prstGeom prst="rect">
            <a:avLst/>
          </a:prstGeom>
          <a:noFill/>
          <a:ln>
            <a:noFill/>
          </a:ln>
        </p:spPr>
        <p:style>
          <a:lnRef idx="0"/>
          <a:fillRef idx="0"/>
          <a:effectRef idx="0"/>
          <a:fontRef idx="minor"/>
        </p:style>
        <p:txBody>
          <a:bodyPr wrap="none" lIns="90000" rIns="90000" tIns="45000" bIns="45000"/>
          <a:p>
            <a:pPr>
              <a:lnSpc>
                <a:spcPct val="100000"/>
              </a:lnSpc>
            </a:pPr>
            <a:r>
              <a:rPr b="1" lang="es-AR" sz="1800" spc="-1" strike="noStrike">
                <a:solidFill>
                  <a:srgbClr val="000000"/>
                </a:solidFill>
                <a:uFill>
                  <a:solidFill>
                    <a:srgbClr val="ffffff"/>
                  </a:solidFill>
                </a:uFill>
                <a:latin typeface="Century Schoolbook"/>
              </a:rPr>
              <a:t>pleural effusions</a:t>
            </a:r>
            <a:endParaRPr b="0" lang="es-AR" sz="1800" spc="-1" strike="noStrike">
              <a:solidFill>
                <a:srgbClr val="000000"/>
              </a:solidFill>
              <a:uFill>
                <a:solidFill>
                  <a:srgbClr val="ffffff"/>
                </a:solidFill>
              </a:uFill>
              <a:latin typeface="Arial"/>
            </a:endParaRPr>
          </a:p>
        </p:txBody>
      </p:sp>
      <p:graphicFrame>
        <p:nvGraphicFramePr>
          <p:cNvPr id="222" name="Table 2"/>
          <p:cNvGraphicFramePr/>
          <p:nvPr/>
        </p:nvGraphicFramePr>
        <p:xfrm>
          <a:off x="285840" y="880200"/>
          <a:ext cx="8572320" cy="1631520"/>
        </p:xfrm>
        <a:graphic>
          <a:graphicData uri="http://schemas.openxmlformats.org/drawingml/2006/table">
            <a:tbl>
              <a:tblPr/>
              <a:tblGrid>
                <a:gridCol w="2343240"/>
                <a:gridCol w="6229080"/>
              </a:tblGrid>
              <a:tr h="335160">
                <a:tc gridSpan="2">
                  <a:txBody>
                    <a:bodyPr/>
                    <a:p>
                      <a:pPr>
                        <a:lnSpc>
                          <a:spcPct val="100000"/>
                        </a:lnSpc>
                      </a:pPr>
                      <a:r>
                        <a:rPr b="1" lang="es-AR" sz="1600" spc="-1" strike="noStrike">
                          <a:solidFill>
                            <a:srgbClr val="ffffff"/>
                          </a:solidFill>
                          <a:uFill>
                            <a:solidFill>
                              <a:srgbClr val="ffffff"/>
                            </a:solidFill>
                          </a:uFill>
                          <a:latin typeface="Century Schoolbook"/>
                        </a:rPr>
                        <a:t>Procesos que siempre causan trasudado</a:t>
                      </a:r>
                      <a:endParaRPr b="0" lang="es-AR"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0f6fc6"/>
                    </a:solidFill>
                  </a:tcPr>
                </a:tc>
                <a:tc hMerge="1">
                  <a:tcPr>
                    <a:solidFill>
                      <a:srgbClr val="729fcf"/>
                    </a:solidFill>
                  </a:tcPr>
                </a:tc>
              </a:tr>
              <a:tr h="335160">
                <a:tc>
                  <a:txBody>
                    <a:bodyPr/>
                    <a:p>
                      <a:pPr>
                        <a:lnSpc>
                          <a:spcPct val="100000"/>
                        </a:lnSpc>
                      </a:pPr>
                      <a:r>
                        <a:rPr b="0" lang="es-AR" sz="1600" spc="-1" strike="noStrike">
                          <a:solidFill>
                            <a:srgbClr val="000000"/>
                          </a:solidFill>
                          <a:uFill>
                            <a:solidFill>
                              <a:srgbClr val="ffffff"/>
                            </a:solidFill>
                          </a:uFill>
                          <a:latin typeface="Century Schoolbook"/>
                        </a:rPr>
                        <a:t>Atelectasias</a:t>
                      </a:r>
                      <a:endParaRPr b="0" lang="es-AR"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cd4ea"/>
                    </a:solidFill>
                  </a:tcPr>
                </a:tc>
                <a:tc>
                  <a:txBody>
                    <a:bodyPr/>
                    <a:p>
                      <a:pPr>
                        <a:lnSpc>
                          <a:spcPct val="100000"/>
                        </a:lnSpc>
                      </a:pPr>
                      <a:r>
                        <a:rPr b="0" lang="es-AR" sz="1600" spc="-1" strike="noStrike">
                          <a:solidFill>
                            <a:srgbClr val="000000"/>
                          </a:solidFill>
                          <a:uFill>
                            <a:solidFill>
                              <a:srgbClr val="ffffff"/>
                            </a:solidFill>
                          </a:uFill>
                          <a:latin typeface="Century Schoolbook"/>
                        </a:rPr>
                        <a:t>Causadas por incremento de la presión negativa</a:t>
                      </a:r>
                      <a:endParaRPr b="0" lang="es-AR"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cd4ea"/>
                    </a:solidFill>
                  </a:tcPr>
                </a:tc>
              </a:tr>
              <a:tr h="518040">
                <a:tc>
                  <a:txBody>
                    <a:bodyPr/>
                    <a:p>
                      <a:pPr>
                        <a:lnSpc>
                          <a:spcPct val="100000"/>
                        </a:lnSpc>
                      </a:pPr>
                      <a:r>
                        <a:rPr b="0" lang="es-AR" sz="1400" spc="-1" strike="noStrike">
                          <a:solidFill>
                            <a:srgbClr val="000000"/>
                          </a:solidFill>
                          <a:uFill>
                            <a:solidFill>
                              <a:srgbClr val="ffffff"/>
                            </a:solidFill>
                          </a:uFill>
                          <a:latin typeface="Century Schoolbook"/>
                        </a:rPr>
                        <a:t>LCR dentro del espacio pleural</a:t>
                      </a:r>
                      <a:endParaRPr b="0" lang="es-AR"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7ebf4"/>
                    </a:solidFill>
                  </a:tcPr>
                </a:tc>
                <a:tc>
                  <a:txBody>
                    <a:bodyPr/>
                    <a:p>
                      <a:pPr>
                        <a:lnSpc>
                          <a:spcPct val="100000"/>
                        </a:lnSpc>
                      </a:pPr>
                      <a:r>
                        <a:rPr b="0" lang="es-AR" sz="1400" spc="-1" strike="noStrike">
                          <a:solidFill>
                            <a:srgbClr val="000000"/>
                          </a:solidFill>
                          <a:uFill>
                            <a:solidFill>
                              <a:srgbClr val="ffffff"/>
                            </a:solidFill>
                          </a:uFill>
                          <a:latin typeface="Century Schoolbook"/>
                        </a:rPr>
                        <a:t>Cirugía s de la columna torácica o trauma y comunicación ventrículo-pleural</a:t>
                      </a:r>
                      <a:endParaRPr b="0" lang="es-AR"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7ebf4"/>
                    </a:solidFill>
                  </a:tcPr>
                </a:tc>
              </a:tr>
              <a:tr h="578520">
                <a:tc>
                  <a:txBody>
                    <a:bodyPr/>
                    <a:p>
                      <a:pPr>
                        <a:lnSpc>
                          <a:spcPct val="100000"/>
                        </a:lnSpc>
                      </a:pPr>
                      <a:r>
                        <a:rPr b="0" lang="es-AR" sz="1600" spc="-1" strike="noStrike">
                          <a:solidFill>
                            <a:srgbClr val="000000"/>
                          </a:solidFill>
                          <a:uFill>
                            <a:solidFill>
                              <a:srgbClr val="ffffff"/>
                            </a:solidFill>
                          </a:uFill>
                          <a:latin typeface="Century Schoolbook"/>
                        </a:rPr>
                        <a:t>Insuficiencia cardíaca</a:t>
                      </a:r>
                      <a:endParaRPr b="0" lang="es-AR"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cd4ea"/>
                    </a:solidFill>
                  </a:tcPr>
                </a:tc>
                <a:tc>
                  <a:txBody>
                    <a:bodyPr/>
                    <a:p>
                      <a:pPr>
                        <a:lnSpc>
                          <a:spcPct val="100000"/>
                        </a:lnSpc>
                      </a:pPr>
                      <a:r>
                        <a:rPr b="0" lang="es-AR" sz="1600" spc="-1" strike="noStrike">
                          <a:solidFill>
                            <a:srgbClr val="000000"/>
                          </a:solidFill>
                          <a:uFill>
                            <a:solidFill>
                              <a:srgbClr val="ffffff"/>
                            </a:solidFill>
                          </a:uFill>
                          <a:latin typeface="Century Schoolbook"/>
                        </a:rPr>
                        <a:t>La diuresis aguda puede resultar en características exudativas límite</a:t>
                      </a:r>
                      <a:endParaRPr b="0" lang="es-AR"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cd4ea"/>
                    </a:solidFill>
                  </a:tcPr>
                </a:tc>
              </a:tr>
              <a:tr h="335160">
                <a:tc>
                  <a:txBody>
                    <a:bodyPr/>
                    <a:p>
                      <a:pPr>
                        <a:lnSpc>
                          <a:spcPct val="100000"/>
                        </a:lnSpc>
                      </a:pPr>
                      <a:r>
                        <a:rPr b="0" lang="es-AR" sz="1600" spc="-1" strike="noStrike">
                          <a:solidFill>
                            <a:srgbClr val="000000"/>
                          </a:solidFill>
                          <a:uFill>
                            <a:solidFill>
                              <a:srgbClr val="ffffff"/>
                            </a:solidFill>
                          </a:uFill>
                          <a:latin typeface="Century Schoolbook"/>
                        </a:rPr>
                        <a:t>Hidrotórax hepático</a:t>
                      </a:r>
                      <a:endParaRPr b="0" lang="es-AR"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7ebf4"/>
                    </a:solidFill>
                  </a:tcPr>
                </a:tc>
                <a:tc>
                  <a:txBody>
                    <a:bodyPr/>
                    <a:p>
                      <a:pPr>
                        <a:lnSpc>
                          <a:spcPct val="100000"/>
                        </a:lnSpc>
                      </a:pPr>
                      <a:r>
                        <a:rPr b="0" lang="es-AR" sz="1600" spc="-1" strike="noStrike">
                          <a:solidFill>
                            <a:srgbClr val="000000"/>
                          </a:solidFill>
                          <a:uFill>
                            <a:solidFill>
                              <a:srgbClr val="ffffff"/>
                            </a:solidFill>
                          </a:uFill>
                          <a:latin typeface="Century Schoolbook"/>
                        </a:rPr>
                        <a:t>Raramente sin clínica de ascitis</a:t>
                      </a:r>
                      <a:endParaRPr b="0" lang="es-AR"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7ebf4"/>
                    </a:solidFill>
                  </a:tcPr>
                </a:tc>
              </a:tr>
              <a:tr h="335160">
                <a:tc>
                  <a:txBody>
                    <a:bodyPr/>
                    <a:p>
                      <a:pPr>
                        <a:lnSpc>
                          <a:spcPct val="100000"/>
                        </a:lnSpc>
                      </a:pPr>
                      <a:r>
                        <a:rPr b="0" lang="es-AR" sz="1600" spc="-1" strike="noStrike">
                          <a:solidFill>
                            <a:srgbClr val="000000"/>
                          </a:solidFill>
                          <a:uFill>
                            <a:solidFill>
                              <a:srgbClr val="ffffff"/>
                            </a:solidFill>
                          </a:uFill>
                          <a:latin typeface="Century Schoolbook"/>
                        </a:rPr>
                        <a:t>Hipoalbuminemia</a:t>
                      </a:r>
                      <a:endParaRPr b="0" lang="es-AR"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cd4ea"/>
                    </a:solidFill>
                  </a:tcPr>
                </a:tc>
                <a:tc>
                  <a:txBody>
                    <a:bodyPr/>
                    <a:p>
                      <a:pPr>
                        <a:lnSpc>
                          <a:spcPct val="100000"/>
                        </a:lnSpc>
                      </a:pPr>
                      <a:r>
                        <a:rPr b="0" lang="es-AR" sz="1600" spc="-1" strike="noStrike">
                          <a:solidFill>
                            <a:srgbClr val="000000"/>
                          </a:solidFill>
                          <a:uFill>
                            <a:solidFill>
                              <a:srgbClr val="ffffff"/>
                            </a:solidFill>
                          </a:uFill>
                          <a:latin typeface="Century Schoolbook"/>
                        </a:rPr>
                        <a:t>Liquido edematoso raramente aislado en espacio pleural</a:t>
                      </a:r>
                      <a:endParaRPr b="0" lang="es-AR"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cd4ea"/>
                    </a:solidFill>
                  </a:tcPr>
                </a:tc>
              </a:tr>
              <a:tr h="578520">
                <a:tc>
                  <a:txBody>
                    <a:bodyPr/>
                    <a:p>
                      <a:pPr>
                        <a:lnSpc>
                          <a:spcPct val="100000"/>
                        </a:lnSpc>
                      </a:pPr>
                      <a:r>
                        <a:rPr b="0" lang="es-AR" sz="1600" spc="-1" strike="noStrike">
                          <a:solidFill>
                            <a:srgbClr val="000000"/>
                          </a:solidFill>
                          <a:uFill>
                            <a:solidFill>
                              <a:srgbClr val="ffffff"/>
                            </a:solidFill>
                          </a:uFill>
                          <a:latin typeface="Century Schoolbook"/>
                        </a:rPr>
                        <a:t>Iatrogenia</a:t>
                      </a:r>
                      <a:endParaRPr b="0" lang="es-AR"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7ebf4"/>
                    </a:solidFill>
                  </a:tcPr>
                </a:tc>
                <a:tc>
                  <a:txBody>
                    <a:bodyPr/>
                    <a:p>
                      <a:pPr>
                        <a:lnSpc>
                          <a:spcPct val="100000"/>
                        </a:lnSpc>
                      </a:pPr>
                      <a:r>
                        <a:rPr b="0" lang="es-AR" sz="1600" spc="-1" strike="noStrike">
                          <a:solidFill>
                            <a:srgbClr val="000000"/>
                          </a:solidFill>
                          <a:uFill>
                            <a:solidFill>
                              <a:srgbClr val="ffffff"/>
                            </a:solidFill>
                          </a:uFill>
                          <a:latin typeface="Century Schoolbook"/>
                        </a:rPr>
                        <a:t>El catéter endovenoso fuera de lugar, dentro del espacio pleural  en cardiopatías (operación de Fontan)</a:t>
                      </a:r>
                      <a:endParaRPr b="0" lang="es-AR"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7ebf4"/>
                    </a:solidFill>
                  </a:tcPr>
                </a:tc>
              </a:tr>
              <a:tr h="335160">
                <a:tc>
                  <a:txBody>
                    <a:bodyPr/>
                    <a:p>
                      <a:pPr>
                        <a:lnSpc>
                          <a:spcPct val="100000"/>
                        </a:lnSpc>
                      </a:pPr>
                      <a:r>
                        <a:rPr b="0" lang="es-AR" sz="1600" spc="-1" strike="noStrike">
                          <a:solidFill>
                            <a:srgbClr val="000000"/>
                          </a:solidFill>
                          <a:uFill>
                            <a:solidFill>
                              <a:srgbClr val="ffffff"/>
                            </a:solidFill>
                          </a:uFill>
                          <a:latin typeface="Century Schoolbook"/>
                        </a:rPr>
                        <a:t>Síndrome nefrótico</a:t>
                      </a:r>
                      <a:endParaRPr b="0" lang="es-AR"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cd4ea"/>
                    </a:solidFill>
                  </a:tcPr>
                </a:tc>
                <a:tc>
                  <a:txBody>
                    <a:bodyPr/>
                    <a:p>
                      <a:pPr>
                        <a:lnSpc>
                          <a:spcPct val="100000"/>
                        </a:lnSpc>
                      </a:pPr>
                      <a:r>
                        <a:rPr b="0" lang="es-AR" sz="1600" spc="-1" strike="noStrike">
                          <a:solidFill>
                            <a:srgbClr val="000000"/>
                          </a:solidFill>
                          <a:uFill>
                            <a:solidFill>
                              <a:srgbClr val="ffffff"/>
                            </a:solidFill>
                          </a:uFill>
                          <a:latin typeface="Century Schoolbook"/>
                        </a:rPr>
                        <a:t>Usualmente subpulmonar y bilateral</a:t>
                      </a:r>
                      <a:endParaRPr b="0" lang="es-AR"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cd4ea"/>
                    </a:solidFill>
                  </a:tcPr>
                </a:tc>
              </a:tr>
              <a:tr h="578520">
                <a:tc>
                  <a:txBody>
                    <a:bodyPr/>
                    <a:p>
                      <a:pPr>
                        <a:lnSpc>
                          <a:spcPct val="100000"/>
                        </a:lnSpc>
                      </a:pPr>
                      <a:r>
                        <a:rPr b="0" lang="es-AR" sz="1600" spc="-1" strike="noStrike">
                          <a:solidFill>
                            <a:srgbClr val="000000"/>
                          </a:solidFill>
                          <a:uFill>
                            <a:solidFill>
                              <a:srgbClr val="ffffff"/>
                            </a:solidFill>
                          </a:uFill>
                          <a:latin typeface="Century Schoolbook"/>
                        </a:rPr>
                        <a:t>Diálisis peritoneal</a:t>
                      </a:r>
                      <a:endParaRPr b="0" lang="es-AR"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7ebf4"/>
                    </a:solidFill>
                  </a:tcPr>
                </a:tc>
                <a:tc>
                  <a:txBody>
                    <a:bodyPr/>
                    <a:p>
                      <a:pPr>
                        <a:lnSpc>
                          <a:spcPct val="100000"/>
                        </a:lnSpc>
                      </a:pPr>
                      <a:r>
                        <a:rPr b="0" lang="es-AR" sz="1600" spc="-1" strike="noStrike">
                          <a:solidFill>
                            <a:srgbClr val="000000"/>
                          </a:solidFill>
                          <a:uFill>
                            <a:solidFill>
                              <a:srgbClr val="ffffff"/>
                            </a:solidFill>
                          </a:uFill>
                          <a:latin typeface="Century Schoolbook"/>
                        </a:rPr>
                        <a:t>Derrame pleural masivo agudo desarrollado dentro de las 48 hs de iniciar la diálisis</a:t>
                      </a:r>
                      <a:endParaRPr b="0" lang="es-AR"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7ebf4"/>
                    </a:solidFill>
                  </a:tcPr>
                </a:tc>
              </a:tr>
              <a:tr h="335160">
                <a:tc>
                  <a:txBody>
                    <a:bodyPr/>
                    <a:p>
                      <a:pPr>
                        <a:lnSpc>
                          <a:spcPct val="100000"/>
                        </a:lnSpc>
                      </a:pPr>
                      <a:r>
                        <a:rPr b="0" lang="es-AR" sz="1600" spc="-1" strike="noStrike">
                          <a:solidFill>
                            <a:srgbClr val="000000"/>
                          </a:solidFill>
                          <a:uFill>
                            <a:solidFill>
                              <a:srgbClr val="ffffff"/>
                            </a:solidFill>
                          </a:uFill>
                          <a:latin typeface="Century Schoolbook"/>
                        </a:rPr>
                        <a:t>Urinotórax</a:t>
                      </a:r>
                      <a:endParaRPr b="0" lang="es-AR"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cd4ea"/>
                    </a:solidFill>
                  </a:tcPr>
                </a:tc>
                <a:tc>
                  <a:txBody>
                    <a:bodyPr/>
                    <a:p>
                      <a:pPr>
                        <a:lnSpc>
                          <a:spcPct val="100000"/>
                        </a:lnSpc>
                      </a:pPr>
                      <a:r>
                        <a:rPr b="0" lang="es-AR" sz="1600" spc="-1" strike="noStrike">
                          <a:solidFill>
                            <a:srgbClr val="000000"/>
                          </a:solidFill>
                          <a:uFill>
                            <a:solidFill>
                              <a:srgbClr val="ffffff"/>
                            </a:solidFill>
                          </a:uFill>
                          <a:latin typeface="Century Schoolbook"/>
                        </a:rPr>
                        <a:t>Causado por uropatía obstructiva bilateral</a:t>
                      </a:r>
                      <a:endParaRPr b="0" lang="es-AR"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cd4ea"/>
                    </a:solidFill>
                  </a:tcPr>
                </a:tc>
              </a:tr>
            </a:tbl>
          </a:graphicData>
        </a:graphic>
      </p:graphicFrame>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223" name="Table 1"/>
          <p:cNvGraphicFramePr/>
          <p:nvPr/>
        </p:nvGraphicFramePr>
        <p:xfrm>
          <a:off x="285840" y="642960"/>
          <a:ext cx="8429400" cy="1217160"/>
        </p:xfrm>
        <a:graphic>
          <a:graphicData uri="http://schemas.openxmlformats.org/drawingml/2006/table">
            <a:tbl>
              <a:tblPr/>
              <a:tblGrid>
                <a:gridCol w="2177640"/>
                <a:gridCol w="6251760"/>
              </a:tblGrid>
              <a:tr h="372240">
                <a:tc gridSpan="2">
                  <a:txBody>
                    <a:bodyPr/>
                    <a:p>
                      <a:pPr>
                        <a:lnSpc>
                          <a:spcPct val="100000"/>
                        </a:lnSpc>
                      </a:pPr>
                      <a:r>
                        <a:rPr b="1" lang="es-AR" sz="1600" spc="-1" strike="noStrike">
                          <a:solidFill>
                            <a:srgbClr val="ffffff"/>
                          </a:solidFill>
                          <a:uFill>
                            <a:solidFill>
                              <a:srgbClr val="ffffff"/>
                            </a:solidFill>
                          </a:uFill>
                          <a:latin typeface="Century Schoolbook"/>
                        </a:rPr>
                        <a:t>Procesos que podrían causar trasudado pero usualmente causan exudado</a:t>
                      </a:r>
                      <a:endParaRPr b="0" lang="es-AR"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0f6fc6"/>
                    </a:solidFill>
                  </a:tcPr>
                </a:tc>
                <a:tc hMerge="1">
                  <a:tcPr>
                    <a:solidFill>
                      <a:srgbClr val="729fcf"/>
                    </a:solidFill>
                  </a:tcPr>
                </a:tc>
              </a:tr>
              <a:tr h="355680">
                <a:tc>
                  <a:txBody>
                    <a:bodyPr/>
                    <a:p>
                      <a:pPr>
                        <a:lnSpc>
                          <a:spcPct val="100000"/>
                        </a:lnSpc>
                      </a:pPr>
                      <a:r>
                        <a:rPr b="0" lang="es-AR" sz="1600" spc="-1" strike="noStrike">
                          <a:solidFill>
                            <a:srgbClr val="000000"/>
                          </a:solidFill>
                          <a:uFill>
                            <a:solidFill>
                              <a:srgbClr val="ffffff"/>
                            </a:solidFill>
                          </a:uFill>
                          <a:latin typeface="Century Schoolbook"/>
                        </a:rPr>
                        <a:t>Amiloidosis</a:t>
                      </a:r>
                      <a:endParaRPr b="0" lang="es-AR"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cd4ea"/>
                    </a:solidFill>
                  </a:tcPr>
                </a:tc>
                <a:tc>
                  <a:txBody>
                    <a:bodyPr/>
                    <a:p>
                      <a:pPr>
                        <a:lnSpc>
                          <a:spcPct val="100000"/>
                        </a:lnSpc>
                      </a:pPr>
                      <a:r>
                        <a:rPr b="0" lang="es-AR" sz="1600" spc="-1" strike="noStrike">
                          <a:solidFill>
                            <a:srgbClr val="000000"/>
                          </a:solidFill>
                          <a:uFill>
                            <a:solidFill>
                              <a:srgbClr val="ffffff"/>
                            </a:solidFill>
                          </a:uFill>
                          <a:latin typeface="Century Schoolbook"/>
                        </a:rPr>
                        <a:t>A menudo exudativa debido a disrupción de la superficie pleural</a:t>
                      </a:r>
                      <a:endParaRPr b="0" lang="es-AR"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cd4ea"/>
                    </a:solidFill>
                  </a:tcPr>
                </a:tc>
              </a:tr>
              <a:tr h="355680">
                <a:tc>
                  <a:txBody>
                    <a:bodyPr/>
                    <a:p>
                      <a:pPr>
                        <a:lnSpc>
                          <a:spcPct val="100000"/>
                        </a:lnSpc>
                      </a:pPr>
                      <a:r>
                        <a:rPr b="0" lang="es-AR" sz="1600" spc="-1" strike="noStrike">
                          <a:solidFill>
                            <a:srgbClr val="000000"/>
                          </a:solidFill>
                          <a:uFill>
                            <a:solidFill>
                              <a:srgbClr val="ffffff"/>
                            </a:solidFill>
                          </a:uFill>
                          <a:latin typeface="Century Schoolbook"/>
                        </a:rPr>
                        <a:t>Quilotórax</a:t>
                      </a:r>
                      <a:endParaRPr b="0" lang="es-AR"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7ebf4"/>
                    </a:solidFill>
                  </a:tcPr>
                </a:tc>
                <a:tc>
                  <a:txBody>
                    <a:bodyPr/>
                    <a:p>
                      <a:pPr>
                        <a:lnSpc>
                          <a:spcPct val="100000"/>
                        </a:lnSpc>
                      </a:pPr>
                      <a:r>
                        <a:rPr b="0" lang="es-AR" sz="1600" spc="-1" strike="noStrike">
                          <a:solidFill>
                            <a:srgbClr val="000000"/>
                          </a:solidFill>
                          <a:uFill>
                            <a:solidFill>
                              <a:srgbClr val="ffffff"/>
                            </a:solidFill>
                          </a:uFill>
                          <a:latin typeface="Century Schoolbook"/>
                        </a:rPr>
                        <a:t> </a:t>
                      </a:r>
                      <a:endParaRPr b="0" lang="es-AR"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7ebf4"/>
                    </a:solidFill>
                  </a:tcPr>
                </a:tc>
              </a:tr>
              <a:tr h="619560">
                <a:tc>
                  <a:txBody>
                    <a:bodyPr/>
                    <a:p>
                      <a:pPr>
                        <a:lnSpc>
                          <a:spcPct val="100000"/>
                        </a:lnSpc>
                      </a:pPr>
                      <a:r>
                        <a:rPr b="0" lang="es-AR" sz="1600" spc="-1" strike="noStrike">
                          <a:solidFill>
                            <a:srgbClr val="000000"/>
                          </a:solidFill>
                          <a:uFill>
                            <a:solidFill>
                              <a:srgbClr val="ffffff"/>
                            </a:solidFill>
                          </a:uFill>
                          <a:latin typeface="Century Schoolbook"/>
                        </a:rPr>
                        <a:t>Pericarditis constrictiva</a:t>
                      </a:r>
                      <a:endParaRPr b="0" lang="es-AR"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cd4ea"/>
                    </a:solidFill>
                  </a:tcPr>
                </a:tc>
                <a:tc>
                  <a:txBody>
                    <a:bodyPr/>
                    <a:p>
                      <a:pPr>
                        <a:lnSpc>
                          <a:spcPct val="100000"/>
                        </a:lnSpc>
                      </a:pPr>
                      <a:r>
                        <a:rPr b="0" lang="es-AR" sz="1600" spc="-1" strike="noStrike">
                          <a:solidFill>
                            <a:srgbClr val="000000"/>
                          </a:solidFill>
                          <a:uFill>
                            <a:solidFill>
                              <a:srgbClr val="ffffff"/>
                            </a:solidFill>
                          </a:uFill>
                          <a:latin typeface="Century Schoolbook"/>
                        </a:rPr>
                        <a:t>Derrame bilateral</a:t>
                      </a:r>
                      <a:endParaRPr b="0" lang="es-AR"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cd4ea"/>
                    </a:solidFill>
                  </a:tcPr>
                </a:tc>
              </a:tr>
              <a:tr h="619560">
                <a:tc>
                  <a:txBody>
                    <a:bodyPr/>
                    <a:p>
                      <a:pPr>
                        <a:lnSpc>
                          <a:spcPct val="100000"/>
                        </a:lnSpc>
                      </a:pPr>
                      <a:r>
                        <a:rPr b="0" lang="es-AR" sz="1600" spc="-1" strike="noStrike">
                          <a:solidFill>
                            <a:srgbClr val="000000"/>
                          </a:solidFill>
                          <a:uFill>
                            <a:solidFill>
                              <a:srgbClr val="ffffff"/>
                            </a:solidFill>
                          </a:uFill>
                          <a:latin typeface="Century Schoolbook"/>
                        </a:rPr>
                        <a:t>Derrame pleural hipotiroideo</a:t>
                      </a:r>
                      <a:endParaRPr b="0" lang="es-AR"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7ebf4"/>
                    </a:solidFill>
                  </a:tcPr>
                </a:tc>
                <a:tc>
                  <a:txBody>
                    <a:bodyPr/>
                    <a:p>
                      <a:pPr>
                        <a:lnSpc>
                          <a:spcPct val="100000"/>
                        </a:lnSpc>
                      </a:pPr>
                      <a:r>
                        <a:rPr b="0" lang="es-AR" sz="1600" spc="-1" strike="noStrike">
                          <a:solidFill>
                            <a:srgbClr val="000000"/>
                          </a:solidFill>
                          <a:uFill>
                            <a:solidFill>
                              <a:srgbClr val="ffffff"/>
                            </a:solidFill>
                          </a:uFill>
                          <a:latin typeface="Century Schoolbook"/>
                        </a:rPr>
                        <a:t>Hipotiroidismo  cardiaco o per se</a:t>
                      </a:r>
                      <a:endParaRPr b="0" lang="es-AR"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7ebf4"/>
                    </a:solidFill>
                  </a:tcPr>
                </a:tc>
              </a:tr>
              <a:tr h="619560">
                <a:tc>
                  <a:txBody>
                    <a:bodyPr/>
                    <a:p>
                      <a:pPr>
                        <a:lnSpc>
                          <a:spcPct val="100000"/>
                        </a:lnSpc>
                      </a:pPr>
                      <a:r>
                        <a:rPr b="0" lang="es-AR" sz="1600" spc="-1" strike="noStrike">
                          <a:solidFill>
                            <a:srgbClr val="000000"/>
                          </a:solidFill>
                          <a:uFill>
                            <a:solidFill>
                              <a:srgbClr val="ffffff"/>
                            </a:solidFill>
                          </a:uFill>
                          <a:latin typeface="Century Schoolbook"/>
                        </a:rPr>
                        <a:t>Malignidad</a:t>
                      </a:r>
                      <a:endParaRPr b="0" lang="es-AR"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cd4ea"/>
                    </a:solidFill>
                  </a:tcPr>
                </a:tc>
                <a:tc>
                  <a:txBody>
                    <a:bodyPr/>
                    <a:p>
                      <a:pPr>
                        <a:lnSpc>
                          <a:spcPct val="100000"/>
                        </a:lnSpc>
                      </a:pPr>
                      <a:r>
                        <a:rPr b="0" lang="es-AR" sz="1600" spc="-1" strike="noStrike">
                          <a:solidFill>
                            <a:srgbClr val="000000"/>
                          </a:solidFill>
                          <a:uFill>
                            <a:solidFill>
                              <a:srgbClr val="ffffff"/>
                            </a:solidFill>
                          </a:uFill>
                          <a:latin typeface="Century Schoolbook"/>
                        </a:rPr>
                        <a:t>Usualmente exudativa, pero 3 ó 10% posiblemente trasudativa debido a obstrucción linfática</a:t>
                      </a:r>
                      <a:endParaRPr b="0" lang="es-AR"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cd4ea"/>
                    </a:solidFill>
                  </a:tcPr>
                </a:tc>
              </a:tr>
              <a:tr h="355680">
                <a:tc>
                  <a:txBody>
                    <a:bodyPr/>
                    <a:p>
                      <a:pPr>
                        <a:lnSpc>
                          <a:spcPct val="100000"/>
                        </a:lnSpc>
                      </a:pPr>
                      <a:r>
                        <a:rPr b="0" lang="es-AR" sz="1600" spc="-1" strike="noStrike">
                          <a:solidFill>
                            <a:srgbClr val="000000"/>
                          </a:solidFill>
                          <a:uFill>
                            <a:solidFill>
                              <a:srgbClr val="ffffff"/>
                            </a:solidFill>
                          </a:uFill>
                          <a:latin typeface="Century Schoolbook"/>
                        </a:rPr>
                        <a:t>Embolia pulmonar</a:t>
                      </a:r>
                      <a:endParaRPr b="0" lang="es-AR"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7ebf4"/>
                    </a:solidFill>
                  </a:tcPr>
                </a:tc>
                <a:tc>
                  <a:txBody>
                    <a:bodyPr/>
                    <a:p>
                      <a:pPr>
                        <a:lnSpc>
                          <a:spcPct val="100000"/>
                        </a:lnSpc>
                      </a:pPr>
                      <a:r>
                        <a:rPr b="0" lang="es-AR" sz="1600" spc="-1" strike="noStrike">
                          <a:solidFill>
                            <a:srgbClr val="000000"/>
                          </a:solidFill>
                          <a:uFill>
                            <a:solidFill>
                              <a:srgbClr val="ffffff"/>
                            </a:solidFill>
                          </a:uFill>
                          <a:latin typeface="Century Schoolbook"/>
                        </a:rPr>
                        <a:t>Muchos son derrames exudativos</a:t>
                      </a:r>
                      <a:endParaRPr b="0" lang="es-AR"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7ebf4"/>
                    </a:solidFill>
                  </a:tcPr>
                </a:tc>
              </a:tr>
              <a:tr h="355680">
                <a:tc>
                  <a:txBody>
                    <a:bodyPr/>
                    <a:p>
                      <a:pPr>
                        <a:lnSpc>
                          <a:spcPct val="100000"/>
                        </a:lnSpc>
                      </a:pPr>
                      <a:r>
                        <a:rPr b="0" lang="es-AR" sz="1600" spc="-1" strike="noStrike">
                          <a:solidFill>
                            <a:srgbClr val="000000"/>
                          </a:solidFill>
                          <a:uFill>
                            <a:solidFill>
                              <a:srgbClr val="ffffff"/>
                            </a:solidFill>
                          </a:uFill>
                          <a:latin typeface="Century Schoolbook"/>
                        </a:rPr>
                        <a:t>Sarcoidosis</a:t>
                      </a:r>
                      <a:endParaRPr b="0" lang="es-AR"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cd4ea"/>
                    </a:solidFill>
                  </a:tcPr>
                </a:tc>
                <a:tc>
                  <a:txBody>
                    <a:bodyPr/>
                    <a:p>
                      <a:pPr>
                        <a:lnSpc>
                          <a:spcPct val="100000"/>
                        </a:lnSpc>
                      </a:pPr>
                      <a:r>
                        <a:rPr b="0" lang="es-AR" sz="1600" spc="-1" strike="noStrike">
                          <a:solidFill>
                            <a:srgbClr val="000000"/>
                          </a:solidFill>
                          <a:uFill>
                            <a:solidFill>
                              <a:srgbClr val="ffffff"/>
                            </a:solidFill>
                          </a:uFill>
                          <a:latin typeface="Century Schoolbook"/>
                        </a:rPr>
                        <a:t>Enfermedad en estadio 2 y 3</a:t>
                      </a:r>
                      <a:endParaRPr b="0" lang="es-AR"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cd4ea"/>
                    </a:solidFill>
                  </a:tcPr>
                </a:tc>
              </a:tr>
              <a:tr h="619560">
                <a:tc>
                  <a:txBody>
                    <a:bodyPr/>
                    <a:p>
                      <a:pPr>
                        <a:lnSpc>
                          <a:spcPct val="100000"/>
                        </a:lnSpc>
                      </a:pPr>
                      <a:r>
                        <a:rPr b="0" lang="es-AR" sz="1600" spc="-1" strike="noStrike">
                          <a:solidFill>
                            <a:srgbClr val="000000"/>
                          </a:solidFill>
                          <a:uFill>
                            <a:solidFill>
                              <a:srgbClr val="ffffff"/>
                            </a:solidFill>
                          </a:uFill>
                          <a:latin typeface="Century Schoolbook"/>
                        </a:rPr>
                        <a:t>Síndrome de vena cava superior</a:t>
                      </a:r>
                      <a:endParaRPr b="0" lang="es-AR"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7ebf4"/>
                    </a:solidFill>
                  </a:tcPr>
                </a:tc>
                <a:tc>
                  <a:txBody>
                    <a:bodyPr/>
                    <a:p>
                      <a:pPr>
                        <a:lnSpc>
                          <a:spcPct val="100000"/>
                        </a:lnSpc>
                      </a:pPr>
                      <a:r>
                        <a:rPr b="0" lang="es-AR" sz="1600" spc="-1" strike="noStrike">
                          <a:solidFill>
                            <a:srgbClr val="000000"/>
                          </a:solidFill>
                          <a:uFill>
                            <a:solidFill>
                              <a:srgbClr val="ffffff"/>
                            </a:solidFill>
                          </a:uFill>
                          <a:latin typeface="Century Schoolbook"/>
                        </a:rPr>
                        <a:t>Tal vez debido a la obstrucción aguda del drenaje linfático torácico ó a la hipertensión venosa sistémica </a:t>
                      </a:r>
                      <a:endParaRPr b="0" lang="es-AR"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7ebf4"/>
                    </a:solidFill>
                  </a:tcPr>
                </a:tc>
              </a:tr>
              <a:tr h="355680">
                <a:tc>
                  <a:txBody>
                    <a:bodyPr/>
                    <a:p>
                      <a:pPr>
                        <a:lnSpc>
                          <a:spcPct val="100000"/>
                        </a:lnSpc>
                      </a:pPr>
                      <a:r>
                        <a:rPr b="0" lang="es-AR" sz="1600" spc="-1" strike="noStrike">
                          <a:solidFill>
                            <a:srgbClr val="000000"/>
                          </a:solidFill>
                          <a:uFill>
                            <a:solidFill>
                              <a:srgbClr val="ffffff"/>
                            </a:solidFill>
                          </a:uFill>
                          <a:latin typeface="Century Schoolbook"/>
                        </a:rPr>
                        <a:t>Pulmón atrapado</a:t>
                      </a:r>
                      <a:endParaRPr b="0" lang="es-AR"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cd4ea"/>
                    </a:solidFill>
                  </a:tcPr>
                </a:tc>
                <a:tc>
                  <a:txBody>
                    <a:bodyPr/>
                    <a:p>
                      <a:pPr>
                        <a:lnSpc>
                          <a:spcPct val="100000"/>
                        </a:lnSpc>
                      </a:pPr>
                      <a:r>
                        <a:rPr b="0" lang="es-AR" sz="1600" spc="-1" strike="noStrike">
                          <a:solidFill>
                            <a:srgbClr val="000000"/>
                          </a:solidFill>
                          <a:uFill>
                            <a:solidFill>
                              <a:srgbClr val="ffffff"/>
                            </a:solidFill>
                          </a:uFill>
                          <a:latin typeface="Century Schoolbook"/>
                        </a:rPr>
                        <a:t>Como resultado de inflamación crónica ó remota</a:t>
                      </a:r>
                      <a:endParaRPr b="0" lang="es-AR"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cd4ea"/>
                    </a:solidFill>
                  </a:tcPr>
                </a:tc>
              </a:tr>
            </a:tbl>
          </a:graphicData>
        </a:graphic>
      </p:graphicFrame>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4" name="Picture 2" descr=""/>
          <p:cNvPicPr/>
          <p:nvPr/>
        </p:nvPicPr>
        <p:blipFill>
          <a:blip r:embed="rId1"/>
          <a:srcRect l="1646" t="17574" r="79127" b="41398"/>
          <a:stretch/>
        </p:blipFill>
        <p:spPr>
          <a:xfrm>
            <a:off x="642960" y="1357200"/>
            <a:ext cx="2499840" cy="2999880"/>
          </a:xfrm>
          <a:prstGeom prst="rect">
            <a:avLst/>
          </a:prstGeom>
          <a:ln w="9360">
            <a:noFill/>
          </a:ln>
        </p:spPr>
      </p:pic>
      <p:pic>
        <p:nvPicPr>
          <p:cNvPr id="225" name="Picture 2" descr=""/>
          <p:cNvPicPr/>
          <p:nvPr/>
        </p:nvPicPr>
        <p:blipFill>
          <a:blip r:embed="rId2"/>
          <a:srcRect l="2197" t="24606" r="76457" b="17574"/>
          <a:stretch/>
        </p:blipFill>
        <p:spPr>
          <a:xfrm>
            <a:off x="4653000" y="1357200"/>
            <a:ext cx="2776320" cy="4228920"/>
          </a:xfrm>
          <a:prstGeom prst="rect">
            <a:avLst/>
          </a:prstGeom>
          <a:ln w="9360">
            <a:noFill/>
          </a:ln>
        </p:spPr>
      </p:pic>
      <p:pic>
        <p:nvPicPr>
          <p:cNvPr id="226" name="Picture 2" descr=""/>
          <p:cNvPicPr/>
          <p:nvPr/>
        </p:nvPicPr>
        <p:blipFill>
          <a:blip r:embed="rId3"/>
          <a:srcRect l="49411" t="18745" r="29168" b="70300"/>
          <a:stretch/>
        </p:blipFill>
        <p:spPr>
          <a:xfrm>
            <a:off x="4643280" y="5558040"/>
            <a:ext cx="2785680" cy="799560"/>
          </a:xfrm>
          <a:prstGeom prst="rect">
            <a:avLst/>
          </a:prstGeom>
          <a:ln w="9360">
            <a:noFill/>
          </a:ln>
        </p:spPr>
      </p:pic>
      <p:pic>
        <p:nvPicPr>
          <p:cNvPr id="227" name="Picture 2" descr=""/>
          <p:cNvPicPr/>
          <p:nvPr/>
        </p:nvPicPr>
        <p:blipFill>
          <a:blip r:embed="rId4"/>
          <a:srcRect l="1646" t="58588" r="75284" b="17968"/>
          <a:stretch/>
        </p:blipFill>
        <p:spPr>
          <a:xfrm>
            <a:off x="500040" y="4572000"/>
            <a:ext cx="2999880" cy="1714320"/>
          </a:xfrm>
          <a:prstGeom prst="rect">
            <a:avLst/>
          </a:prstGeom>
          <a:ln w="9360">
            <a:noFill/>
          </a:ln>
        </p:spPr>
      </p:pic>
      <p:sp>
        <p:nvSpPr>
          <p:cNvPr id="228" name="CustomShape 1"/>
          <p:cNvSpPr/>
          <p:nvPr/>
        </p:nvSpPr>
        <p:spPr>
          <a:xfrm>
            <a:off x="2643120" y="142920"/>
            <a:ext cx="3500280" cy="785520"/>
          </a:xfrm>
          <a:prstGeom prst="rect">
            <a:avLst/>
          </a:prstGeom>
          <a:solidFill>
            <a:schemeClr val="accent6">
              <a:lumMod val="40000"/>
              <a:lumOff val="60000"/>
            </a:schemeClr>
          </a:solidFill>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es-AR" sz="2800" spc="-1" strike="noStrike">
                <a:solidFill>
                  <a:srgbClr val="000000"/>
                </a:solidFill>
                <a:uFill>
                  <a:solidFill>
                    <a:srgbClr val="ffffff"/>
                  </a:solidFill>
                </a:uFill>
                <a:latin typeface="Century Schoolbook"/>
              </a:rPr>
              <a:t>Procesos exudativos</a:t>
            </a:r>
            <a:endParaRPr b="0" lang="es-AR" sz="1800" spc="-1" strike="noStrike">
              <a:solidFill>
                <a:srgbClr val="000000"/>
              </a:solidFill>
              <a:uFill>
                <a:solidFill>
                  <a:srgbClr val="ffffff"/>
                </a:solidFill>
              </a:uFill>
              <a:latin typeface="Arial"/>
            </a:endParaRPr>
          </a:p>
        </p:txBody>
      </p:sp>
    </p:spTree>
  </p:cSld>
  <p:timing>
    <p:tnLst>
      <p:par>
        <p:cTn id="294" dur="indefinite" restart="never" nodeType="tmRoot">
          <p:childTnLst>
            <p:seq>
              <p:cTn id="295" dur="indefinite" nodeType="mainSeq">
                <p:childTnLst>
                  <p:par>
                    <p:cTn id="296" fill="hold">
                      <p:stCondLst>
                        <p:cond delay="indefinite"/>
                      </p:stCondLst>
                      <p:childTnLst>
                        <p:par>
                          <p:cTn id="297" fill="hold">
                            <p:stCondLst>
                              <p:cond delay="0"/>
                            </p:stCondLst>
                            <p:childTnLst>
                              <p:par>
                                <p:cTn id="298" nodeType="clickEffect" fill="hold" presetClass="entr" presetID="4" presetSubtype="16">
                                  <p:stCondLst>
                                    <p:cond delay="0"/>
                                  </p:stCondLst>
                                  <p:childTnLst>
                                    <p:set>
                                      <p:cBhvr>
                                        <p:cTn id="299" dur="1" fill="hold">
                                          <p:stCondLst>
                                            <p:cond delay="0"/>
                                          </p:stCondLst>
                                        </p:cTn>
                                        <p:tgtEl>
                                          <p:spTgt spid="224"/>
                                        </p:tgtEl>
                                        <p:attrNameLst>
                                          <p:attrName>style.visibility</p:attrName>
                                        </p:attrNameLst>
                                      </p:cBhvr>
                                      <p:to>
                                        <p:strVal val="visible"/>
                                      </p:to>
                                    </p:set>
                                    <p:animEffect filter="box(in)" transition="out">
                                      <p:cBhvr additive="repl">
                                        <p:cTn id="300" dur="500"/>
                                        <p:tgtEl>
                                          <p:spTgt spid="224"/>
                                        </p:tgtEl>
                                      </p:cBhvr>
                                    </p:animEffect>
                                  </p:childTnLst>
                                </p:cTn>
                              </p:par>
                            </p:childTnLst>
                          </p:cTn>
                        </p:par>
                      </p:childTnLst>
                    </p:cTn>
                  </p:par>
                  <p:par>
                    <p:cTn id="301" fill="hold">
                      <p:stCondLst>
                        <p:cond delay="indefinite"/>
                      </p:stCondLst>
                      <p:childTnLst>
                        <p:par>
                          <p:cTn id="302" fill="hold">
                            <p:stCondLst>
                              <p:cond delay="0"/>
                            </p:stCondLst>
                            <p:childTnLst>
                              <p:par>
                                <p:cTn id="303" nodeType="clickEffect" fill="hold" presetClass="entr" presetID="4" presetSubtype="16">
                                  <p:stCondLst>
                                    <p:cond delay="0"/>
                                  </p:stCondLst>
                                  <p:childTnLst>
                                    <p:set>
                                      <p:cBhvr>
                                        <p:cTn id="304" dur="1" fill="hold">
                                          <p:stCondLst>
                                            <p:cond delay="0"/>
                                          </p:stCondLst>
                                        </p:cTn>
                                        <p:tgtEl>
                                          <p:spTgt spid="227"/>
                                        </p:tgtEl>
                                        <p:attrNameLst>
                                          <p:attrName>style.visibility</p:attrName>
                                        </p:attrNameLst>
                                      </p:cBhvr>
                                      <p:to>
                                        <p:strVal val="visible"/>
                                      </p:to>
                                    </p:set>
                                    <p:animEffect filter="box(in)" transition="out">
                                      <p:cBhvr additive="repl">
                                        <p:cTn id="305" dur="500"/>
                                        <p:tgtEl>
                                          <p:spTgt spid="227"/>
                                        </p:tgtEl>
                                      </p:cBhvr>
                                    </p:animEffect>
                                  </p:childTnLst>
                                </p:cTn>
                              </p:par>
                            </p:childTnLst>
                          </p:cTn>
                        </p:par>
                      </p:childTnLst>
                    </p:cTn>
                  </p:par>
                  <p:par>
                    <p:cTn id="306" fill="hold">
                      <p:stCondLst>
                        <p:cond delay="indefinite"/>
                      </p:stCondLst>
                      <p:childTnLst>
                        <p:par>
                          <p:cTn id="307" fill="hold">
                            <p:stCondLst>
                              <p:cond delay="0"/>
                            </p:stCondLst>
                            <p:childTnLst>
                              <p:par>
                                <p:cTn id="308" nodeType="clickEffect" fill="hold" presetClass="entr" presetID="4" presetSubtype="16">
                                  <p:stCondLst>
                                    <p:cond delay="0"/>
                                  </p:stCondLst>
                                  <p:childTnLst>
                                    <p:set>
                                      <p:cBhvr>
                                        <p:cTn id="309" dur="1" fill="hold">
                                          <p:stCondLst>
                                            <p:cond delay="0"/>
                                          </p:stCondLst>
                                        </p:cTn>
                                        <p:tgtEl>
                                          <p:spTgt spid="225"/>
                                        </p:tgtEl>
                                        <p:attrNameLst>
                                          <p:attrName>style.visibility</p:attrName>
                                        </p:attrNameLst>
                                      </p:cBhvr>
                                      <p:to>
                                        <p:strVal val="visible"/>
                                      </p:to>
                                    </p:set>
                                    <p:animEffect filter="box(in)" transition="out">
                                      <p:cBhvr additive="repl">
                                        <p:cTn id="310" dur="500"/>
                                        <p:tgtEl>
                                          <p:spTgt spid="225"/>
                                        </p:tgtEl>
                                      </p:cBhvr>
                                    </p:animEffect>
                                  </p:childTnLst>
                                </p:cTn>
                              </p:par>
                              <p:par>
                                <p:cTn id="311" nodeType="withEffect" fill="hold" presetClass="entr" presetID="4" presetSubtype="16">
                                  <p:stCondLst>
                                    <p:cond delay="0"/>
                                  </p:stCondLst>
                                  <p:childTnLst>
                                    <p:set>
                                      <p:cBhvr>
                                        <p:cTn id="312" dur="1" fill="hold">
                                          <p:stCondLst>
                                            <p:cond delay="0"/>
                                          </p:stCondLst>
                                        </p:cTn>
                                        <p:tgtEl>
                                          <p:spTgt spid="226"/>
                                        </p:tgtEl>
                                        <p:attrNameLst>
                                          <p:attrName>style.visibility</p:attrName>
                                        </p:attrNameLst>
                                      </p:cBhvr>
                                      <p:to>
                                        <p:strVal val="visible"/>
                                      </p:to>
                                    </p:set>
                                    <p:animEffect filter="box(in)" transition="out">
                                      <p:cBhvr additive="repl">
                                        <p:cTn id="313" dur="500"/>
                                        <p:tgtEl>
                                          <p:spTgt spid="2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9" name="Picture 2" descr=""/>
          <p:cNvPicPr/>
          <p:nvPr/>
        </p:nvPicPr>
        <p:blipFill>
          <a:blip r:embed="rId1"/>
          <a:srcRect l="49408" t="17574" r="8857" b="16014"/>
          <a:stretch/>
        </p:blipFill>
        <p:spPr>
          <a:xfrm>
            <a:off x="1857240" y="-71640"/>
            <a:ext cx="5214600" cy="4278960"/>
          </a:xfrm>
          <a:prstGeom prst="rect">
            <a:avLst/>
          </a:prstGeom>
          <a:ln w="9360">
            <a:noFill/>
          </a:ln>
        </p:spPr>
      </p:pic>
      <p:pic>
        <p:nvPicPr>
          <p:cNvPr id="230" name="Picture 2" descr=""/>
          <p:cNvPicPr/>
          <p:nvPr/>
        </p:nvPicPr>
        <p:blipFill>
          <a:blip r:embed="rId2"/>
          <a:srcRect l="49411" t="18745" r="8857" b="40226"/>
          <a:stretch/>
        </p:blipFill>
        <p:spPr>
          <a:xfrm>
            <a:off x="1857240" y="4214880"/>
            <a:ext cx="5214600" cy="2642760"/>
          </a:xfrm>
          <a:prstGeom prst="rect">
            <a:avLst/>
          </a:prstGeom>
          <a:ln w="9360">
            <a:noFill/>
          </a:ln>
        </p:spPr>
      </p:pic>
    </p:spTree>
  </p:cSld>
  <p:timing>
    <p:tnLst>
      <p:par>
        <p:cTn id="314" dur="indefinite" restart="never" nodeType="tmRoot">
          <p:childTnLst>
            <p:seq>
              <p:cTn id="315" dur="indefinite" nodeType="mainSeq">
                <p:childTnLst>
                  <p:par>
                    <p:cTn id="316" fill="hold">
                      <p:stCondLst>
                        <p:cond delay="indefinite"/>
                      </p:stCondLst>
                      <p:childTnLst>
                        <p:par>
                          <p:cTn id="317" fill="hold">
                            <p:stCondLst>
                              <p:cond delay="0"/>
                            </p:stCondLst>
                            <p:childTnLst>
                              <p:par>
                                <p:cTn id="318" nodeType="clickEffect" fill="hold" presetClass="entr" presetID="4" presetSubtype="16">
                                  <p:stCondLst>
                                    <p:cond delay="0"/>
                                  </p:stCondLst>
                                  <p:childTnLst>
                                    <p:set>
                                      <p:cBhvr>
                                        <p:cTn id="319" dur="1" fill="hold">
                                          <p:stCondLst>
                                            <p:cond delay="0"/>
                                          </p:stCondLst>
                                        </p:cTn>
                                        <p:tgtEl>
                                          <p:spTgt spid="229"/>
                                        </p:tgtEl>
                                        <p:attrNameLst>
                                          <p:attrName>style.visibility</p:attrName>
                                        </p:attrNameLst>
                                      </p:cBhvr>
                                      <p:to>
                                        <p:strVal val="visible"/>
                                      </p:to>
                                    </p:set>
                                    <p:animEffect filter="box(in)" transition="out">
                                      <p:cBhvr additive="repl">
                                        <p:cTn id="320" dur="500"/>
                                        <p:tgtEl>
                                          <p:spTgt spid="229"/>
                                        </p:tgtEl>
                                      </p:cBhvr>
                                    </p:animEffect>
                                  </p:childTnLst>
                                </p:cTn>
                              </p:par>
                            </p:childTnLst>
                          </p:cTn>
                        </p:par>
                      </p:childTnLst>
                    </p:cTn>
                  </p:par>
                  <p:par>
                    <p:cTn id="321" fill="hold">
                      <p:stCondLst>
                        <p:cond delay="indefinite"/>
                      </p:stCondLst>
                      <p:childTnLst>
                        <p:par>
                          <p:cTn id="322" fill="hold">
                            <p:stCondLst>
                              <p:cond delay="0"/>
                            </p:stCondLst>
                            <p:childTnLst>
                              <p:par>
                                <p:cTn id="323" nodeType="clickEffect" fill="hold" presetClass="entr" presetID="4" presetSubtype="16">
                                  <p:stCondLst>
                                    <p:cond delay="0"/>
                                  </p:stCondLst>
                                  <p:childTnLst>
                                    <p:set>
                                      <p:cBhvr>
                                        <p:cTn id="324" dur="1" fill="hold">
                                          <p:stCondLst>
                                            <p:cond delay="0"/>
                                          </p:stCondLst>
                                        </p:cTn>
                                        <p:tgtEl>
                                          <p:spTgt spid="230"/>
                                        </p:tgtEl>
                                        <p:attrNameLst>
                                          <p:attrName>style.visibility</p:attrName>
                                        </p:attrNameLst>
                                      </p:cBhvr>
                                      <p:to>
                                        <p:strVal val="visible"/>
                                      </p:to>
                                    </p:set>
                                    <p:animEffect filter="box(in)" transition="out">
                                      <p:cBhvr additive="repl">
                                        <p:cTn id="325" dur="500"/>
                                        <p:tgtEl>
                                          <p:spTgt spid="2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TextShape 1"/>
          <p:cNvSpPr txBox="1"/>
          <p:nvPr/>
        </p:nvSpPr>
        <p:spPr>
          <a:xfrm>
            <a:off x="457200" y="274680"/>
            <a:ext cx="7467120" cy="1142640"/>
          </a:xfrm>
          <a:prstGeom prst="rect">
            <a:avLst/>
          </a:prstGeom>
          <a:noFill/>
          <a:ln>
            <a:noFill/>
          </a:ln>
        </p:spPr>
        <p:txBody>
          <a:bodyPr lIns="90000" rIns="90000" tIns="45000" bIns="45000" anchor="b"/>
          <a:p>
            <a:pPr>
              <a:lnSpc>
                <a:spcPct val="100000"/>
              </a:lnSpc>
            </a:pPr>
            <a:r>
              <a:rPr b="0" lang="es-AR" sz="3000" spc="-1" strike="noStrike" cap="small">
                <a:solidFill>
                  <a:srgbClr val="04617b"/>
                </a:solidFill>
                <a:uFill>
                  <a:solidFill>
                    <a:srgbClr val="ffffff"/>
                  </a:solidFill>
                </a:uFill>
                <a:latin typeface="Century Schoolbook"/>
              </a:rPr>
              <a:t>DEFINICIÓN</a:t>
            </a:r>
            <a:endParaRPr b="0" lang="es-AR" sz="1800" spc="-1" strike="noStrike">
              <a:solidFill>
                <a:srgbClr val="000000"/>
              </a:solidFill>
              <a:uFill>
                <a:solidFill>
                  <a:srgbClr val="ffffff"/>
                </a:solidFill>
              </a:uFill>
              <a:latin typeface="Century Schoolbook"/>
            </a:endParaRPr>
          </a:p>
        </p:txBody>
      </p:sp>
      <p:sp>
        <p:nvSpPr>
          <p:cNvPr id="159" name="TextShape 2"/>
          <p:cNvSpPr txBox="1"/>
          <p:nvPr/>
        </p:nvSpPr>
        <p:spPr>
          <a:xfrm>
            <a:off x="457200" y="1600200"/>
            <a:ext cx="7467120" cy="4873320"/>
          </a:xfrm>
          <a:prstGeom prst="rect">
            <a:avLst/>
          </a:prstGeom>
          <a:noFill/>
          <a:ln>
            <a:noFill/>
          </a:ln>
        </p:spPr>
        <p:txBody>
          <a:bodyPr lIns="90000" rIns="90000" tIns="45000" bIns="45000"/>
          <a:p>
            <a:pPr marL="274320" indent="-273960">
              <a:lnSpc>
                <a:spcPct val="100000"/>
              </a:lnSpc>
              <a:buClr>
                <a:srgbClr val="0f6fc6"/>
              </a:buClr>
              <a:buSzPct val="70000"/>
              <a:buFont typeface="Wingdings" charset="2"/>
              <a:buChar char=""/>
            </a:pPr>
            <a:r>
              <a:rPr b="0" lang="es-AR" sz="2400" spc="-1" strike="noStrike">
                <a:solidFill>
                  <a:srgbClr val="000000"/>
                </a:solidFill>
                <a:uFill>
                  <a:solidFill>
                    <a:srgbClr val="ffffff"/>
                  </a:solidFill>
                </a:uFill>
                <a:latin typeface="Century Schoolbook"/>
              </a:rPr>
              <a:t>Acumulación de líquido en el espacio pleural</a:t>
            </a:r>
            <a:endParaRPr b="0" lang="es-AR" sz="2400" spc="-1" strike="noStrike">
              <a:solidFill>
                <a:srgbClr val="000000"/>
              </a:solidFill>
              <a:uFill>
                <a:solidFill>
                  <a:srgbClr val="ffffff"/>
                </a:solidFill>
              </a:uFill>
              <a:latin typeface="Century Schoolbook"/>
            </a:endParaRPr>
          </a:p>
          <a:p>
            <a:pPr>
              <a:lnSpc>
                <a:spcPct val="100000"/>
              </a:lnSpc>
            </a:pPr>
            <a:endParaRPr b="0" lang="es-AR" sz="2400" spc="-1" strike="noStrike">
              <a:solidFill>
                <a:srgbClr val="000000"/>
              </a:solidFill>
              <a:uFill>
                <a:solidFill>
                  <a:srgbClr val="ffffff"/>
                </a:solidFill>
              </a:uFill>
              <a:latin typeface="Century Schoolbook"/>
            </a:endParaRPr>
          </a:p>
          <a:p>
            <a:pPr>
              <a:lnSpc>
                <a:spcPct val="100000"/>
              </a:lnSpc>
            </a:pPr>
            <a:endParaRPr b="0" lang="es-AR" sz="2400" spc="-1" strike="noStrike">
              <a:solidFill>
                <a:srgbClr val="000000"/>
              </a:solidFill>
              <a:uFill>
                <a:solidFill>
                  <a:srgbClr val="ffffff"/>
                </a:solidFill>
              </a:uFill>
              <a:latin typeface="Century Schoolbook"/>
            </a:endParaRPr>
          </a:p>
          <a:p>
            <a:pPr>
              <a:lnSpc>
                <a:spcPct val="100000"/>
              </a:lnSpc>
            </a:pPr>
            <a:endParaRPr b="0" lang="es-AR" sz="2400" spc="-1" strike="noStrike">
              <a:solidFill>
                <a:srgbClr val="000000"/>
              </a:solidFill>
              <a:uFill>
                <a:solidFill>
                  <a:srgbClr val="ffffff"/>
                </a:solidFill>
              </a:uFill>
              <a:latin typeface="Century Schoolbook"/>
            </a:endParaRPr>
          </a:p>
        </p:txBody>
      </p:sp>
      <p:sp>
        <p:nvSpPr>
          <p:cNvPr id="160" name="CustomShape 3"/>
          <p:cNvSpPr/>
          <p:nvPr/>
        </p:nvSpPr>
        <p:spPr>
          <a:xfrm>
            <a:off x="500040" y="2428920"/>
            <a:ext cx="8715240" cy="1461960"/>
          </a:xfrm>
          <a:prstGeom prst="rect">
            <a:avLst/>
          </a:prstGeom>
          <a:noFill/>
          <a:ln>
            <a:noFill/>
          </a:ln>
        </p:spPr>
        <p:style>
          <a:lnRef idx="0"/>
          <a:fillRef idx="0"/>
          <a:effectRef idx="0"/>
          <a:fontRef idx="minor"/>
        </p:style>
        <p:txBody>
          <a:bodyPr lIns="90000" rIns="90000" tIns="45000" bIns="45000"/>
          <a:p>
            <a:pPr algn="just">
              <a:lnSpc>
                <a:spcPct val="100000"/>
              </a:lnSpc>
            </a:pPr>
            <a:r>
              <a:rPr b="0" lang="es-AR" sz="1800" spc="-1" strike="noStrike">
                <a:solidFill>
                  <a:srgbClr val="000000"/>
                </a:solidFill>
                <a:uFill>
                  <a:solidFill>
                    <a:srgbClr val="ffffff"/>
                  </a:solidFill>
                </a:uFill>
                <a:latin typeface="Century Schoolbook"/>
              </a:rPr>
              <a:t>Se produce y se reabsorbe hasta 15 ml de líquido al día.</a:t>
            </a:r>
            <a:endParaRPr b="0" lang="es-AR" sz="1800" spc="-1" strike="noStrike">
              <a:solidFill>
                <a:srgbClr val="000000"/>
              </a:solidFill>
              <a:uFill>
                <a:solidFill>
                  <a:srgbClr val="ffffff"/>
                </a:solidFill>
              </a:uFill>
              <a:latin typeface="Arial"/>
            </a:endParaRPr>
          </a:p>
          <a:p>
            <a:pPr algn="just">
              <a:lnSpc>
                <a:spcPct val="100000"/>
              </a:lnSpc>
            </a:pPr>
            <a:r>
              <a:rPr b="0" lang="es-AR" sz="1800" spc="-1" strike="noStrike">
                <a:solidFill>
                  <a:srgbClr val="000000"/>
                </a:solidFill>
                <a:uFill>
                  <a:solidFill>
                    <a:srgbClr val="ffffff"/>
                  </a:solidFill>
                </a:uFill>
                <a:latin typeface="Century Schoolbook"/>
              </a:rPr>
              <a:t>Contiene aproximadamente 10 ml de líquido en cualquier momento. </a:t>
            </a:r>
            <a:endParaRPr b="0" lang="es-AR" sz="1800" spc="-1" strike="noStrike">
              <a:solidFill>
                <a:srgbClr val="000000"/>
              </a:solidFill>
              <a:uFill>
                <a:solidFill>
                  <a:srgbClr val="ffffff"/>
                </a:solidFill>
              </a:uFill>
              <a:latin typeface="Arial"/>
            </a:endParaRPr>
          </a:p>
          <a:p>
            <a:pPr algn="just">
              <a:lnSpc>
                <a:spcPct val="100000"/>
              </a:lnSpc>
            </a:pPr>
            <a:endParaRPr b="0" lang="es-AR" sz="1800" spc="-1" strike="noStrike">
              <a:solidFill>
                <a:srgbClr val="000000"/>
              </a:solidFill>
              <a:uFill>
                <a:solidFill>
                  <a:srgbClr val="ffffff"/>
                </a:solidFill>
              </a:uFill>
              <a:latin typeface="Arial"/>
            </a:endParaRPr>
          </a:p>
          <a:p>
            <a:pPr algn="just">
              <a:lnSpc>
                <a:spcPct val="100000"/>
              </a:lnSpc>
            </a:pPr>
            <a:r>
              <a:rPr b="1" lang="es-AR" sz="1800" spc="-1" strike="noStrike">
                <a:solidFill>
                  <a:srgbClr val="000000"/>
                </a:solidFill>
                <a:uFill>
                  <a:solidFill>
                    <a:srgbClr val="ffffff"/>
                  </a:solidFill>
                </a:uFill>
                <a:latin typeface="Century Schoolbook"/>
              </a:rPr>
              <a:t>Bioquímica: </a:t>
            </a:r>
            <a:endParaRPr b="0" lang="es-AR" sz="1800" spc="-1" strike="noStrike">
              <a:solidFill>
                <a:srgbClr val="000000"/>
              </a:solidFill>
              <a:uFill>
                <a:solidFill>
                  <a:srgbClr val="ffffff"/>
                </a:solidFill>
              </a:uFill>
              <a:latin typeface="Arial"/>
            </a:endParaRPr>
          </a:p>
          <a:p>
            <a:pPr algn="just">
              <a:lnSpc>
                <a:spcPct val="100000"/>
              </a:lnSpc>
            </a:pPr>
            <a:r>
              <a:rPr b="0" lang="es-AR" sz="1800" spc="-1" strike="noStrike">
                <a:solidFill>
                  <a:srgbClr val="000000"/>
                </a:solidFill>
                <a:uFill>
                  <a:solidFill>
                    <a:srgbClr val="ffffff"/>
                  </a:solidFill>
                </a:uFill>
                <a:latin typeface="Century Schoolbook"/>
              </a:rPr>
              <a:t>LDH menos de 0.6; Proteínas menos de 0.5;  Glucosa 0.6 a 0.8; pH7.6</a:t>
            </a:r>
            <a:endParaRPr b="0" lang="es-AR" sz="1800" spc="-1" strike="noStrike">
              <a:solidFill>
                <a:srgbClr val="000000"/>
              </a:solidFill>
              <a:uFill>
                <a:solidFill>
                  <a:srgbClr val="ffffff"/>
                </a:solidFill>
              </a:uFill>
              <a:latin typeface="Arial"/>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CustomShape 1"/>
          <p:cNvSpPr/>
          <p:nvPr/>
        </p:nvSpPr>
        <p:spPr>
          <a:xfrm>
            <a:off x="214200" y="838080"/>
            <a:ext cx="8786520" cy="3376080"/>
          </a:xfrm>
          <a:prstGeom prst="rect">
            <a:avLst/>
          </a:prstGeom>
          <a:noFill/>
          <a:ln>
            <a:solidFill>
              <a:schemeClr val="bg1"/>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es-AR" sz="1600" spc="-1" strike="noStrike" u="sng">
                <a:solidFill>
                  <a:srgbClr val="000000"/>
                </a:solidFill>
                <a:uFill>
                  <a:solidFill>
                    <a:srgbClr val="ffffff"/>
                  </a:solidFill>
                </a:uFill>
                <a:latin typeface="Century Schoolbook"/>
              </a:rPr>
              <a:t>●</a:t>
            </a:r>
            <a:r>
              <a:rPr b="1" lang="es-AR" sz="1600" spc="-1" strike="noStrike" u="sng">
                <a:solidFill>
                  <a:srgbClr val="000000"/>
                </a:solidFill>
                <a:uFill>
                  <a:solidFill>
                    <a:srgbClr val="ffffff"/>
                  </a:solidFill>
                </a:uFill>
                <a:latin typeface="Century Schoolbook"/>
              </a:rPr>
              <a:t>Regla de las dos pruebas:</a:t>
            </a:r>
            <a:endParaRPr b="0" lang="es-AR" sz="1800" spc="-1" strike="noStrike">
              <a:solidFill>
                <a:srgbClr val="000000"/>
              </a:solidFill>
              <a:uFill>
                <a:solidFill>
                  <a:srgbClr val="ffffff"/>
                </a:solidFill>
              </a:uFill>
              <a:latin typeface="Arial"/>
            </a:endParaRPr>
          </a:p>
          <a:p>
            <a:pPr algn="ctr">
              <a:lnSpc>
                <a:spcPct val="100000"/>
              </a:lnSpc>
            </a:pPr>
            <a:endParaRPr b="0" lang="es-AR" sz="1800" spc="-1" strike="noStrike">
              <a:solidFill>
                <a:srgbClr val="000000"/>
              </a:solidFill>
              <a:uFill>
                <a:solidFill>
                  <a:srgbClr val="ffffff"/>
                </a:solidFill>
              </a:uFill>
              <a:latin typeface="Arial"/>
            </a:endParaRPr>
          </a:p>
          <a:p>
            <a:pPr>
              <a:lnSpc>
                <a:spcPct val="100000"/>
              </a:lnSpc>
            </a:pPr>
            <a:r>
              <a:rPr b="0" lang="es-AR" sz="1600" spc="-1" strike="noStrike">
                <a:solidFill>
                  <a:srgbClr val="000000"/>
                </a:solidFill>
                <a:uFill>
                  <a:solidFill>
                    <a:srgbClr val="ffffff"/>
                  </a:solidFill>
                </a:uFill>
                <a:latin typeface="Century Schoolbook"/>
              </a:rPr>
              <a:t>•</a:t>
            </a:r>
            <a:r>
              <a:rPr b="0" lang="es-AR" sz="1600" spc="-1" strike="noStrike">
                <a:solidFill>
                  <a:srgbClr val="000000"/>
                </a:solidFill>
                <a:uFill>
                  <a:solidFill>
                    <a:srgbClr val="ffffff"/>
                  </a:solidFill>
                </a:uFill>
                <a:latin typeface="Century Schoolbook"/>
              </a:rPr>
              <a:t>Colesterol pleural  mayor que 45 mg / dl.</a:t>
            </a:r>
            <a:endParaRPr b="0" lang="es-AR" sz="1800" spc="-1" strike="noStrike">
              <a:solidFill>
                <a:srgbClr val="000000"/>
              </a:solidFill>
              <a:uFill>
                <a:solidFill>
                  <a:srgbClr val="ffffff"/>
                </a:solidFill>
              </a:uFill>
              <a:latin typeface="Arial"/>
            </a:endParaRPr>
          </a:p>
          <a:p>
            <a:pPr>
              <a:lnSpc>
                <a:spcPct val="100000"/>
              </a:lnSpc>
            </a:pPr>
            <a:r>
              <a:rPr b="0" lang="es-AR" sz="1600" spc="-1" strike="noStrike">
                <a:solidFill>
                  <a:srgbClr val="000000"/>
                </a:solidFill>
                <a:uFill>
                  <a:solidFill>
                    <a:srgbClr val="ffffff"/>
                  </a:solidFill>
                </a:uFill>
                <a:latin typeface="Century Schoolbook"/>
              </a:rPr>
              <a:t>•</a:t>
            </a:r>
            <a:r>
              <a:rPr b="0" lang="es-AR" sz="1600" spc="-1" strike="noStrike">
                <a:solidFill>
                  <a:srgbClr val="000000"/>
                </a:solidFill>
                <a:uFill>
                  <a:solidFill>
                    <a:srgbClr val="ffffff"/>
                  </a:solidFill>
                </a:uFill>
                <a:latin typeface="Century Schoolbook"/>
              </a:rPr>
              <a:t>LDH del líquido pleural superior a 0,45 veces el límite superior de la LDH sérica normal del laboratorio.</a:t>
            </a:r>
            <a:endParaRPr b="0" lang="es-AR" sz="1800" spc="-1" strike="noStrike">
              <a:solidFill>
                <a:srgbClr val="000000"/>
              </a:solidFill>
              <a:uFill>
                <a:solidFill>
                  <a:srgbClr val="ffffff"/>
                </a:solidFill>
              </a:uFill>
              <a:latin typeface="Arial"/>
            </a:endParaRPr>
          </a:p>
          <a:p>
            <a:pPr>
              <a:lnSpc>
                <a:spcPct val="100000"/>
              </a:lnSpc>
            </a:pPr>
            <a:endParaRPr b="0" lang="es-AR" sz="1800" spc="-1" strike="noStrike">
              <a:solidFill>
                <a:srgbClr val="000000"/>
              </a:solidFill>
              <a:uFill>
                <a:solidFill>
                  <a:srgbClr val="ffffff"/>
                </a:solidFill>
              </a:uFill>
              <a:latin typeface="Arial"/>
            </a:endParaRPr>
          </a:p>
          <a:p>
            <a:pPr>
              <a:lnSpc>
                <a:spcPct val="100000"/>
              </a:lnSpc>
            </a:pPr>
            <a:endParaRPr b="0" lang="es-AR" sz="1800" spc="-1" strike="noStrike">
              <a:solidFill>
                <a:srgbClr val="000000"/>
              </a:solidFill>
              <a:uFill>
                <a:solidFill>
                  <a:srgbClr val="ffffff"/>
                </a:solidFill>
              </a:uFill>
              <a:latin typeface="Arial"/>
            </a:endParaRPr>
          </a:p>
          <a:p>
            <a:pPr algn="ctr">
              <a:lnSpc>
                <a:spcPct val="100000"/>
              </a:lnSpc>
            </a:pPr>
            <a:r>
              <a:rPr b="1" lang="es-AR" sz="1600" spc="-1" strike="noStrike" u="sng">
                <a:solidFill>
                  <a:srgbClr val="000000"/>
                </a:solidFill>
                <a:uFill>
                  <a:solidFill>
                    <a:srgbClr val="ffffff"/>
                  </a:solidFill>
                </a:uFill>
                <a:latin typeface="Century Schoolbook"/>
              </a:rPr>
              <a:t>●</a:t>
            </a:r>
            <a:r>
              <a:rPr b="1" lang="es-AR" sz="1600" spc="-1" strike="noStrike" u="sng">
                <a:solidFill>
                  <a:srgbClr val="000000"/>
                </a:solidFill>
                <a:uFill>
                  <a:solidFill>
                    <a:srgbClr val="ffffff"/>
                  </a:solidFill>
                </a:uFill>
                <a:latin typeface="Century Schoolbook"/>
              </a:rPr>
              <a:t>Regla de los tres pruebas:</a:t>
            </a:r>
            <a:endParaRPr b="0" lang="es-AR" sz="1800" spc="-1" strike="noStrike">
              <a:solidFill>
                <a:srgbClr val="000000"/>
              </a:solidFill>
              <a:uFill>
                <a:solidFill>
                  <a:srgbClr val="ffffff"/>
                </a:solidFill>
              </a:uFill>
              <a:latin typeface="Arial"/>
            </a:endParaRPr>
          </a:p>
          <a:p>
            <a:pPr algn="ctr">
              <a:lnSpc>
                <a:spcPct val="100000"/>
              </a:lnSpc>
            </a:pPr>
            <a:endParaRPr b="0" lang="es-AR" sz="1800" spc="-1" strike="noStrike">
              <a:solidFill>
                <a:srgbClr val="000000"/>
              </a:solidFill>
              <a:uFill>
                <a:solidFill>
                  <a:srgbClr val="ffffff"/>
                </a:solidFill>
              </a:uFill>
              <a:latin typeface="Arial"/>
            </a:endParaRPr>
          </a:p>
          <a:p>
            <a:pPr>
              <a:lnSpc>
                <a:spcPct val="100000"/>
              </a:lnSpc>
            </a:pPr>
            <a:r>
              <a:rPr b="0" lang="es-AR" sz="1600" spc="-1" strike="noStrike">
                <a:solidFill>
                  <a:srgbClr val="000000"/>
                </a:solidFill>
                <a:uFill>
                  <a:solidFill>
                    <a:srgbClr val="ffffff"/>
                  </a:solidFill>
                </a:uFill>
                <a:latin typeface="Century Schoolbook"/>
              </a:rPr>
              <a:t>•</a:t>
            </a:r>
            <a:r>
              <a:rPr b="0" lang="es-AR" sz="1600" spc="-1" strike="noStrike">
                <a:solidFill>
                  <a:srgbClr val="000000"/>
                </a:solidFill>
                <a:uFill>
                  <a:solidFill>
                    <a:srgbClr val="ffffff"/>
                  </a:solidFill>
                </a:uFill>
                <a:latin typeface="Century Schoolbook"/>
              </a:rPr>
              <a:t>Proteínas en el líquido pleural mayor de 2,9 g / dl (29 g / L).</a:t>
            </a:r>
            <a:endParaRPr b="0" lang="es-AR" sz="1800" spc="-1" strike="noStrike">
              <a:solidFill>
                <a:srgbClr val="000000"/>
              </a:solidFill>
              <a:uFill>
                <a:solidFill>
                  <a:srgbClr val="ffffff"/>
                </a:solidFill>
              </a:uFill>
              <a:latin typeface="Arial"/>
            </a:endParaRPr>
          </a:p>
          <a:p>
            <a:pPr>
              <a:lnSpc>
                <a:spcPct val="100000"/>
              </a:lnSpc>
            </a:pPr>
            <a:r>
              <a:rPr b="0" lang="es-AR" sz="1600" spc="-1" strike="noStrike">
                <a:solidFill>
                  <a:srgbClr val="000000"/>
                </a:solidFill>
                <a:uFill>
                  <a:solidFill>
                    <a:srgbClr val="ffffff"/>
                  </a:solidFill>
                </a:uFill>
                <a:latin typeface="Century Schoolbook"/>
              </a:rPr>
              <a:t>•</a:t>
            </a:r>
            <a:r>
              <a:rPr b="0" lang="es-AR" sz="1600" spc="-1" strike="noStrike">
                <a:solidFill>
                  <a:srgbClr val="000000"/>
                </a:solidFill>
                <a:uFill>
                  <a:solidFill>
                    <a:srgbClr val="ffffff"/>
                  </a:solidFill>
                </a:uFill>
                <a:latin typeface="Century Schoolbook"/>
              </a:rPr>
              <a:t>Colesterol pleural mayor de colesterol 45 mg / dl (1,165 mmol / L).</a:t>
            </a:r>
            <a:endParaRPr b="0" lang="es-AR" sz="1800" spc="-1" strike="noStrike">
              <a:solidFill>
                <a:srgbClr val="000000"/>
              </a:solidFill>
              <a:uFill>
                <a:solidFill>
                  <a:srgbClr val="ffffff"/>
                </a:solidFill>
              </a:uFill>
              <a:latin typeface="Arial"/>
            </a:endParaRPr>
          </a:p>
          <a:p>
            <a:pPr>
              <a:lnSpc>
                <a:spcPct val="100000"/>
              </a:lnSpc>
            </a:pPr>
            <a:r>
              <a:rPr b="0" lang="es-AR" sz="1600" spc="-1" strike="noStrike">
                <a:solidFill>
                  <a:srgbClr val="000000"/>
                </a:solidFill>
                <a:uFill>
                  <a:solidFill>
                    <a:srgbClr val="ffffff"/>
                  </a:solidFill>
                </a:uFill>
                <a:latin typeface="Century Schoolbook"/>
              </a:rPr>
              <a:t>•</a:t>
            </a:r>
            <a:r>
              <a:rPr b="0" lang="es-AR" sz="1600" spc="-1" strike="noStrike">
                <a:solidFill>
                  <a:srgbClr val="000000"/>
                </a:solidFill>
                <a:uFill>
                  <a:solidFill>
                    <a:srgbClr val="ffffff"/>
                  </a:solidFill>
                </a:uFill>
                <a:latin typeface="Century Schoolbook"/>
              </a:rPr>
              <a:t>LDH del líquido pleural superior a 0,45 veces el límite superior de la LDH sérica normal del laboratorio.</a:t>
            </a:r>
            <a:endParaRPr b="0" lang="es-AR" sz="1800" spc="-1" strike="noStrike">
              <a:solidFill>
                <a:srgbClr val="000000"/>
              </a:solidFill>
              <a:uFill>
                <a:solidFill>
                  <a:srgbClr val="ffffff"/>
                </a:solidFill>
              </a:uFill>
              <a:latin typeface="Arial"/>
            </a:endParaRPr>
          </a:p>
        </p:txBody>
      </p:sp>
    </p:spTree>
  </p:cSld>
  <p:timing>
    <p:tnLst>
      <p:par>
        <p:cTn id="326" dur="indefinite" restart="never" nodeType="tmRoot">
          <p:childTnLst>
            <p:seq>
              <p:cTn id="327" dur="indefinite" nodeType="mainSeq">
                <p:childTnLst>
                  <p:par>
                    <p:cTn id="328" fill="hold">
                      <p:stCondLst>
                        <p:cond delay="indefinite"/>
                      </p:stCondLst>
                      <p:childTnLst>
                        <p:par>
                          <p:cTn id="329" fill="hold">
                            <p:stCondLst>
                              <p:cond delay="0"/>
                            </p:stCondLst>
                            <p:childTnLst>
                              <p:par>
                                <p:cTn id="330" nodeType="clickEffect" fill="hold" presetClass="entr" presetID="2" presetSubtype="4">
                                  <p:stCondLst>
                                    <p:cond delay="0"/>
                                  </p:stCondLst>
                                  <p:childTnLst>
                                    <p:set>
                                      <p:cBhvr>
                                        <p:cTn id="331" dur="1" fill="hold">
                                          <p:stCondLst>
                                            <p:cond delay="0"/>
                                          </p:stCondLst>
                                        </p:cTn>
                                        <p:tgtEl>
                                          <p:spTgt spid="231">
                                            <p:txEl>
                                              <p:pRg st="28" end="71"/>
                                            </p:txEl>
                                          </p:spTgt>
                                        </p:tgtEl>
                                        <p:attrNameLst>
                                          <p:attrName>style.visibility</p:attrName>
                                        </p:attrNameLst>
                                      </p:cBhvr>
                                      <p:to>
                                        <p:strVal val="visible"/>
                                      </p:to>
                                    </p:set>
                                    <p:anim calcmode="lin" valueType="num">
                                      <p:cBhvr additive="repl">
                                        <p:cTn id="332" dur="500" fill="hold"/>
                                        <p:tgtEl>
                                          <p:spTgt spid="231">
                                            <p:txEl>
                                              <p:pRg st="28" end="71"/>
                                            </p:txEl>
                                          </p:spTgt>
                                        </p:tgtEl>
                                        <p:attrNameLst>
                                          <p:attrName>ppt_x</p:attrName>
                                        </p:attrNameLst>
                                      </p:cBhvr>
                                      <p:tavLst>
                                        <p:tav tm="0">
                                          <p:val>
                                            <p:strVal val="#ppt_x"/>
                                          </p:val>
                                        </p:tav>
                                        <p:tav tm="100000">
                                          <p:val>
                                            <p:strVal val="#ppt_x"/>
                                          </p:val>
                                        </p:tav>
                                      </p:tavLst>
                                    </p:anim>
                                    <p:anim calcmode="lin" valueType="num">
                                      <p:cBhvr additive="repl">
                                        <p:cTn id="333" dur="500" fill="hold"/>
                                        <p:tgtEl>
                                          <p:spTgt spid="231">
                                            <p:txEl>
                                              <p:pRg st="28" end="71"/>
                                            </p:txEl>
                                          </p:spTgt>
                                        </p:tgtEl>
                                        <p:attrNameLst>
                                          <p:attrName>ppt_y</p:attrName>
                                        </p:attrNameLst>
                                      </p:cBhvr>
                                      <p:tavLst>
                                        <p:tav tm="0">
                                          <p:val>
                                            <p:strVal val="1+#ppt_h/2"/>
                                          </p:val>
                                        </p:tav>
                                        <p:tav tm="100000">
                                          <p:val>
                                            <p:strVal val="#ppt_y"/>
                                          </p:val>
                                        </p:tav>
                                      </p:tavLst>
                                    </p:anim>
                                  </p:childTnLst>
                                </p:cTn>
                              </p:par>
                              <p:par>
                                <p:cTn id="334" nodeType="withEffect" fill="hold" presetClass="entr" presetID="2" presetSubtype="4">
                                  <p:stCondLst>
                                    <p:cond delay="0"/>
                                  </p:stCondLst>
                                  <p:childTnLst>
                                    <p:set>
                                      <p:cBhvr>
                                        <p:cTn id="335" dur="1" fill="hold">
                                          <p:stCondLst>
                                            <p:cond delay="0"/>
                                          </p:stCondLst>
                                        </p:cTn>
                                        <p:tgtEl>
                                          <p:spTgt spid="231">
                                            <p:txEl>
                                              <p:pRg st="71" end="178"/>
                                            </p:txEl>
                                          </p:spTgt>
                                        </p:tgtEl>
                                        <p:attrNameLst>
                                          <p:attrName>style.visibility</p:attrName>
                                        </p:attrNameLst>
                                      </p:cBhvr>
                                      <p:to>
                                        <p:strVal val="visible"/>
                                      </p:to>
                                    </p:set>
                                    <p:anim calcmode="lin" valueType="num">
                                      <p:cBhvr additive="repl">
                                        <p:cTn id="336" dur="500" fill="hold"/>
                                        <p:tgtEl>
                                          <p:spTgt spid="231">
                                            <p:txEl>
                                              <p:pRg st="71" end="178"/>
                                            </p:txEl>
                                          </p:spTgt>
                                        </p:tgtEl>
                                        <p:attrNameLst>
                                          <p:attrName>ppt_x</p:attrName>
                                        </p:attrNameLst>
                                      </p:cBhvr>
                                      <p:tavLst>
                                        <p:tav tm="0">
                                          <p:val>
                                            <p:strVal val="#ppt_x"/>
                                          </p:val>
                                        </p:tav>
                                        <p:tav tm="100000">
                                          <p:val>
                                            <p:strVal val="#ppt_x"/>
                                          </p:val>
                                        </p:tav>
                                      </p:tavLst>
                                    </p:anim>
                                    <p:anim calcmode="lin" valueType="num">
                                      <p:cBhvr additive="repl">
                                        <p:cTn id="337" dur="500" fill="hold"/>
                                        <p:tgtEl>
                                          <p:spTgt spid="231">
                                            <p:txEl>
                                              <p:pRg st="71" end="178"/>
                                            </p:txEl>
                                          </p:spTgt>
                                        </p:tgtEl>
                                        <p:attrNameLst>
                                          <p:attrName>ppt_y</p:attrName>
                                        </p:attrNameLst>
                                      </p:cBhvr>
                                      <p:tavLst>
                                        <p:tav tm="0">
                                          <p:val>
                                            <p:strVal val="1+#ppt_h/2"/>
                                          </p:val>
                                        </p:tav>
                                        <p:tav tm="100000">
                                          <p:val>
                                            <p:strVal val="#ppt_y"/>
                                          </p:val>
                                        </p:tav>
                                      </p:tavLst>
                                    </p:anim>
                                  </p:childTnLst>
                                </p:cTn>
                              </p:par>
                            </p:childTnLst>
                          </p:cTn>
                        </p:par>
                      </p:childTnLst>
                    </p:cTn>
                  </p:par>
                  <p:par>
                    <p:cTn id="338" fill="hold">
                      <p:stCondLst>
                        <p:cond delay="indefinite"/>
                      </p:stCondLst>
                      <p:childTnLst>
                        <p:par>
                          <p:cTn id="339" fill="hold">
                            <p:stCondLst>
                              <p:cond delay="0"/>
                            </p:stCondLst>
                            <p:childTnLst>
                              <p:par>
                                <p:cTn id="340" nodeType="clickEffect" fill="hold" presetClass="entr" presetID="2" presetSubtype="4">
                                  <p:stCondLst>
                                    <p:cond delay="0"/>
                                  </p:stCondLst>
                                  <p:childTnLst>
                                    <p:set>
                                      <p:cBhvr>
                                        <p:cTn id="341" dur="1" fill="hold">
                                          <p:stCondLst>
                                            <p:cond delay="0"/>
                                          </p:stCondLst>
                                        </p:cTn>
                                        <p:tgtEl>
                                          <p:spTgt spid="231">
                                            <p:txEl>
                                              <p:pRg st="209" end="274"/>
                                            </p:txEl>
                                          </p:spTgt>
                                        </p:tgtEl>
                                        <p:attrNameLst>
                                          <p:attrName>style.visibility</p:attrName>
                                        </p:attrNameLst>
                                      </p:cBhvr>
                                      <p:to>
                                        <p:strVal val="visible"/>
                                      </p:to>
                                    </p:set>
                                    <p:anim calcmode="lin" valueType="num">
                                      <p:cBhvr additive="repl">
                                        <p:cTn id="342" dur="500" fill="hold"/>
                                        <p:tgtEl>
                                          <p:spTgt spid="231">
                                            <p:txEl>
                                              <p:pRg st="209" end="274"/>
                                            </p:txEl>
                                          </p:spTgt>
                                        </p:tgtEl>
                                        <p:attrNameLst>
                                          <p:attrName>ppt_x</p:attrName>
                                        </p:attrNameLst>
                                      </p:cBhvr>
                                      <p:tavLst>
                                        <p:tav tm="0">
                                          <p:val>
                                            <p:strVal val="#ppt_x"/>
                                          </p:val>
                                        </p:tav>
                                        <p:tav tm="100000">
                                          <p:val>
                                            <p:strVal val="#ppt_x"/>
                                          </p:val>
                                        </p:tav>
                                      </p:tavLst>
                                    </p:anim>
                                    <p:anim calcmode="lin" valueType="num">
                                      <p:cBhvr additive="repl">
                                        <p:cTn id="343" dur="500" fill="hold"/>
                                        <p:tgtEl>
                                          <p:spTgt spid="231">
                                            <p:txEl>
                                              <p:pRg st="209" end="274"/>
                                            </p:txEl>
                                          </p:spTgt>
                                        </p:tgtEl>
                                        <p:attrNameLst>
                                          <p:attrName>ppt_y</p:attrName>
                                        </p:attrNameLst>
                                      </p:cBhvr>
                                      <p:tavLst>
                                        <p:tav tm="0">
                                          <p:val>
                                            <p:strVal val="1+#ppt_h/2"/>
                                          </p:val>
                                        </p:tav>
                                        <p:tav tm="100000">
                                          <p:val>
                                            <p:strVal val="#ppt_y"/>
                                          </p:val>
                                        </p:tav>
                                      </p:tavLst>
                                    </p:anim>
                                  </p:childTnLst>
                                </p:cTn>
                              </p:par>
                              <p:par>
                                <p:cTn id="344" nodeType="withEffect" fill="hold" presetClass="entr" presetID="2" presetSubtype="4">
                                  <p:stCondLst>
                                    <p:cond delay="0"/>
                                  </p:stCondLst>
                                  <p:childTnLst>
                                    <p:set>
                                      <p:cBhvr>
                                        <p:cTn id="345" dur="1" fill="hold">
                                          <p:stCondLst>
                                            <p:cond delay="0"/>
                                          </p:stCondLst>
                                        </p:cTn>
                                        <p:tgtEl>
                                          <p:spTgt spid="231">
                                            <p:txEl>
                                              <p:pRg st="274" end="343"/>
                                            </p:txEl>
                                          </p:spTgt>
                                        </p:tgtEl>
                                        <p:attrNameLst>
                                          <p:attrName>style.visibility</p:attrName>
                                        </p:attrNameLst>
                                      </p:cBhvr>
                                      <p:to>
                                        <p:strVal val="visible"/>
                                      </p:to>
                                    </p:set>
                                    <p:anim calcmode="lin" valueType="num">
                                      <p:cBhvr additive="repl">
                                        <p:cTn id="346" dur="500" fill="hold"/>
                                        <p:tgtEl>
                                          <p:spTgt spid="231">
                                            <p:txEl>
                                              <p:pRg st="274" end="343"/>
                                            </p:txEl>
                                          </p:spTgt>
                                        </p:tgtEl>
                                        <p:attrNameLst>
                                          <p:attrName>ppt_x</p:attrName>
                                        </p:attrNameLst>
                                      </p:cBhvr>
                                      <p:tavLst>
                                        <p:tav tm="0">
                                          <p:val>
                                            <p:strVal val="#ppt_x"/>
                                          </p:val>
                                        </p:tav>
                                        <p:tav tm="100000">
                                          <p:val>
                                            <p:strVal val="#ppt_x"/>
                                          </p:val>
                                        </p:tav>
                                      </p:tavLst>
                                    </p:anim>
                                    <p:anim calcmode="lin" valueType="num">
                                      <p:cBhvr additive="repl">
                                        <p:cTn id="347" dur="500" fill="hold"/>
                                        <p:tgtEl>
                                          <p:spTgt spid="231">
                                            <p:txEl>
                                              <p:pRg st="274" end="343"/>
                                            </p:txEl>
                                          </p:spTgt>
                                        </p:tgtEl>
                                        <p:attrNameLst>
                                          <p:attrName>ppt_y</p:attrName>
                                        </p:attrNameLst>
                                      </p:cBhvr>
                                      <p:tavLst>
                                        <p:tav tm="0">
                                          <p:val>
                                            <p:strVal val="1+#ppt_h/2"/>
                                          </p:val>
                                        </p:tav>
                                        <p:tav tm="100000">
                                          <p:val>
                                            <p:strVal val="#ppt_y"/>
                                          </p:val>
                                        </p:tav>
                                      </p:tavLst>
                                    </p:anim>
                                  </p:childTnLst>
                                </p:cTn>
                              </p:par>
                              <p:par>
                                <p:cTn id="348" nodeType="withEffect" fill="hold" presetClass="entr" presetID="2" presetSubtype="4">
                                  <p:stCondLst>
                                    <p:cond delay="0"/>
                                  </p:stCondLst>
                                  <p:childTnLst>
                                    <p:set>
                                      <p:cBhvr>
                                        <p:cTn id="349" dur="1" fill="hold">
                                          <p:stCondLst>
                                            <p:cond delay="0"/>
                                          </p:stCondLst>
                                        </p:cTn>
                                        <p:tgtEl>
                                          <p:spTgt spid="231">
                                            <p:txEl>
                                              <p:pRg st="343" end="450"/>
                                            </p:txEl>
                                          </p:spTgt>
                                        </p:tgtEl>
                                        <p:attrNameLst>
                                          <p:attrName>style.visibility</p:attrName>
                                        </p:attrNameLst>
                                      </p:cBhvr>
                                      <p:to>
                                        <p:strVal val="visible"/>
                                      </p:to>
                                    </p:set>
                                    <p:anim calcmode="lin" valueType="num">
                                      <p:cBhvr additive="repl">
                                        <p:cTn id="350" dur="500" fill="hold"/>
                                        <p:tgtEl>
                                          <p:spTgt spid="231">
                                            <p:txEl>
                                              <p:pRg st="343" end="450"/>
                                            </p:txEl>
                                          </p:spTgt>
                                        </p:tgtEl>
                                        <p:attrNameLst>
                                          <p:attrName>ppt_x</p:attrName>
                                        </p:attrNameLst>
                                      </p:cBhvr>
                                      <p:tavLst>
                                        <p:tav tm="0">
                                          <p:val>
                                            <p:strVal val="#ppt_x"/>
                                          </p:val>
                                        </p:tav>
                                        <p:tav tm="100000">
                                          <p:val>
                                            <p:strVal val="#ppt_x"/>
                                          </p:val>
                                        </p:tav>
                                      </p:tavLst>
                                    </p:anim>
                                    <p:anim calcmode="lin" valueType="num">
                                      <p:cBhvr additive="repl">
                                        <p:cTn id="351" dur="500" fill="hold"/>
                                        <p:tgtEl>
                                          <p:spTgt spid="231">
                                            <p:txEl>
                                              <p:pRg st="343" end="45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 name="CustomShape 1"/>
          <p:cNvSpPr/>
          <p:nvPr/>
        </p:nvSpPr>
        <p:spPr>
          <a:xfrm>
            <a:off x="428760" y="709560"/>
            <a:ext cx="8286480" cy="2833560"/>
          </a:xfrm>
          <a:prstGeom prst="rect">
            <a:avLst/>
          </a:prstGeom>
          <a:noFill/>
          <a:ln>
            <a:noFill/>
          </a:ln>
        </p:spPr>
        <p:style>
          <a:lnRef idx="0"/>
          <a:fillRef idx="0"/>
          <a:effectRef idx="0"/>
          <a:fontRef idx="minor"/>
        </p:style>
        <p:txBody>
          <a:bodyPr lIns="90000" rIns="90000" tIns="45000" bIns="45000"/>
          <a:p>
            <a:pPr algn="ctr">
              <a:lnSpc>
                <a:spcPct val="100000"/>
              </a:lnSpc>
            </a:pPr>
            <a:r>
              <a:rPr b="1" lang="es-AR" sz="1800" spc="-1" strike="noStrike" u="sng">
                <a:solidFill>
                  <a:srgbClr val="000000"/>
                </a:solidFill>
                <a:uFill>
                  <a:solidFill>
                    <a:srgbClr val="ffffff"/>
                  </a:solidFill>
                </a:uFill>
                <a:latin typeface="Century Schoolbook"/>
              </a:rPr>
              <a:t>ASPECTO MACROSCÓPICO</a:t>
            </a:r>
            <a:endParaRPr b="0" lang="es-AR" sz="1800" spc="-1" strike="noStrike">
              <a:solidFill>
                <a:srgbClr val="000000"/>
              </a:solidFill>
              <a:uFill>
                <a:solidFill>
                  <a:srgbClr val="ffffff"/>
                </a:solidFill>
              </a:uFill>
              <a:latin typeface="Arial"/>
            </a:endParaRPr>
          </a:p>
          <a:p>
            <a:pPr>
              <a:lnSpc>
                <a:spcPct val="100000"/>
              </a:lnSpc>
            </a:pPr>
            <a:endParaRPr b="0" lang="es-AR"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1" lang="es-AR" sz="1800" spc="-1" strike="noStrike">
                <a:solidFill>
                  <a:srgbClr val="000000"/>
                </a:solidFill>
                <a:uFill>
                  <a:solidFill>
                    <a:srgbClr val="ffffff"/>
                  </a:solidFill>
                </a:uFill>
                <a:latin typeface="Century Schoolbook"/>
              </a:rPr>
              <a:t>Transparente/serosa/amarillo claro: </a:t>
            </a:r>
            <a:r>
              <a:rPr b="0" lang="es-AR" sz="1800" spc="-1" strike="noStrike">
                <a:solidFill>
                  <a:srgbClr val="000000"/>
                </a:solidFill>
                <a:uFill>
                  <a:solidFill>
                    <a:srgbClr val="ffffff"/>
                  </a:solidFill>
                </a:uFill>
                <a:latin typeface="Century Schoolbook"/>
              </a:rPr>
              <a:t>trasudado de cualquier causa (cardiopatía, nefropatías). Urinotorax(si huele a amoníaco, debe considerarse)</a:t>
            </a:r>
            <a:endParaRPr b="0" lang="es-AR" sz="1800" spc="-1" strike="noStrike">
              <a:solidFill>
                <a:srgbClr val="000000"/>
              </a:solidFill>
              <a:uFill>
                <a:solidFill>
                  <a:srgbClr val="ffffff"/>
                </a:solidFill>
              </a:uFill>
              <a:latin typeface="Arial"/>
            </a:endParaRPr>
          </a:p>
          <a:p>
            <a:pPr>
              <a:lnSpc>
                <a:spcPct val="100000"/>
              </a:lnSpc>
            </a:pPr>
            <a:endParaRPr b="0" lang="es-AR"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1" lang="es-AR" sz="1800" spc="-1" strike="noStrike">
                <a:solidFill>
                  <a:srgbClr val="000000"/>
                </a:solidFill>
                <a:uFill>
                  <a:solidFill>
                    <a:srgbClr val="ffffff"/>
                  </a:solidFill>
                </a:uFill>
                <a:latin typeface="Century Schoolbook"/>
              </a:rPr>
              <a:t>Hemorrágico/serosanguinolento: </a:t>
            </a:r>
            <a:r>
              <a:rPr b="0" lang="es-AR" sz="1800" spc="-1" strike="noStrike">
                <a:solidFill>
                  <a:srgbClr val="000000"/>
                </a:solidFill>
                <a:uFill>
                  <a:solidFill>
                    <a:srgbClr val="ffffff"/>
                  </a:solidFill>
                </a:uFill>
                <a:latin typeface="Century Schoolbook"/>
              </a:rPr>
              <a:t>hemotórax (cirugía/traumatismo), embolia pulmonar. Neoplasia maligna.</a:t>
            </a:r>
            <a:endParaRPr b="0" lang="es-AR" sz="1800" spc="-1" strike="noStrike">
              <a:solidFill>
                <a:srgbClr val="000000"/>
              </a:solidFill>
              <a:uFill>
                <a:solidFill>
                  <a:srgbClr val="ffffff"/>
                </a:solidFill>
              </a:uFill>
              <a:latin typeface="Arial"/>
            </a:endParaRPr>
          </a:p>
          <a:p>
            <a:pPr>
              <a:lnSpc>
                <a:spcPct val="100000"/>
              </a:lnSpc>
            </a:pPr>
            <a:endParaRPr b="0" lang="es-AR"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1" lang="es-AR" sz="1800" spc="-1" strike="noStrike">
                <a:solidFill>
                  <a:srgbClr val="000000"/>
                </a:solidFill>
                <a:uFill>
                  <a:solidFill>
                    <a:srgbClr val="ffffff"/>
                  </a:solidFill>
                </a:uFill>
                <a:latin typeface="Century Schoolbook"/>
              </a:rPr>
              <a:t>Purulento/turbio/marrón: </a:t>
            </a:r>
            <a:r>
              <a:rPr b="0" lang="es-AR" sz="1800" spc="-1" strike="noStrike">
                <a:solidFill>
                  <a:srgbClr val="000000"/>
                </a:solidFill>
                <a:uFill>
                  <a:solidFill>
                    <a:srgbClr val="ffffff"/>
                  </a:solidFill>
                </a:uFill>
                <a:latin typeface="Century Schoolbook"/>
              </a:rPr>
              <a:t>infeccioso/ empiema, rotura esofágica</a:t>
            </a:r>
            <a:endParaRPr b="0" lang="es-AR" sz="1800" spc="-1" strike="noStrike">
              <a:solidFill>
                <a:srgbClr val="000000"/>
              </a:solidFill>
              <a:uFill>
                <a:solidFill>
                  <a:srgbClr val="ffffff"/>
                </a:solidFill>
              </a:uFill>
              <a:latin typeface="Arial"/>
            </a:endParaRPr>
          </a:p>
        </p:txBody>
      </p:sp>
    </p:spTree>
  </p:cSld>
  <p:timing>
    <p:tnLst>
      <p:par>
        <p:cTn id="352" dur="indefinite" restart="never" nodeType="tmRoot">
          <p:childTnLst>
            <p:seq>
              <p:cTn id="353" dur="indefinite" nodeType="mainSeq">
                <p:childTnLst>
                  <p:par>
                    <p:cTn id="354" fill="hold">
                      <p:stCondLst>
                        <p:cond delay="indefinite"/>
                      </p:stCondLst>
                      <p:childTnLst>
                        <p:par>
                          <p:cTn id="355" fill="hold">
                            <p:stCondLst>
                              <p:cond delay="0"/>
                            </p:stCondLst>
                            <p:childTnLst>
                              <p:par>
                                <p:cTn id="356" nodeType="clickEffect" fill="hold" presetClass="entr" presetID="4" presetSubtype="16">
                                  <p:stCondLst>
                                    <p:cond delay="0"/>
                                  </p:stCondLst>
                                  <p:childTnLst>
                                    <p:set>
                                      <p:cBhvr>
                                        <p:cTn id="357" dur="1" fill="hold">
                                          <p:stCondLst>
                                            <p:cond delay="0"/>
                                          </p:stCondLst>
                                        </p:cTn>
                                        <p:tgtEl>
                                          <p:spTgt spid="232">
                                            <p:txEl>
                                              <p:pRg st="22" end="166"/>
                                            </p:txEl>
                                          </p:spTgt>
                                        </p:tgtEl>
                                        <p:attrNameLst>
                                          <p:attrName>style.visibility</p:attrName>
                                        </p:attrNameLst>
                                      </p:cBhvr>
                                      <p:to>
                                        <p:strVal val="visible"/>
                                      </p:to>
                                    </p:set>
                                    <p:animEffect filter="box(in)" transition="out">
                                      <p:cBhvr additive="repl">
                                        <p:cTn id="358" dur="500"/>
                                        <p:tgtEl>
                                          <p:spTgt spid="232">
                                            <p:txEl>
                                              <p:pRg st="22" end="166"/>
                                            </p:txEl>
                                          </p:spTgt>
                                        </p:tgtEl>
                                      </p:cBhvr>
                                    </p:animEffect>
                                  </p:childTnLst>
                                </p:cTn>
                              </p:par>
                            </p:childTnLst>
                          </p:cTn>
                        </p:par>
                      </p:childTnLst>
                    </p:cTn>
                  </p:par>
                  <p:par>
                    <p:cTn id="359" fill="hold">
                      <p:stCondLst>
                        <p:cond delay="indefinite"/>
                      </p:stCondLst>
                      <p:childTnLst>
                        <p:par>
                          <p:cTn id="360" fill="hold">
                            <p:stCondLst>
                              <p:cond delay="0"/>
                            </p:stCondLst>
                            <p:childTnLst>
                              <p:par>
                                <p:cTn id="361" nodeType="clickEffect" fill="hold" presetClass="entr" presetID="4" presetSubtype="16">
                                  <p:stCondLst>
                                    <p:cond delay="0"/>
                                  </p:stCondLst>
                                  <p:childTnLst>
                                    <p:set>
                                      <p:cBhvr>
                                        <p:cTn id="362" dur="1" fill="hold">
                                          <p:stCondLst>
                                            <p:cond delay="0"/>
                                          </p:stCondLst>
                                        </p:cTn>
                                        <p:tgtEl>
                                          <p:spTgt spid="232">
                                            <p:txEl>
                                              <p:pRg st="167" end="268"/>
                                            </p:txEl>
                                          </p:spTgt>
                                        </p:tgtEl>
                                        <p:attrNameLst>
                                          <p:attrName>style.visibility</p:attrName>
                                        </p:attrNameLst>
                                      </p:cBhvr>
                                      <p:to>
                                        <p:strVal val="visible"/>
                                      </p:to>
                                    </p:set>
                                    <p:animEffect filter="box(in)" transition="out">
                                      <p:cBhvr additive="repl">
                                        <p:cTn id="363" dur="500"/>
                                        <p:tgtEl>
                                          <p:spTgt spid="232">
                                            <p:txEl>
                                              <p:pRg st="167" end="268"/>
                                            </p:txEl>
                                          </p:spTgt>
                                        </p:tgtEl>
                                      </p:cBhvr>
                                    </p:animEffect>
                                  </p:childTnLst>
                                </p:cTn>
                              </p:par>
                            </p:childTnLst>
                          </p:cTn>
                        </p:par>
                      </p:childTnLst>
                    </p:cTn>
                  </p:par>
                  <p:par>
                    <p:cTn id="364" fill="hold">
                      <p:stCondLst>
                        <p:cond delay="indefinite"/>
                      </p:stCondLst>
                      <p:childTnLst>
                        <p:par>
                          <p:cTn id="365" fill="hold">
                            <p:stCondLst>
                              <p:cond delay="0"/>
                            </p:stCondLst>
                            <p:childTnLst>
                              <p:par>
                                <p:cTn id="366" nodeType="clickEffect" fill="hold" presetClass="entr" presetID="4" presetSubtype="16">
                                  <p:stCondLst>
                                    <p:cond delay="0"/>
                                  </p:stCondLst>
                                  <p:childTnLst>
                                    <p:set>
                                      <p:cBhvr>
                                        <p:cTn id="367" dur="1" fill="hold">
                                          <p:stCondLst>
                                            <p:cond delay="0"/>
                                          </p:stCondLst>
                                        </p:cTn>
                                        <p:tgtEl>
                                          <p:spTgt spid="232">
                                            <p:txEl>
                                              <p:pRg st="269" end="332"/>
                                            </p:txEl>
                                          </p:spTgt>
                                        </p:tgtEl>
                                        <p:attrNameLst>
                                          <p:attrName>style.visibility</p:attrName>
                                        </p:attrNameLst>
                                      </p:cBhvr>
                                      <p:to>
                                        <p:strVal val="visible"/>
                                      </p:to>
                                    </p:set>
                                    <p:animEffect filter="box(in)" transition="out">
                                      <p:cBhvr additive="repl">
                                        <p:cTn id="368" dur="500"/>
                                        <p:tgtEl>
                                          <p:spTgt spid="232">
                                            <p:txEl>
                                              <p:pRg st="269" end="332"/>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CustomShape 1"/>
          <p:cNvSpPr/>
          <p:nvPr/>
        </p:nvSpPr>
        <p:spPr>
          <a:xfrm>
            <a:off x="428760" y="645480"/>
            <a:ext cx="8429400" cy="5576760"/>
          </a:xfrm>
          <a:prstGeom prst="rect">
            <a:avLst/>
          </a:prstGeom>
          <a:noFill/>
          <a:ln>
            <a:noFill/>
          </a:ln>
        </p:spPr>
        <p:style>
          <a:lnRef idx="0"/>
          <a:fillRef idx="0"/>
          <a:effectRef idx="0"/>
          <a:fontRef idx="minor"/>
        </p:style>
        <p:txBody>
          <a:bodyPr lIns="90000" rIns="90000" tIns="45000" bIns="45000"/>
          <a:p>
            <a:pPr>
              <a:lnSpc>
                <a:spcPct val="100000"/>
              </a:lnSpc>
            </a:pPr>
            <a:endParaRPr b="0" lang="es-AR" sz="1800" spc="-1" strike="noStrike">
              <a:solidFill>
                <a:srgbClr val="000000"/>
              </a:solidFill>
              <a:uFill>
                <a:solidFill>
                  <a:srgbClr val="ffffff"/>
                </a:solidFill>
              </a:uFill>
              <a:latin typeface="Arial"/>
            </a:endParaRPr>
          </a:p>
          <a:p>
            <a:pPr>
              <a:lnSpc>
                <a:spcPct val="100000"/>
              </a:lnSpc>
            </a:pPr>
            <a:r>
              <a:rPr b="1" lang="es-AR" sz="1800" spc="-1" strike="noStrike" u="sng">
                <a:solidFill>
                  <a:srgbClr val="000000"/>
                </a:solidFill>
                <a:uFill>
                  <a:solidFill>
                    <a:srgbClr val="ffffff"/>
                  </a:solidFill>
                </a:uFill>
                <a:latin typeface="Century Schoolbook"/>
              </a:rPr>
              <a:t>ANÁLISIS QUÍMICO:</a:t>
            </a:r>
            <a:endParaRPr b="0" lang="es-AR" sz="1800" spc="-1" strike="noStrike">
              <a:solidFill>
                <a:srgbClr val="000000"/>
              </a:solidFill>
              <a:uFill>
                <a:solidFill>
                  <a:srgbClr val="ffffff"/>
                </a:solidFill>
              </a:uFill>
              <a:latin typeface="Arial"/>
            </a:endParaRPr>
          </a:p>
          <a:p>
            <a:pPr>
              <a:lnSpc>
                <a:spcPct val="100000"/>
              </a:lnSpc>
            </a:pPr>
            <a:endParaRPr b="0" lang="es-AR"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1" lang="es-AR" sz="1800" spc="-1" strike="noStrike">
                <a:solidFill>
                  <a:srgbClr val="000000"/>
                </a:solidFill>
                <a:uFill>
                  <a:solidFill>
                    <a:srgbClr val="ffffff"/>
                  </a:solidFill>
                </a:uFill>
                <a:latin typeface="Century Schoolbook"/>
              </a:rPr>
              <a:t>Proteínas: </a:t>
            </a:r>
            <a:r>
              <a:rPr b="0" lang="es-AR" sz="1800" spc="-1" strike="noStrike">
                <a:solidFill>
                  <a:srgbClr val="000000"/>
                </a:solidFill>
                <a:uFill>
                  <a:solidFill>
                    <a:srgbClr val="ffffff"/>
                  </a:solidFill>
                </a:uFill>
                <a:latin typeface="Century Schoolbook"/>
              </a:rPr>
              <a:t>Normal: son 0,5 del suero, </a:t>
            </a:r>
            <a:endParaRPr b="0" lang="es-AR"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1" lang="es-AR" sz="1800" spc="-1" strike="noStrike">
                <a:solidFill>
                  <a:srgbClr val="000000"/>
                </a:solidFill>
                <a:uFill>
                  <a:solidFill>
                    <a:srgbClr val="ffffff"/>
                  </a:solidFill>
                </a:uFill>
                <a:latin typeface="Century Schoolbook"/>
              </a:rPr>
              <a:t>-En trasudados </a:t>
            </a:r>
            <a:r>
              <a:rPr b="0" lang="es-AR" sz="1800" spc="-1" strike="noStrike">
                <a:solidFill>
                  <a:srgbClr val="000000"/>
                </a:solidFill>
                <a:uFill>
                  <a:solidFill>
                    <a:srgbClr val="ffffff"/>
                  </a:solidFill>
                </a:uFill>
                <a:latin typeface="Century Schoolbook"/>
              </a:rPr>
              <a:t>tienen (-) 3 g/dL. Una adecuada diuresis en ICC puede elevar los niveles a rangos de exudado.</a:t>
            </a:r>
            <a:endParaRPr b="0" lang="es-AR"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es-AR" sz="1800" spc="-1" strike="noStrike">
                <a:solidFill>
                  <a:srgbClr val="000000"/>
                </a:solidFill>
                <a:uFill>
                  <a:solidFill>
                    <a:srgbClr val="ffffff"/>
                  </a:solidFill>
                </a:uFill>
                <a:latin typeface="Century Schoolbook"/>
              </a:rPr>
              <a:t>El </a:t>
            </a:r>
            <a:r>
              <a:rPr b="1" lang="es-AR" sz="1800" spc="-1" strike="noStrike">
                <a:solidFill>
                  <a:srgbClr val="000000"/>
                </a:solidFill>
                <a:uFill>
                  <a:solidFill>
                    <a:srgbClr val="ffffff"/>
                  </a:solidFill>
                </a:uFill>
                <a:latin typeface="Century Schoolbook"/>
              </a:rPr>
              <a:t>derrame tuberculoso </a:t>
            </a:r>
            <a:r>
              <a:rPr b="0" lang="es-AR" sz="1800" spc="-1" strike="noStrike">
                <a:solidFill>
                  <a:srgbClr val="000000"/>
                </a:solidFill>
                <a:uFill>
                  <a:solidFill>
                    <a:srgbClr val="ffffff"/>
                  </a:solidFill>
                </a:uFill>
                <a:latin typeface="Century Schoolbook"/>
              </a:rPr>
              <a:t>virtualmente siempre tiene </a:t>
            </a:r>
            <a:r>
              <a:rPr b="1" lang="es-AR" sz="1800" spc="-1" strike="noStrike">
                <a:solidFill>
                  <a:srgbClr val="000000"/>
                </a:solidFill>
                <a:uFill>
                  <a:solidFill>
                    <a:srgbClr val="ffffff"/>
                  </a:solidFill>
                </a:uFill>
                <a:latin typeface="Century Schoolbook"/>
              </a:rPr>
              <a:t>&gt; 4.0 g/dL.</a:t>
            </a:r>
            <a:endParaRPr b="0" lang="es-AR"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es-AR" sz="1800" spc="-1" strike="noStrike">
                <a:solidFill>
                  <a:srgbClr val="000000"/>
                </a:solidFill>
                <a:uFill>
                  <a:solidFill>
                    <a:srgbClr val="ffffff"/>
                  </a:solidFill>
                </a:uFill>
                <a:latin typeface="Century Schoolbook"/>
              </a:rPr>
              <a:t>Ante niveles entre </a:t>
            </a:r>
            <a:r>
              <a:rPr b="1" lang="es-AR" sz="1800" spc="-1" strike="noStrike">
                <a:solidFill>
                  <a:srgbClr val="000000"/>
                </a:solidFill>
                <a:uFill>
                  <a:solidFill>
                    <a:srgbClr val="ffffff"/>
                  </a:solidFill>
                </a:uFill>
                <a:latin typeface="Century Schoolbook"/>
              </a:rPr>
              <a:t>7 y 8 g/dL, </a:t>
            </a:r>
            <a:r>
              <a:rPr b="0" lang="es-AR" sz="1800" spc="-1" strike="noStrike">
                <a:solidFill>
                  <a:srgbClr val="000000"/>
                </a:solidFill>
                <a:uFill>
                  <a:solidFill>
                    <a:srgbClr val="ffffff"/>
                  </a:solidFill>
                </a:uFill>
                <a:latin typeface="Century Schoolbook"/>
              </a:rPr>
              <a:t>debemos pensar en MM y macroglobulinemia de Waldenstrom.</a:t>
            </a:r>
            <a:endParaRPr b="0" lang="es-AR" sz="1800" spc="-1" strike="noStrike">
              <a:solidFill>
                <a:srgbClr val="000000"/>
              </a:solidFill>
              <a:uFill>
                <a:solidFill>
                  <a:srgbClr val="ffffff"/>
                </a:solidFill>
              </a:uFill>
              <a:latin typeface="Arial"/>
            </a:endParaRPr>
          </a:p>
          <a:p>
            <a:pPr>
              <a:lnSpc>
                <a:spcPct val="100000"/>
              </a:lnSpc>
            </a:pPr>
            <a:endParaRPr b="0" lang="es-AR" sz="1800" spc="-1" strike="noStrike">
              <a:solidFill>
                <a:srgbClr val="000000"/>
              </a:solidFill>
              <a:uFill>
                <a:solidFill>
                  <a:srgbClr val="ffffff"/>
                </a:solidFill>
              </a:uFill>
              <a:latin typeface="Arial"/>
            </a:endParaRPr>
          </a:p>
          <a:p>
            <a:pPr>
              <a:lnSpc>
                <a:spcPct val="100000"/>
              </a:lnSpc>
            </a:pPr>
            <a:endParaRPr b="0" lang="es-AR"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1" lang="es-AR" sz="1800" spc="-1" strike="noStrike">
                <a:solidFill>
                  <a:srgbClr val="000000"/>
                </a:solidFill>
                <a:uFill>
                  <a:solidFill>
                    <a:srgbClr val="ffffff"/>
                  </a:solidFill>
                </a:uFill>
                <a:latin typeface="Century Schoolbook"/>
              </a:rPr>
              <a:t>LDH: </a:t>
            </a:r>
            <a:r>
              <a:rPr b="0" lang="es-AR" sz="1800" spc="-1" strike="noStrike">
                <a:solidFill>
                  <a:srgbClr val="000000"/>
                </a:solidFill>
                <a:uFill>
                  <a:solidFill>
                    <a:srgbClr val="ffffff"/>
                  </a:solidFill>
                </a:uFill>
                <a:latin typeface="Century Schoolbook"/>
              </a:rPr>
              <a:t>Lo normal son 0,6 del suero,</a:t>
            </a:r>
            <a:endParaRPr b="0" lang="es-AR"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es-AR" sz="1800" spc="-1" strike="noStrike">
                <a:solidFill>
                  <a:srgbClr val="000000"/>
                </a:solidFill>
                <a:uFill>
                  <a:solidFill>
                    <a:srgbClr val="ffffff"/>
                  </a:solidFill>
                </a:uFill>
                <a:latin typeface="Century Schoolbook"/>
              </a:rPr>
              <a:t>Niveles </a:t>
            </a:r>
            <a:r>
              <a:rPr b="1" lang="es-AR" sz="1800" spc="-1" strike="noStrike">
                <a:solidFill>
                  <a:srgbClr val="000000"/>
                </a:solidFill>
                <a:uFill>
                  <a:solidFill>
                    <a:srgbClr val="ffffff"/>
                  </a:solidFill>
                </a:uFill>
                <a:latin typeface="Century Schoolbook"/>
              </a:rPr>
              <a:t>&gt; 1000 UI/L </a:t>
            </a:r>
            <a:r>
              <a:rPr b="0" lang="es-AR" sz="1800" spc="-1" strike="noStrike">
                <a:solidFill>
                  <a:srgbClr val="000000"/>
                </a:solidFill>
                <a:uFill>
                  <a:solidFill>
                    <a:srgbClr val="ffffff"/>
                  </a:solidFill>
                </a:uFill>
                <a:latin typeface="Century Schoolbook"/>
              </a:rPr>
              <a:t>(límite superior sérico de 200 UI/L): empiema, derrame reumatoideo, paragonimiasis pleural y malignidad.</a:t>
            </a:r>
            <a:endParaRPr b="0" lang="es-AR"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es-AR" sz="1800" spc="-1" strike="noStrike">
                <a:solidFill>
                  <a:srgbClr val="000000"/>
                </a:solidFill>
                <a:uFill>
                  <a:solidFill>
                    <a:srgbClr val="ffffff"/>
                  </a:solidFill>
                </a:uFill>
                <a:latin typeface="Century Schoolbook"/>
              </a:rPr>
              <a:t>Derrame por P. jiroveci: LDH-Derrame Pleural/LDH-S érico&gt; 1.0 y P-DP/P-S (-) 0.5. </a:t>
            </a:r>
            <a:endParaRPr b="0" lang="es-AR"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es-AR" sz="1800" spc="-1" strike="noStrike">
                <a:solidFill>
                  <a:srgbClr val="000000"/>
                </a:solidFill>
                <a:uFill>
                  <a:solidFill>
                    <a:srgbClr val="ffffff"/>
                  </a:solidFill>
                </a:uFill>
                <a:latin typeface="Century Schoolbook"/>
              </a:rPr>
              <a:t>El urinotórax también puede mostrar LDH-DP alta y P-DP bajas.</a:t>
            </a:r>
            <a:endParaRPr b="0" lang="es-AR" sz="1800" spc="-1" strike="noStrike">
              <a:solidFill>
                <a:srgbClr val="000000"/>
              </a:solidFill>
              <a:uFill>
                <a:solidFill>
                  <a:srgbClr val="ffffff"/>
                </a:solidFill>
              </a:uFill>
              <a:latin typeface="Arial"/>
            </a:endParaRPr>
          </a:p>
          <a:p>
            <a:pPr>
              <a:lnSpc>
                <a:spcPct val="100000"/>
              </a:lnSpc>
            </a:pPr>
            <a:endParaRPr b="0" lang="es-AR" sz="1800" spc="-1" strike="noStrike">
              <a:solidFill>
                <a:srgbClr val="000000"/>
              </a:solidFill>
              <a:uFill>
                <a:solidFill>
                  <a:srgbClr val="ffffff"/>
                </a:solidFill>
              </a:uFill>
              <a:latin typeface="Arial"/>
            </a:endParaRPr>
          </a:p>
          <a:p>
            <a:pPr>
              <a:lnSpc>
                <a:spcPct val="100000"/>
              </a:lnSpc>
            </a:pPr>
            <a:r>
              <a:rPr b="0" lang="es-AR" sz="1800" spc="-1" strike="noStrike">
                <a:solidFill>
                  <a:srgbClr val="000000"/>
                </a:solidFill>
                <a:uFill>
                  <a:solidFill>
                    <a:srgbClr val="ffffff"/>
                  </a:solidFill>
                </a:uFill>
                <a:latin typeface="Century Schoolbook"/>
              </a:rPr>
              <a:t>
</a:t>
            </a:r>
            <a:endParaRPr b="0" lang="es-AR" sz="1800" spc="-1" strike="noStrike">
              <a:solidFill>
                <a:srgbClr val="000000"/>
              </a:solidFill>
              <a:uFill>
                <a:solidFill>
                  <a:srgbClr val="ffffff"/>
                </a:solidFill>
              </a:uFill>
              <a:latin typeface="Arial"/>
            </a:endParaRPr>
          </a:p>
        </p:txBody>
      </p:sp>
    </p:spTree>
  </p:cSld>
  <p:timing>
    <p:tnLst>
      <p:par>
        <p:cTn id="369" dur="indefinite" restart="never" nodeType="tmRoot">
          <p:childTnLst>
            <p:seq>
              <p:cTn id="370" dur="indefinite" nodeType="mainSeq">
                <p:childTnLst>
                  <p:par>
                    <p:cTn id="371" fill="hold">
                      <p:stCondLst>
                        <p:cond delay="indefinite"/>
                      </p:stCondLst>
                      <p:childTnLst>
                        <p:par>
                          <p:cTn id="372" fill="hold">
                            <p:stCondLst>
                              <p:cond delay="0"/>
                            </p:stCondLst>
                            <p:childTnLst>
                              <p:par>
                                <p:cTn id="373" nodeType="clickEffect" fill="hold" presetClass="entr" presetID="4" presetSubtype="16">
                                  <p:stCondLst>
                                    <p:cond delay="0"/>
                                  </p:stCondLst>
                                  <p:childTnLst>
                                    <p:set>
                                      <p:cBhvr>
                                        <p:cTn id="374" dur="1" fill="hold">
                                          <p:stCondLst>
                                            <p:cond delay="0"/>
                                          </p:stCondLst>
                                        </p:cTn>
                                        <p:tgtEl>
                                          <p:spTgt spid="233">
                                            <p:txEl>
                                              <p:pRg st="20" end="59"/>
                                            </p:txEl>
                                          </p:spTgt>
                                        </p:tgtEl>
                                        <p:attrNameLst>
                                          <p:attrName>style.visibility</p:attrName>
                                        </p:attrNameLst>
                                      </p:cBhvr>
                                      <p:to>
                                        <p:strVal val="visible"/>
                                      </p:to>
                                    </p:set>
                                    <p:animEffect filter="box(in)" transition="out">
                                      <p:cBhvr additive="repl">
                                        <p:cTn id="375" dur="500"/>
                                        <p:tgtEl>
                                          <p:spTgt spid="233">
                                            <p:txEl>
                                              <p:pRg st="20" end="59"/>
                                            </p:txEl>
                                          </p:spTgt>
                                        </p:tgtEl>
                                      </p:cBhvr>
                                    </p:animEffect>
                                  </p:childTnLst>
                                </p:cTn>
                              </p:par>
                            </p:childTnLst>
                          </p:cTn>
                        </p:par>
                      </p:childTnLst>
                    </p:cTn>
                  </p:par>
                  <p:par>
                    <p:cTn id="376" fill="hold">
                      <p:stCondLst>
                        <p:cond delay="indefinite"/>
                      </p:stCondLst>
                      <p:childTnLst>
                        <p:par>
                          <p:cTn id="377" fill="hold">
                            <p:stCondLst>
                              <p:cond delay="0"/>
                            </p:stCondLst>
                            <p:childTnLst>
                              <p:par>
                                <p:cTn id="378" nodeType="clickEffect" fill="hold" presetClass="entr" presetID="4" presetSubtype="16">
                                  <p:stCondLst>
                                    <p:cond delay="0"/>
                                  </p:stCondLst>
                                  <p:childTnLst>
                                    <p:set>
                                      <p:cBhvr>
                                        <p:cTn id="379" dur="1" fill="hold">
                                          <p:stCondLst>
                                            <p:cond delay="0"/>
                                          </p:stCondLst>
                                        </p:cTn>
                                        <p:tgtEl>
                                          <p:spTgt spid="233">
                                            <p:txEl>
                                              <p:pRg st="59" end="168"/>
                                            </p:txEl>
                                          </p:spTgt>
                                        </p:tgtEl>
                                        <p:attrNameLst>
                                          <p:attrName>style.visibility</p:attrName>
                                        </p:attrNameLst>
                                      </p:cBhvr>
                                      <p:to>
                                        <p:strVal val="visible"/>
                                      </p:to>
                                    </p:set>
                                    <p:animEffect filter="box(in)" transition="out">
                                      <p:cBhvr additive="repl">
                                        <p:cTn id="380" dur="500"/>
                                        <p:tgtEl>
                                          <p:spTgt spid="233">
                                            <p:txEl>
                                              <p:pRg st="59" end="168"/>
                                            </p:txEl>
                                          </p:spTgt>
                                        </p:tgtEl>
                                      </p:cBhvr>
                                    </p:animEffect>
                                  </p:childTnLst>
                                </p:cTn>
                              </p:par>
                            </p:childTnLst>
                          </p:cTn>
                        </p:par>
                      </p:childTnLst>
                    </p:cTn>
                  </p:par>
                  <p:par>
                    <p:cTn id="381" fill="hold">
                      <p:stCondLst>
                        <p:cond delay="indefinite"/>
                      </p:stCondLst>
                      <p:childTnLst>
                        <p:par>
                          <p:cTn id="382" fill="hold">
                            <p:stCondLst>
                              <p:cond delay="0"/>
                            </p:stCondLst>
                            <p:childTnLst>
                              <p:par>
                                <p:cTn id="383" nodeType="clickEffect" fill="hold" presetClass="entr" presetID="4" presetSubtype="16">
                                  <p:stCondLst>
                                    <p:cond delay="0"/>
                                  </p:stCondLst>
                                  <p:childTnLst>
                                    <p:set>
                                      <p:cBhvr>
                                        <p:cTn id="384" dur="1" fill="hold">
                                          <p:stCondLst>
                                            <p:cond delay="0"/>
                                          </p:stCondLst>
                                        </p:cTn>
                                        <p:tgtEl>
                                          <p:spTgt spid="233">
                                            <p:txEl>
                                              <p:pRg st="168" end="230"/>
                                            </p:txEl>
                                          </p:spTgt>
                                        </p:tgtEl>
                                        <p:attrNameLst>
                                          <p:attrName>style.visibility</p:attrName>
                                        </p:attrNameLst>
                                      </p:cBhvr>
                                      <p:to>
                                        <p:strVal val="visible"/>
                                      </p:to>
                                    </p:set>
                                    <p:animEffect filter="box(in)" transition="out">
                                      <p:cBhvr additive="repl">
                                        <p:cTn id="385" dur="500"/>
                                        <p:tgtEl>
                                          <p:spTgt spid="233">
                                            <p:txEl>
                                              <p:pRg st="168" end="230"/>
                                            </p:txEl>
                                          </p:spTgt>
                                        </p:tgtEl>
                                      </p:cBhvr>
                                    </p:animEffect>
                                  </p:childTnLst>
                                </p:cTn>
                              </p:par>
                            </p:childTnLst>
                          </p:cTn>
                        </p:par>
                      </p:childTnLst>
                    </p:cTn>
                  </p:par>
                  <p:par>
                    <p:cTn id="386" fill="hold">
                      <p:stCondLst>
                        <p:cond delay="indefinite"/>
                      </p:stCondLst>
                      <p:childTnLst>
                        <p:par>
                          <p:cTn id="387" fill="hold">
                            <p:stCondLst>
                              <p:cond delay="0"/>
                            </p:stCondLst>
                            <p:childTnLst>
                              <p:par>
                                <p:cTn id="388" nodeType="clickEffect" fill="hold" presetClass="entr" presetID="4" presetSubtype="16">
                                  <p:stCondLst>
                                    <p:cond delay="0"/>
                                  </p:stCondLst>
                                  <p:childTnLst>
                                    <p:set>
                                      <p:cBhvr>
                                        <p:cTn id="389" dur="1" fill="hold">
                                          <p:stCondLst>
                                            <p:cond delay="0"/>
                                          </p:stCondLst>
                                        </p:cTn>
                                        <p:tgtEl>
                                          <p:spTgt spid="233">
                                            <p:txEl>
                                              <p:pRg st="230" end="318"/>
                                            </p:txEl>
                                          </p:spTgt>
                                        </p:tgtEl>
                                        <p:attrNameLst>
                                          <p:attrName>style.visibility</p:attrName>
                                        </p:attrNameLst>
                                      </p:cBhvr>
                                      <p:to>
                                        <p:strVal val="visible"/>
                                      </p:to>
                                    </p:set>
                                    <p:animEffect filter="box(in)" transition="out">
                                      <p:cBhvr additive="repl">
                                        <p:cTn id="390" dur="500"/>
                                        <p:tgtEl>
                                          <p:spTgt spid="233">
                                            <p:txEl>
                                              <p:pRg st="230" end="318"/>
                                            </p:txEl>
                                          </p:spTgt>
                                        </p:tgtEl>
                                      </p:cBhvr>
                                    </p:animEffect>
                                  </p:childTnLst>
                                </p:cTn>
                              </p:par>
                            </p:childTnLst>
                          </p:cTn>
                        </p:par>
                      </p:childTnLst>
                    </p:cTn>
                  </p:par>
                  <p:par>
                    <p:cTn id="391" fill="hold">
                      <p:stCondLst>
                        <p:cond delay="indefinite"/>
                      </p:stCondLst>
                      <p:childTnLst>
                        <p:par>
                          <p:cTn id="392" fill="hold">
                            <p:stCondLst>
                              <p:cond delay="0"/>
                            </p:stCondLst>
                            <p:childTnLst>
                              <p:par>
                                <p:cTn id="393" nodeType="clickEffect" fill="hold" presetClass="entr" presetID="4" presetSubtype="16">
                                  <p:stCondLst>
                                    <p:cond delay="0"/>
                                  </p:stCondLst>
                                  <p:childTnLst>
                                    <p:set>
                                      <p:cBhvr>
                                        <p:cTn id="394" dur="1" fill="hold">
                                          <p:stCondLst>
                                            <p:cond delay="0"/>
                                          </p:stCondLst>
                                        </p:cTn>
                                        <p:tgtEl>
                                          <p:spTgt spid="233">
                                            <p:txEl>
                                              <p:pRg st="320" end="354"/>
                                            </p:txEl>
                                          </p:spTgt>
                                        </p:tgtEl>
                                        <p:attrNameLst>
                                          <p:attrName>style.visibility</p:attrName>
                                        </p:attrNameLst>
                                      </p:cBhvr>
                                      <p:to>
                                        <p:strVal val="visible"/>
                                      </p:to>
                                    </p:set>
                                    <p:animEffect filter="box(in)" transition="out">
                                      <p:cBhvr additive="repl">
                                        <p:cTn id="395" dur="500"/>
                                        <p:tgtEl>
                                          <p:spTgt spid="233">
                                            <p:txEl>
                                              <p:pRg st="320" end="354"/>
                                            </p:txEl>
                                          </p:spTgt>
                                        </p:tgtEl>
                                      </p:cBhvr>
                                    </p:animEffect>
                                  </p:childTnLst>
                                </p:cTn>
                              </p:par>
                            </p:childTnLst>
                          </p:cTn>
                        </p:par>
                      </p:childTnLst>
                    </p:cTn>
                  </p:par>
                  <p:par>
                    <p:cTn id="396" fill="hold">
                      <p:stCondLst>
                        <p:cond delay="indefinite"/>
                      </p:stCondLst>
                      <p:childTnLst>
                        <p:par>
                          <p:cTn id="397" fill="hold">
                            <p:stCondLst>
                              <p:cond delay="0"/>
                            </p:stCondLst>
                            <p:childTnLst>
                              <p:par>
                                <p:cTn id="398" nodeType="clickEffect" fill="hold" presetClass="entr" presetID="4" presetSubtype="16">
                                  <p:stCondLst>
                                    <p:cond delay="0"/>
                                  </p:stCondLst>
                                  <p:childTnLst>
                                    <p:set>
                                      <p:cBhvr>
                                        <p:cTn id="399" dur="1" fill="hold">
                                          <p:stCondLst>
                                            <p:cond delay="0"/>
                                          </p:stCondLst>
                                        </p:cTn>
                                        <p:tgtEl>
                                          <p:spTgt spid="233">
                                            <p:txEl>
                                              <p:pRg st="354" end="479"/>
                                            </p:txEl>
                                          </p:spTgt>
                                        </p:tgtEl>
                                        <p:attrNameLst>
                                          <p:attrName>style.visibility</p:attrName>
                                        </p:attrNameLst>
                                      </p:cBhvr>
                                      <p:to>
                                        <p:strVal val="visible"/>
                                      </p:to>
                                    </p:set>
                                    <p:animEffect filter="box(in)" transition="out">
                                      <p:cBhvr additive="repl">
                                        <p:cTn id="400" dur="500"/>
                                        <p:tgtEl>
                                          <p:spTgt spid="233">
                                            <p:txEl>
                                              <p:pRg st="354" end="479"/>
                                            </p:txEl>
                                          </p:spTgt>
                                        </p:tgtEl>
                                      </p:cBhvr>
                                    </p:animEffect>
                                  </p:childTnLst>
                                </p:cTn>
                              </p:par>
                            </p:childTnLst>
                          </p:cTn>
                        </p:par>
                      </p:childTnLst>
                    </p:cTn>
                  </p:par>
                  <p:par>
                    <p:cTn id="401" fill="hold">
                      <p:stCondLst>
                        <p:cond delay="indefinite"/>
                      </p:stCondLst>
                      <p:childTnLst>
                        <p:par>
                          <p:cTn id="402" fill="hold">
                            <p:stCondLst>
                              <p:cond delay="0"/>
                            </p:stCondLst>
                            <p:childTnLst>
                              <p:par>
                                <p:cTn id="403" nodeType="clickEffect" fill="hold" presetClass="entr" presetID="4" presetSubtype="16">
                                  <p:stCondLst>
                                    <p:cond delay="0"/>
                                  </p:stCondLst>
                                  <p:childTnLst>
                                    <p:set>
                                      <p:cBhvr>
                                        <p:cTn id="404" dur="1" fill="hold">
                                          <p:stCondLst>
                                            <p:cond delay="0"/>
                                          </p:stCondLst>
                                        </p:cTn>
                                        <p:tgtEl>
                                          <p:spTgt spid="233">
                                            <p:txEl>
                                              <p:pRg st="479" end="562"/>
                                            </p:txEl>
                                          </p:spTgt>
                                        </p:tgtEl>
                                        <p:attrNameLst>
                                          <p:attrName>style.visibility</p:attrName>
                                        </p:attrNameLst>
                                      </p:cBhvr>
                                      <p:to>
                                        <p:strVal val="visible"/>
                                      </p:to>
                                    </p:set>
                                    <p:animEffect filter="box(in)" transition="out">
                                      <p:cBhvr additive="repl">
                                        <p:cTn id="405" dur="500"/>
                                        <p:tgtEl>
                                          <p:spTgt spid="233">
                                            <p:txEl>
                                              <p:pRg st="479" end="562"/>
                                            </p:txEl>
                                          </p:spTgt>
                                        </p:tgtEl>
                                      </p:cBhvr>
                                    </p:animEffect>
                                  </p:childTnLst>
                                </p:cTn>
                              </p:par>
                            </p:childTnLst>
                          </p:cTn>
                        </p:par>
                      </p:childTnLst>
                    </p:cTn>
                  </p:par>
                  <p:par>
                    <p:cTn id="406" fill="hold">
                      <p:stCondLst>
                        <p:cond delay="indefinite"/>
                      </p:stCondLst>
                      <p:childTnLst>
                        <p:par>
                          <p:cTn id="407" fill="hold">
                            <p:stCondLst>
                              <p:cond delay="0"/>
                            </p:stCondLst>
                            <p:childTnLst>
                              <p:par>
                                <p:cTn id="408" nodeType="clickEffect" fill="hold" presetClass="entr" presetID="4" presetSubtype="16">
                                  <p:stCondLst>
                                    <p:cond delay="0"/>
                                  </p:stCondLst>
                                  <p:childTnLst>
                                    <p:set>
                                      <p:cBhvr>
                                        <p:cTn id="409" dur="1" fill="hold">
                                          <p:stCondLst>
                                            <p:cond delay="0"/>
                                          </p:stCondLst>
                                        </p:cTn>
                                        <p:tgtEl>
                                          <p:spTgt spid="233">
                                            <p:txEl>
                                              <p:pRg st="562" end="624"/>
                                            </p:txEl>
                                          </p:spTgt>
                                        </p:tgtEl>
                                        <p:attrNameLst>
                                          <p:attrName>style.visibility</p:attrName>
                                        </p:attrNameLst>
                                      </p:cBhvr>
                                      <p:to>
                                        <p:strVal val="visible"/>
                                      </p:to>
                                    </p:set>
                                    <p:animEffect filter="box(in)" transition="out">
                                      <p:cBhvr additive="repl">
                                        <p:cTn id="410" dur="500"/>
                                        <p:tgtEl>
                                          <p:spTgt spid="233">
                                            <p:txEl>
                                              <p:pRg st="562" end="624"/>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CustomShape 1"/>
          <p:cNvSpPr/>
          <p:nvPr/>
        </p:nvSpPr>
        <p:spPr>
          <a:xfrm>
            <a:off x="500040" y="571320"/>
            <a:ext cx="8000640" cy="3107880"/>
          </a:xfrm>
          <a:prstGeom prst="rect">
            <a:avLst/>
          </a:prstGeom>
          <a:noFill/>
          <a:ln>
            <a:noFill/>
          </a:ln>
        </p:spPr>
        <p:style>
          <a:lnRef idx="0"/>
          <a:fillRef idx="0"/>
          <a:effectRef idx="0"/>
          <a:fontRef idx="minor"/>
        </p:style>
        <p:txBody>
          <a:bodyPr lIns="90000" rIns="90000" tIns="45000" bIns="45000"/>
          <a:p>
            <a:pPr>
              <a:lnSpc>
                <a:spcPct val="100000"/>
              </a:lnSpc>
            </a:pPr>
            <a:r>
              <a:rPr b="1" lang="es-AR" sz="1800" spc="-1" strike="noStrike" u="sng">
                <a:solidFill>
                  <a:srgbClr val="000000"/>
                </a:solidFill>
                <a:uFill>
                  <a:solidFill>
                    <a:srgbClr val="ffffff"/>
                  </a:solidFill>
                </a:uFill>
                <a:latin typeface="Century Schoolbook"/>
              </a:rPr>
              <a:t>GLUCOSA: </a:t>
            </a:r>
            <a:r>
              <a:rPr b="0" lang="es-AR" sz="1800" spc="-1" strike="noStrike">
                <a:solidFill>
                  <a:srgbClr val="000000"/>
                </a:solidFill>
                <a:uFill>
                  <a:solidFill>
                    <a:srgbClr val="ffffff"/>
                  </a:solidFill>
                </a:uFill>
                <a:latin typeface="Century Schoolbook"/>
              </a:rPr>
              <a:t>Lo normal es de 0,6 a 0,8 del suero, </a:t>
            </a:r>
            <a:endParaRPr b="0" lang="es-AR"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es-AR" sz="1800" spc="-1" strike="noStrike">
                <a:solidFill>
                  <a:srgbClr val="000000"/>
                </a:solidFill>
                <a:uFill>
                  <a:solidFill>
                    <a:srgbClr val="ffffff"/>
                  </a:solidFill>
                </a:uFill>
                <a:latin typeface="Century Schoolbook"/>
              </a:rPr>
              <a:t>Niveles (-) 60 mg/dL (3.33 mmol/L) o Glu-DP/Glu-S (-) 0.5, reduce el diagnóstico diferencial del exudado a:</a:t>
            </a:r>
            <a:endParaRPr b="0" lang="es-AR"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es-AR" sz="1800" spc="-1" strike="noStrike">
                <a:solidFill>
                  <a:srgbClr val="000000"/>
                </a:solidFill>
                <a:uFill>
                  <a:solidFill>
                    <a:srgbClr val="ffffff"/>
                  </a:solidFill>
                </a:uFill>
                <a:latin typeface="Century Schoolbook"/>
              </a:rPr>
              <a:t>Derrame reumatoideo (muy baja) o lúpico (entre 30 y 50)</a:t>
            </a:r>
            <a:endParaRPr b="0" lang="es-AR"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es-AR" sz="1800" spc="-1" strike="noStrike">
                <a:solidFill>
                  <a:srgbClr val="000000"/>
                </a:solidFill>
                <a:uFill>
                  <a:solidFill>
                    <a:srgbClr val="ffffff"/>
                  </a:solidFill>
                </a:uFill>
                <a:latin typeface="Century Schoolbook"/>
              </a:rPr>
              <a:t>Derrame paraneumónico complicado (empiema) (muy baja) o tuberculoso (entre 30 y 50)</a:t>
            </a:r>
            <a:endParaRPr b="0" lang="es-AR"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es-AR" sz="1800" spc="-1" strike="noStrike">
                <a:solidFill>
                  <a:srgbClr val="000000"/>
                </a:solidFill>
                <a:uFill>
                  <a:solidFill>
                    <a:srgbClr val="ffffff"/>
                  </a:solidFill>
                </a:uFill>
                <a:latin typeface="Century Schoolbook"/>
              </a:rPr>
              <a:t>Derrame maligno (entre 30 y 50)</a:t>
            </a:r>
            <a:endParaRPr b="0" lang="es-AR"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es-AR" sz="1800" spc="-1" strike="noStrike">
                <a:solidFill>
                  <a:srgbClr val="000000"/>
                </a:solidFill>
                <a:uFill>
                  <a:solidFill>
                    <a:srgbClr val="ffffff"/>
                  </a:solidFill>
                </a:uFill>
                <a:latin typeface="Century Schoolbook"/>
              </a:rPr>
              <a:t>Ruptura esofágica</a:t>
            </a:r>
            <a:endParaRPr b="0" lang="es-AR"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es-AR" sz="1800" spc="-1" strike="noStrike">
                <a:solidFill>
                  <a:srgbClr val="000000"/>
                </a:solidFill>
                <a:uFill>
                  <a:solidFill>
                    <a:srgbClr val="ffffff"/>
                  </a:solidFill>
                </a:uFill>
                <a:latin typeface="Century Schoolbook"/>
              </a:rPr>
              <a:t>Todos los trasudados y el resto de exudados tienen los niveles de glucosa similares a los séricos.</a:t>
            </a:r>
            <a:r>
              <a:rPr b="0" lang="es-AR" sz="1800" spc="-1" strike="noStrike">
                <a:solidFill>
                  <a:srgbClr val="000000"/>
                </a:solidFill>
                <a:uFill>
                  <a:solidFill>
                    <a:srgbClr val="ffffff"/>
                  </a:solidFill>
                </a:uFill>
                <a:latin typeface="Century Schoolbook"/>
              </a:rPr>
              <a:t>
</a:t>
            </a:r>
            <a:r>
              <a:rPr b="0" lang="es-AR" sz="1800" spc="-1" strike="noStrike">
                <a:solidFill>
                  <a:srgbClr val="000000"/>
                </a:solidFill>
                <a:uFill>
                  <a:solidFill>
                    <a:srgbClr val="ffffff"/>
                  </a:solidFill>
                </a:uFill>
                <a:latin typeface="Century Schoolbook"/>
              </a:rPr>
              <a:t> </a:t>
            </a:r>
            <a:endParaRPr b="0" lang="es-AR" sz="1800" spc="-1" strike="noStrike">
              <a:solidFill>
                <a:srgbClr val="000000"/>
              </a:solidFill>
              <a:uFill>
                <a:solidFill>
                  <a:srgbClr val="ffffff"/>
                </a:solidFill>
              </a:uFill>
              <a:latin typeface="Arial"/>
            </a:endParaRPr>
          </a:p>
        </p:txBody>
      </p:sp>
    </p:spTree>
  </p:cSld>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 name="CustomShape 1"/>
          <p:cNvSpPr/>
          <p:nvPr/>
        </p:nvSpPr>
        <p:spPr>
          <a:xfrm>
            <a:off x="142920" y="413640"/>
            <a:ext cx="8857800" cy="5576040"/>
          </a:xfrm>
          <a:prstGeom prst="rect">
            <a:avLst/>
          </a:prstGeom>
          <a:noFill/>
          <a:ln>
            <a:noFill/>
          </a:ln>
        </p:spPr>
        <p:style>
          <a:lnRef idx="0"/>
          <a:fillRef idx="0"/>
          <a:effectRef idx="0"/>
          <a:fontRef idx="minor"/>
        </p:style>
        <p:txBody>
          <a:bodyPr lIns="90000" rIns="90000" tIns="45000" bIns="45000"/>
          <a:p>
            <a:pPr>
              <a:lnSpc>
                <a:spcPct val="100000"/>
              </a:lnSpc>
            </a:pPr>
            <a:r>
              <a:rPr b="1" lang="es-AR" sz="1800" spc="-1" strike="noStrike">
                <a:solidFill>
                  <a:srgbClr val="000000"/>
                </a:solidFill>
                <a:uFill>
                  <a:solidFill>
                    <a:srgbClr val="ffffff"/>
                  </a:solidFill>
                </a:uFill>
                <a:latin typeface="Century Schoolbook"/>
              </a:rPr>
              <a:t>pH:</a:t>
            </a:r>
            <a:endParaRPr b="0" lang="es-AR"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es-AR" sz="1800" spc="-1" strike="noStrike">
                <a:solidFill>
                  <a:srgbClr val="000000"/>
                </a:solidFill>
                <a:uFill>
                  <a:solidFill>
                    <a:srgbClr val="ffffff"/>
                  </a:solidFill>
                </a:uFill>
                <a:latin typeface="Century Schoolbook"/>
              </a:rPr>
              <a:t>El pH normal del Líquido Pleural es 7.60 (existe una gradiente de bicarbonato entre LP y sangre).</a:t>
            </a:r>
            <a:endParaRPr b="0" lang="es-AR"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es-AR" sz="1800" spc="-1" strike="noStrike">
                <a:solidFill>
                  <a:srgbClr val="000000"/>
                </a:solidFill>
                <a:uFill>
                  <a:solidFill>
                    <a:srgbClr val="ffffff"/>
                  </a:solidFill>
                </a:uFill>
                <a:latin typeface="Century Schoolbook"/>
              </a:rPr>
              <a:t>Un pH (-) 7.30 con un pH arterial normal, se encuentra en las mismas patologías que disminuyen la glucosa.</a:t>
            </a:r>
            <a:endParaRPr b="0" lang="es-AR"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es-AR" sz="1800" spc="-1" strike="noStrike">
                <a:solidFill>
                  <a:srgbClr val="000000"/>
                </a:solidFill>
                <a:uFill>
                  <a:solidFill>
                    <a:srgbClr val="ffffff"/>
                  </a:solidFill>
                </a:uFill>
                <a:latin typeface="Century Schoolbook"/>
              </a:rPr>
              <a:t>Los trasudados suelen estar entre 7.40 y 7.55.</a:t>
            </a:r>
            <a:endParaRPr b="0" lang="es-AR"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es-AR" sz="1800" spc="-1" strike="noStrike">
                <a:solidFill>
                  <a:srgbClr val="000000"/>
                </a:solidFill>
                <a:uFill>
                  <a:solidFill>
                    <a:srgbClr val="ffffff"/>
                  </a:solidFill>
                </a:uFill>
                <a:latin typeface="Century Schoolbook"/>
              </a:rPr>
              <a:t>La mayoría de exudados entre 7.30 y 7.45.</a:t>
            </a:r>
            <a:endParaRPr b="0" lang="es-AR"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es-AR" sz="1800" spc="-1" strike="noStrike">
                <a:solidFill>
                  <a:srgbClr val="000000"/>
                </a:solidFill>
                <a:uFill>
                  <a:solidFill>
                    <a:srgbClr val="ffffff"/>
                  </a:solidFill>
                </a:uFill>
                <a:latin typeface="Century Schoolbook"/>
              </a:rPr>
              <a:t>Un pH (-) 7.30 en malignidad, apunta a citología positiva, menor supervivencia y peor respuesta a pleurodesis química.</a:t>
            </a:r>
            <a:endParaRPr b="0" lang="es-AR"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es-AR" sz="1800" spc="-1" strike="noStrike">
                <a:solidFill>
                  <a:srgbClr val="000000"/>
                </a:solidFill>
                <a:uFill>
                  <a:solidFill>
                    <a:srgbClr val="ffffff"/>
                  </a:solidFill>
                </a:uFill>
                <a:latin typeface="Century Schoolbook"/>
              </a:rPr>
              <a:t>Un pH (-)= 7.15 en un empiema indica la necesidad de drenaje.</a:t>
            </a:r>
            <a:endParaRPr b="0" lang="es-AR" sz="1800" spc="-1" strike="noStrike">
              <a:solidFill>
                <a:srgbClr val="000000"/>
              </a:solidFill>
              <a:uFill>
                <a:solidFill>
                  <a:srgbClr val="ffffff"/>
                </a:solidFill>
              </a:uFill>
              <a:latin typeface="Arial"/>
            </a:endParaRPr>
          </a:p>
          <a:p>
            <a:pPr>
              <a:lnSpc>
                <a:spcPct val="100000"/>
              </a:lnSpc>
            </a:pPr>
            <a:endParaRPr b="0" lang="es-AR" sz="1800" spc="-1" strike="noStrike">
              <a:solidFill>
                <a:srgbClr val="000000"/>
              </a:solidFill>
              <a:uFill>
                <a:solidFill>
                  <a:srgbClr val="ffffff"/>
                </a:solidFill>
              </a:uFill>
              <a:latin typeface="Arial"/>
            </a:endParaRPr>
          </a:p>
          <a:p>
            <a:pPr>
              <a:lnSpc>
                <a:spcPct val="100000"/>
              </a:lnSpc>
            </a:pPr>
            <a:r>
              <a:rPr b="1" lang="es-AR" sz="1800" spc="-1" strike="noStrike">
                <a:solidFill>
                  <a:srgbClr val="000000"/>
                </a:solidFill>
                <a:uFill>
                  <a:solidFill>
                    <a:srgbClr val="ffffff"/>
                  </a:solidFill>
                </a:uFill>
                <a:latin typeface="Century Schoolbook"/>
              </a:rPr>
              <a:t>Amilasa:</a:t>
            </a:r>
            <a:r>
              <a:rPr b="0" lang="es-AR" sz="1800" spc="-1" strike="noStrike">
                <a:solidFill>
                  <a:srgbClr val="000000"/>
                </a:solidFill>
                <a:uFill>
                  <a:solidFill>
                    <a:srgbClr val="ffffff"/>
                  </a:solidFill>
                </a:uFill>
                <a:latin typeface="Century Schoolbook"/>
              </a:rPr>
              <a:t>
</a:t>
            </a:r>
            <a:r>
              <a:rPr b="0" lang="es-AR" sz="1800" spc="-1" strike="noStrike">
                <a:solidFill>
                  <a:srgbClr val="000000"/>
                </a:solidFill>
                <a:uFill>
                  <a:solidFill>
                    <a:srgbClr val="ffffff"/>
                  </a:solidFill>
                </a:uFill>
                <a:latin typeface="Century Schoolbook"/>
              </a:rPr>
              <a:t>Un valor superior al límite superior del nivel sérico o un ratio A-DP/A-S &gt; 1.0, reduce el diagnóstico a:</a:t>
            </a:r>
            <a:endParaRPr b="0" lang="es-AR"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es-AR" sz="1800" spc="-1" strike="noStrike">
                <a:solidFill>
                  <a:srgbClr val="000000"/>
                </a:solidFill>
                <a:uFill>
                  <a:solidFill>
                    <a:srgbClr val="ffffff"/>
                  </a:solidFill>
                </a:uFill>
                <a:latin typeface="Century Schoolbook"/>
              </a:rPr>
              <a:t>Pancreatitis aguda o crónica (isoenzimas pancreáticas)</a:t>
            </a:r>
            <a:endParaRPr b="0" lang="es-AR"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es-AR" sz="1800" spc="-1" strike="noStrike">
                <a:solidFill>
                  <a:srgbClr val="000000"/>
                </a:solidFill>
                <a:uFill>
                  <a:solidFill>
                    <a:srgbClr val="ffffff"/>
                  </a:solidFill>
                </a:uFill>
                <a:latin typeface="Century Schoolbook"/>
              </a:rPr>
              <a:t>Ruptura esofágica (isoenzimas salivares)</a:t>
            </a:r>
            <a:endParaRPr b="0" lang="es-AR"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es-AR" sz="1800" spc="-1" strike="noStrike">
                <a:solidFill>
                  <a:srgbClr val="000000"/>
                </a:solidFill>
                <a:uFill>
                  <a:solidFill>
                    <a:srgbClr val="ffffff"/>
                  </a:solidFill>
                </a:uFill>
                <a:latin typeface="Century Schoolbook"/>
              </a:rPr>
              <a:t>Malignidad (isoenzimas salivares)</a:t>
            </a:r>
            <a:endParaRPr b="0" lang="es-AR"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es-AR" sz="1800" spc="-1" strike="noStrike">
                <a:solidFill>
                  <a:srgbClr val="000000"/>
                </a:solidFill>
                <a:uFill>
                  <a:solidFill>
                    <a:srgbClr val="ffffff"/>
                  </a:solidFill>
                </a:uFill>
                <a:latin typeface="Century Schoolbook"/>
              </a:rPr>
              <a:t>Otras causas raras: neumonía, ruptura de un embarazo ectópico, hidronefrosis y cirrosis.</a:t>
            </a:r>
            <a:r>
              <a:rPr b="0" lang="es-AR" sz="1800" spc="-1" strike="noStrike">
                <a:solidFill>
                  <a:srgbClr val="000000"/>
                </a:solidFill>
                <a:uFill>
                  <a:solidFill>
                    <a:srgbClr val="ffffff"/>
                  </a:solidFill>
                </a:uFill>
                <a:latin typeface="Century Schoolbook"/>
              </a:rPr>
              <a:t>
</a:t>
            </a:r>
            <a:r>
              <a:rPr b="0" lang="es-AR" sz="1800" spc="-1" strike="noStrike">
                <a:solidFill>
                  <a:srgbClr val="000000"/>
                </a:solidFill>
                <a:uFill>
                  <a:solidFill>
                    <a:srgbClr val="ffffff"/>
                  </a:solidFill>
                </a:uFill>
                <a:latin typeface="Century Schoolbook"/>
              </a:rPr>
              <a:t> </a:t>
            </a:r>
            <a:endParaRPr b="0" lang="es-AR" sz="1800" spc="-1" strike="noStrike">
              <a:solidFill>
                <a:srgbClr val="000000"/>
              </a:solidFill>
              <a:uFill>
                <a:solidFill>
                  <a:srgbClr val="ffffff"/>
                </a:solidFill>
              </a:uFill>
              <a:latin typeface="Arial"/>
            </a:endParaRPr>
          </a:p>
        </p:txBody>
      </p:sp>
    </p:spTree>
  </p:cSld>
  <p:timing>
    <p:tnLst>
      <p:par>
        <p:cTn id="411" dur="indefinite" restart="never" nodeType="tmRoot">
          <p:childTnLst>
            <p:seq>
              <p:cTn id="412" dur="indefinite" nodeType="mainSeq">
                <p:childTnLst>
                  <p:par>
                    <p:cTn id="413" fill="hold">
                      <p:stCondLst>
                        <p:cond delay="indefinite"/>
                      </p:stCondLst>
                      <p:childTnLst>
                        <p:par>
                          <p:cTn id="414" fill="hold">
                            <p:stCondLst>
                              <p:cond delay="0"/>
                            </p:stCondLst>
                            <p:childTnLst>
                              <p:par>
                                <p:cTn id="415" nodeType="clickEffect" fill="hold" presetClass="entr" presetID="4" presetSubtype="16">
                                  <p:stCondLst>
                                    <p:cond delay="0"/>
                                  </p:stCondLst>
                                  <p:childTnLst>
                                    <p:set>
                                      <p:cBhvr>
                                        <p:cTn id="416" dur="1" fill="hold">
                                          <p:stCondLst>
                                            <p:cond delay="0"/>
                                          </p:stCondLst>
                                        </p:cTn>
                                        <p:tgtEl>
                                          <p:spTgt spid="235">
                                            <p:txEl>
                                              <p:pRg st="0" end="4"/>
                                            </p:txEl>
                                          </p:spTgt>
                                        </p:tgtEl>
                                        <p:attrNameLst>
                                          <p:attrName>style.visibility</p:attrName>
                                        </p:attrNameLst>
                                      </p:cBhvr>
                                      <p:to>
                                        <p:strVal val="visible"/>
                                      </p:to>
                                    </p:set>
                                    <p:animEffect filter="box(in)" transition="out">
                                      <p:cBhvr additive="repl">
                                        <p:cTn id="417" dur="500"/>
                                        <p:tgtEl>
                                          <p:spTgt spid="235">
                                            <p:txEl>
                                              <p:pRg st="0" end="4"/>
                                            </p:txEl>
                                          </p:spTgt>
                                        </p:tgtEl>
                                      </p:cBhvr>
                                    </p:animEffect>
                                  </p:childTnLst>
                                </p:cTn>
                              </p:par>
                              <p:par>
                                <p:cTn id="418" nodeType="withEffect" fill="hold" presetClass="entr" presetID="4" presetSubtype="16">
                                  <p:stCondLst>
                                    <p:cond delay="0"/>
                                  </p:stCondLst>
                                  <p:childTnLst>
                                    <p:set>
                                      <p:cBhvr>
                                        <p:cTn id="419" dur="1" fill="hold">
                                          <p:stCondLst>
                                            <p:cond delay="0"/>
                                          </p:stCondLst>
                                        </p:cTn>
                                        <p:tgtEl>
                                          <p:spTgt spid="235">
                                            <p:txEl>
                                              <p:pRg st="4" end="102"/>
                                            </p:txEl>
                                          </p:spTgt>
                                        </p:tgtEl>
                                        <p:attrNameLst>
                                          <p:attrName>style.visibility</p:attrName>
                                        </p:attrNameLst>
                                      </p:cBhvr>
                                      <p:to>
                                        <p:strVal val="visible"/>
                                      </p:to>
                                    </p:set>
                                    <p:animEffect filter="box(in)" transition="out">
                                      <p:cBhvr additive="repl">
                                        <p:cTn id="420" dur="500"/>
                                        <p:tgtEl>
                                          <p:spTgt spid="235">
                                            <p:txEl>
                                              <p:pRg st="4" end="102"/>
                                            </p:txEl>
                                          </p:spTgt>
                                        </p:tgtEl>
                                      </p:cBhvr>
                                    </p:animEffect>
                                  </p:childTnLst>
                                </p:cTn>
                              </p:par>
                              <p:par>
                                <p:cTn id="421" nodeType="withEffect" fill="hold" presetClass="entr" presetID="4" presetSubtype="16">
                                  <p:stCondLst>
                                    <p:cond delay="0"/>
                                  </p:stCondLst>
                                  <p:childTnLst>
                                    <p:set>
                                      <p:cBhvr>
                                        <p:cTn id="422" dur="1" fill="hold">
                                          <p:stCondLst>
                                            <p:cond delay="0"/>
                                          </p:stCondLst>
                                        </p:cTn>
                                        <p:tgtEl>
                                          <p:spTgt spid="235">
                                            <p:txEl>
                                              <p:pRg st="102" end="209"/>
                                            </p:txEl>
                                          </p:spTgt>
                                        </p:tgtEl>
                                        <p:attrNameLst>
                                          <p:attrName>style.visibility</p:attrName>
                                        </p:attrNameLst>
                                      </p:cBhvr>
                                      <p:to>
                                        <p:strVal val="visible"/>
                                      </p:to>
                                    </p:set>
                                    <p:animEffect filter="box(in)" transition="out">
                                      <p:cBhvr additive="repl">
                                        <p:cTn id="423" dur="500"/>
                                        <p:tgtEl>
                                          <p:spTgt spid="235">
                                            <p:txEl>
                                              <p:pRg st="102" end="209"/>
                                            </p:txEl>
                                          </p:spTgt>
                                        </p:tgtEl>
                                      </p:cBhvr>
                                    </p:animEffect>
                                  </p:childTnLst>
                                </p:cTn>
                              </p:par>
                              <p:par>
                                <p:cTn id="424" nodeType="withEffect" fill="hold" presetClass="entr" presetID="4" presetSubtype="16">
                                  <p:stCondLst>
                                    <p:cond delay="0"/>
                                  </p:stCondLst>
                                  <p:childTnLst>
                                    <p:set>
                                      <p:cBhvr>
                                        <p:cTn id="425" dur="1" fill="hold">
                                          <p:stCondLst>
                                            <p:cond delay="0"/>
                                          </p:stCondLst>
                                        </p:cTn>
                                        <p:tgtEl>
                                          <p:spTgt spid="235">
                                            <p:txEl>
                                              <p:pRg st="209" end="256"/>
                                            </p:txEl>
                                          </p:spTgt>
                                        </p:tgtEl>
                                        <p:attrNameLst>
                                          <p:attrName>style.visibility</p:attrName>
                                        </p:attrNameLst>
                                      </p:cBhvr>
                                      <p:to>
                                        <p:strVal val="visible"/>
                                      </p:to>
                                    </p:set>
                                    <p:animEffect filter="box(in)" transition="out">
                                      <p:cBhvr additive="repl">
                                        <p:cTn id="426" dur="500"/>
                                        <p:tgtEl>
                                          <p:spTgt spid="235">
                                            <p:txEl>
                                              <p:pRg st="209" end="256"/>
                                            </p:txEl>
                                          </p:spTgt>
                                        </p:tgtEl>
                                      </p:cBhvr>
                                    </p:animEffect>
                                  </p:childTnLst>
                                </p:cTn>
                              </p:par>
                              <p:par>
                                <p:cTn id="427" nodeType="withEffect" fill="hold" presetClass="entr" presetID="4" presetSubtype="16">
                                  <p:stCondLst>
                                    <p:cond delay="0"/>
                                  </p:stCondLst>
                                  <p:childTnLst>
                                    <p:set>
                                      <p:cBhvr>
                                        <p:cTn id="428" dur="1" fill="hold">
                                          <p:stCondLst>
                                            <p:cond delay="0"/>
                                          </p:stCondLst>
                                        </p:cTn>
                                        <p:tgtEl>
                                          <p:spTgt spid="235">
                                            <p:txEl>
                                              <p:pRg st="256" end="298"/>
                                            </p:txEl>
                                          </p:spTgt>
                                        </p:tgtEl>
                                        <p:attrNameLst>
                                          <p:attrName>style.visibility</p:attrName>
                                        </p:attrNameLst>
                                      </p:cBhvr>
                                      <p:to>
                                        <p:strVal val="visible"/>
                                      </p:to>
                                    </p:set>
                                    <p:animEffect filter="box(in)" transition="out">
                                      <p:cBhvr additive="repl">
                                        <p:cTn id="429" dur="500"/>
                                        <p:tgtEl>
                                          <p:spTgt spid="235">
                                            <p:txEl>
                                              <p:pRg st="256" end="298"/>
                                            </p:txEl>
                                          </p:spTgt>
                                        </p:tgtEl>
                                      </p:cBhvr>
                                    </p:animEffect>
                                  </p:childTnLst>
                                </p:cTn>
                              </p:par>
                              <p:par>
                                <p:cTn id="430" nodeType="withEffect" fill="hold" presetClass="entr" presetID="4" presetSubtype="16">
                                  <p:stCondLst>
                                    <p:cond delay="0"/>
                                  </p:stCondLst>
                                  <p:childTnLst>
                                    <p:set>
                                      <p:cBhvr>
                                        <p:cTn id="431" dur="1" fill="hold">
                                          <p:stCondLst>
                                            <p:cond delay="0"/>
                                          </p:stCondLst>
                                        </p:cTn>
                                        <p:tgtEl>
                                          <p:spTgt spid="235">
                                            <p:txEl>
                                              <p:pRg st="298" end="417"/>
                                            </p:txEl>
                                          </p:spTgt>
                                        </p:tgtEl>
                                        <p:attrNameLst>
                                          <p:attrName>style.visibility</p:attrName>
                                        </p:attrNameLst>
                                      </p:cBhvr>
                                      <p:to>
                                        <p:strVal val="visible"/>
                                      </p:to>
                                    </p:set>
                                    <p:animEffect filter="box(in)" transition="out">
                                      <p:cBhvr additive="repl">
                                        <p:cTn id="432" dur="500"/>
                                        <p:tgtEl>
                                          <p:spTgt spid="235">
                                            <p:txEl>
                                              <p:pRg st="298" end="417"/>
                                            </p:txEl>
                                          </p:spTgt>
                                        </p:tgtEl>
                                      </p:cBhvr>
                                    </p:animEffect>
                                  </p:childTnLst>
                                </p:cTn>
                              </p:par>
                              <p:par>
                                <p:cTn id="433" nodeType="withEffect" fill="hold" presetClass="entr" presetID="4" presetSubtype="16">
                                  <p:stCondLst>
                                    <p:cond delay="0"/>
                                  </p:stCondLst>
                                  <p:childTnLst>
                                    <p:set>
                                      <p:cBhvr>
                                        <p:cTn id="434" dur="1" fill="hold">
                                          <p:stCondLst>
                                            <p:cond delay="0"/>
                                          </p:stCondLst>
                                        </p:cTn>
                                        <p:tgtEl>
                                          <p:spTgt spid="235">
                                            <p:txEl>
                                              <p:pRg st="417" end="479"/>
                                            </p:txEl>
                                          </p:spTgt>
                                        </p:tgtEl>
                                        <p:attrNameLst>
                                          <p:attrName>style.visibility</p:attrName>
                                        </p:attrNameLst>
                                      </p:cBhvr>
                                      <p:to>
                                        <p:strVal val="visible"/>
                                      </p:to>
                                    </p:set>
                                    <p:animEffect filter="box(in)" transition="out">
                                      <p:cBhvr additive="repl">
                                        <p:cTn id="435" dur="500"/>
                                        <p:tgtEl>
                                          <p:spTgt spid="235">
                                            <p:txEl>
                                              <p:pRg st="417" end="479"/>
                                            </p:txEl>
                                          </p:spTgt>
                                        </p:tgtEl>
                                      </p:cBhvr>
                                    </p:animEffect>
                                  </p:childTnLst>
                                </p:cTn>
                              </p:par>
                            </p:childTnLst>
                          </p:cTn>
                        </p:par>
                      </p:childTnLst>
                    </p:cTn>
                  </p:par>
                  <p:par>
                    <p:cTn id="436" fill="hold">
                      <p:stCondLst>
                        <p:cond delay="indefinite"/>
                      </p:stCondLst>
                      <p:childTnLst>
                        <p:par>
                          <p:cTn id="437" fill="hold">
                            <p:stCondLst>
                              <p:cond delay="0"/>
                            </p:stCondLst>
                            <p:childTnLst>
                              <p:par>
                                <p:cTn id="438" nodeType="clickEffect" fill="hold" presetClass="entr" presetID="4" presetSubtype="16">
                                  <p:stCondLst>
                                    <p:cond delay="0"/>
                                  </p:stCondLst>
                                  <p:childTnLst>
                                    <p:set>
                                      <p:cBhvr>
                                        <p:cTn id="439" dur="1" fill="hold">
                                          <p:stCondLst>
                                            <p:cond delay="0"/>
                                          </p:stCondLst>
                                        </p:cTn>
                                        <p:tgtEl>
                                          <p:spTgt spid="235">
                                            <p:txEl>
                                              <p:pRg st="480" end="595"/>
                                            </p:txEl>
                                          </p:spTgt>
                                        </p:tgtEl>
                                        <p:attrNameLst>
                                          <p:attrName>style.visibility</p:attrName>
                                        </p:attrNameLst>
                                      </p:cBhvr>
                                      <p:to>
                                        <p:strVal val="visible"/>
                                      </p:to>
                                    </p:set>
                                    <p:animEffect filter="box(in)" transition="out">
                                      <p:cBhvr additive="repl">
                                        <p:cTn id="440" dur="500"/>
                                        <p:tgtEl>
                                          <p:spTgt spid="235">
                                            <p:txEl>
                                              <p:pRg st="480" end="595"/>
                                            </p:txEl>
                                          </p:spTgt>
                                        </p:tgtEl>
                                      </p:cBhvr>
                                    </p:animEffect>
                                  </p:childTnLst>
                                </p:cTn>
                              </p:par>
                              <p:par>
                                <p:cTn id="441" nodeType="withEffect" fill="hold" presetClass="entr" presetID="4" presetSubtype="16">
                                  <p:stCondLst>
                                    <p:cond delay="0"/>
                                  </p:stCondLst>
                                  <p:childTnLst>
                                    <p:set>
                                      <p:cBhvr>
                                        <p:cTn id="442" dur="1" fill="hold">
                                          <p:stCondLst>
                                            <p:cond delay="0"/>
                                          </p:stCondLst>
                                        </p:cTn>
                                        <p:tgtEl>
                                          <p:spTgt spid="235">
                                            <p:txEl>
                                              <p:pRg st="595" end="650"/>
                                            </p:txEl>
                                          </p:spTgt>
                                        </p:tgtEl>
                                        <p:attrNameLst>
                                          <p:attrName>style.visibility</p:attrName>
                                        </p:attrNameLst>
                                      </p:cBhvr>
                                      <p:to>
                                        <p:strVal val="visible"/>
                                      </p:to>
                                    </p:set>
                                    <p:animEffect filter="box(in)" transition="out">
                                      <p:cBhvr additive="repl">
                                        <p:cTn id="443" dur="500"/>
                                        <p:tgtEl>
                                          <p:spTgt spid="235">
                                            <p:txEl>
                                              <p:pRg st="595" end="650"/>
                                            </p:txEl>
                                          </p:spTgt>
                                        </p:tgtEl>
                                      </p:cBhvr>
                                    </p:animEffect>
                                  </p:childTnLst>
                                </p:cTn>
                              </p:par>
                              <p:par>
                                <p:cTn id="444" nodeType="withEffect" fill="hold" presetClass="entr" presetID="4" presetSubtype="16">
                                  <p:stCondLst>
                                    <p:cond delay="0"/>
                                  </p:stCondLst>
                                  <p:childTnLst>
                                    <p:set>
                                      <p:cBhvr>
                                        <p:cTn id="445" dur="1" fill="hold">
                                          <p:stCondLst>
                                            <p:cond delay="0"/>
                                          </p:stCondLst>
                                        </p:cTn>
                                        <p:tgtEl>
                                          <p:spTgt spid="235">
                                            <p:txEl>
                                              <p:pRg st="650" end="691"/>
                                            </p:txEl>
                                          </p:spTgt>
                                        </p:tgtEl>
                                        <p:attrNameLst>
                                          <p:attrName>style.visibility</p:attrName>
                                        </p:attrNameLst>
                                      </p:cBhvr>
                                      <p:to>
                                        <p:strVal val="visible"/>
                                      </p:to>
                                    </p:set>
                                    <p:animEffect filter="box(in)" transition="out">
                                      <p:cBhvr additive="repl">
                                        <p:cTn id="446" dur="500"/>
                                        <p:tgtEl>
                                          <p:spTgt spid="235">
                                            <p:txEl>
                                              <p:pRg st="650" end="691"/>
                                            </p:txEl>
                                          </p:spTgt>
                                        </p:tgtEl>
                                      </p:cBhvr>
                                    </p:animEffect>
                                  </p:childTnLst>
                                </p:cTn>
                              </p:par>
                              <p:par>
                                <p:cTn id="447" nodeType="withEffect" fill="hold" presetClass="entr" presetID="4" presetSubtype="16">
                                  <p:stCondLst>
                                    <p:cond delay="0"/>
                                  </p:stCondLst>
                                  <p:childTnLst>
                                    <p:set>
                                      <p:cBhvr>
                                        <p:cTn id="448" dur="1" fill="hold">
                                          <p:stCondLst>
                                            <p:cond delay="0"/>
                                          </p:stCondLst>
                                        </p:cTn>
                                        <p:tgtEl>
                                          <p:spTgt spid="235">
                                            <p:txEl>
                                              <p:pRg st="691" end="725"/>
                                            </p:txEl>
                                          </p:spTgt>
                                        </p:tgtEl>
                                        <p:attrNameLst>
                                          <p:attrName>style.visibility</p:attrName>
                                        </p:attrNameLst>
                                      </p:cBhvr>
                                      <p:to>
                                        <p:strVal val="visible"/>
                                      </p:to>
                                    </p:set>
                                    <p:animEffect filter="box(in)" transition="out">
                                      <p:cBhvr additive="repl">
                                        <p:cTn id="449" dur="500"/>
                                        <p:tgtEl>
                                          <p:spTgt spid="235">
                                            <p:txEl>
                                              <p:pRg st="691" end="725"/>
                                            </p:txEl>
                                          </p:spTgt>
                                        </p:tgtEl>
                                      </p:cBhvr>
                                    </p:animEffect>
                                  </p:childTnLst>
                                </p:cTn>
                              </p:par>
                              <p:par>
                                <p:cTn id="450" nodeType="withEffect" fill="hold" presetClass="entr" presetID="4" presetSubtype="16">
                                  <p:stCondLst>
                                    <p:cond delay="0"/>
                                  </p:stCondLst>
                                  <p:childTnLst>
                                    <p:set>
                                      <p:cBhvr>
                                        <p:cTn id="451" dur="1" fill="hold">
                                          <p:stCondLst>
                                            <p:cond delay="0"/>
                                          </p:stCondLst>
                                        </p:cTn>
                                        <p:tgtEl>
                                          <p:spTgt spid="235">
                                            <p:txEl>
                                              <p:pRg st="725" end="815"/>
                                            </p:txEl>
                                          </p:spTgt>
                                        </p:tgtEl>
                                        <p:attrNameLst>
                                          <p:attrName>style.visibility</p:attrName>
                                        </p:attrNameLst>
                                      </p:cBhvr>
                                      <p:to>
                                        <p:strVal val="visible"/>
                                      </p:to>
                                    </p:set>
                                    <p:animEffect filter="box(in)" transition="out">
                                      <p:cBhvr additive="repl">
                                        <p:cTn id="452" dur="500"/>
                                        <p:tgtEl>
                                          <p:spTgt spid="235">
                                            <p:txEl>
                                              <p:pRg st="725" end="815"/>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CustomShape 1"/>
          <p:cNvSpPr/>
          <p:nvPr/>
        </p:nvSpPr>
        <p:spPr>
          <a:xfrm>
            <a:off x="428760" y="642960"/>
            <a:ext cx="8214840" cy="2833560"/>
          </a:xfrm>
          <a:prstGeom prst="rect">
            <a:avLst/>
          </a:prstGeom>
          <a:noFill/>
          <a:ln>
            <a:noFill/>
          </a:ln>
        </p:spPr>
        <p:style>
          <a:lnRef idx="0"/>
          <a:fillRef idx="0"/>
          <a:effectRef idx="0"/>
          <a:fontRef idx="minor"/>
        </p:style>
        <p:txBody>
          <a:bodyPr lIns="90000" rIns="90000" tIns="45000" bIns="45000"/>
          <a:p>
            <a:pPr>
              <a:lnSpc>
                <a:spcPct val="100000"/>
              </a:lnSpc>
            </a:pPr>
            <a:r>
              <a:rPr b="1" lang="es-AR" sz="1800" spc="-1" strike="noStrike">
                <a:solidFill>
                  <a:srgbClr val="000000"/>
                </a:solidFill>
                <a:uFill>
                  <a:solidFill>
                    <a:srgbClr val="ffffff"/>
                  </a:solidFill>
                </a:uFill>
                <a:latin typeface="Century Schoolbook"/>
              </a:rPr>
              <a:t>Células nucleadas</a:t>
            </a:r>
            <a:endParaRPr b="0" lang="es-AR" sz="1800" spc="-1" strike="noStrike">
              <a:solidFill>
                <a:srgbClr val="000000"/>
              </a:solidFill>
              <a:uFill>
                <a:solidFill>
                  <a:srgbClr val="ffffff"/>
                </a:solidFill>
              </a:uFill>
              <a:latin typeface="Arial"/>
            </a:endParaRPr>
          </a:p>
          <a:p>
            <a:pPr>
              <a:lnSpc>
                <a:spcPct val="100000"/>
              </a:lnSpc>
            </a:pPr>
            <a:endParaRPr b="0" lang="es-AR"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1" lang="es-AR" sz="1800" spc="-1" strike="noStrike">
                <a:solidFill>
                  <a:srgbClr val="000000"/>
                </a:solidFill>
                <a:uFill>
                  <a:solidFill>
                    <a:srgbClr val="ffffff"/>
                  </a:solidFill>
                </a:uFill>
                <a:latin typeface="Century Schoolbook"/>
              </a:rPr>
              <a:t>Total mayor a 50.000, neutrofilia: </a:t>
            </a:r>
            <a:r>
              <a:rPr b="0" lang="es-AR" sz="1800" spc="-1" strike="noStrike">
                <a:solidFill>
                  <a:srgbClr val="000000"/>
                </a:solidFill>
                <a:uFill>
                  <a:solidFill>
                    <a:srgbClr val="ffffff"/>
                  </a:solidFill>
                </a:uFill>
                <a:latin typeface="Century Schoolbook"/>
              </a:rPr>
              <a:t>infeccioso/empiema</a:t>
            </a:r>
            <a:endParaRPr b="0" lang="es-AR"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1" lang="es-AR" sz="1800" spc="-1" strike="noStrike">
                <a:solidFill>
                  <a:srgbClr val="000000"/>
                </a:solidFill>
                <a:uFill>
                  <a:solidFill>
                    <a:srgbClr val="ffffff"/>
                  </a:solidFill>
                </a:uFill>
                <a:latin typeface="Century Schoolbook"/>
              </a:rPr>
              <a:t>Total menor a 50.000, </a:t>
            </a:r>
            <a:r>
              <a:rPr b="0" lang="es-AR" sz="1800" spc="-1" strike="noStrike">
                <a:solidFill>
                  <a:srgbClr val="000000"/>
                </a:solidFill>
                <a:uFill>
                  <a:solidFill>
                    <a:srgbClr val="ffffff"/>
                  </a:solidFill>
                </a:uFill>
                <a:latin typeface="Century Schoolbook"/>
              </a:rPr>
              <a:t>trasudado de cualquier causa, maligno</a:t>
            </a:r>
            <a:endParaRPr b="0" lang="es-AR"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1" lang="es-AR" sz="1800" spc="-1" strike="noStrike">
                <a:solidFill>
                  <a:srgbClr val="000000"/>
                </a:solidFill>
                <a:uFill>
                  <a:solidFill>
                    <a:srgbClr val="ffffff"/>
                  </a:solidFill>
                </a:uFill>
                <a:latin typeface="Century Schoolbook"/>
              </a:rPr>
              <a:t>Linfocitosis (mayor a 85%): </a:t>
            </a:r>
            <a:r>
              <a:rPr b="0" lang="es-AR" sz="1800" spc="-1" strike="noStrike">
                <a:solidFill>
                  <a:srgbClr val="000000"/>
                </a:solidFill>
                <a:uFill>
                  <a:solidFill>
                    <a:srgbClr val="ffffff"/>
                  </a:solidFill>
                </a:uFill>
                <a:latin typeface="Century Schoolbook"/>
              </a:rPr>
              <a:t>tuberculoso, linfoma, reumatoideo crónico. Sarcoidosis, </a:t>
            </a:r>
            <a:endParaRPr b="0" lang="es-AR"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1" lang="es-AR" sz="1800" spc="-1" strike="noStrike">
                <a:solidFill>
                  <a:srgbClr val="000000"/>
                </a:solidFill>
                <a:uFill>
                  <a:solidFill>
                    <a:srgbClr val="ffffff"/>
                  </a:solidFill>
                </a:uFill>
                <a:latin typeface="Century Schoolbook"/>
              </a:rPr>
              <a:t>Eosinofilia (mayor a 10%): </a:t>
            </a:r>
            <a:r>
              <a:rPr b="0" lang="es-AR" sz="1800" spc="-1" strike="noStrike">
                <a:solidFill>
                  <a:srgbClr val="000000"/>
                </a:solidFill>
                <a:uFill>
                  <a:solidFill>
                    <a:srgbClr val="ffffff"/>
                  </a:solidFill>
                </a:uFill>
                <a:latin typeface="Century Schoolbook"/>
              </a:rPr>
              <a:t>neumotórax, hemotórax, fúngico, parasitario, fármacos, neoplasia maligna, derrame benigno por amianto.</a:t>
            </a:r>
            <a:endParaRPr b="0" lang="es-AR"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1" lang="es-AR" sz="1800" spc="-1" strike="noStrike">
                <a:solidFill>
                  <a:srgbClr val="000000"/>
                </a:solidFill>
                <a:uFill>
                  <a:solidFill>
                    <a:srgbClr val="ffffff"/>
                  </a:solidFill>
                </a:uFill>
                <a:latin typeface="Century Schoolbook"/>
              </a:rPr>
              <a:t>Células mesoteliales (mayor a 5%) </a:t>
            </a:r>
            <a:r>
              <a:rPr b="0" lang="es-AR" sz="1800" spc="-1" strike="noStrike">
                <a:solidFill>
                  <a:srgbClr val="000000"/>
                </a:solidFill>
                <a:uFill>
                  <a:solidFill>
                    <a:srgbClr val="ffffff"/>
                  </a:solidFill>
                </a:uFill>
                <a:latin typeface="Century Schoolbook"/>
              </a:rPr>
              <a:t>normal, trasudado. Excluye pleuresía tuberculosa.</a:t>
            </a:r>
            <a:endParaRPr b="0" lang="es-AR" sz="1800" spc="-1" strike="noStrike">
              <a:solidFill>
                <a:srgbClr val="000000"/>
              </a:solidFill>
              <a:uFill>
                <a:solidFill>
                  <a:srgbClr val="ffffff"/>
                </a:solidFill>
              </a:uFill>
              <a:latin typeface="Arial"/>
            </a:endParaRPr>
          </a:p>
        </p:txBody>
      </p:sp>
    </p:spTree>
  </p:cSld>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7" name="CustomShape 1"/>
          <p:cNvSpPr/>
          <p:nvPr/>
        </p:nvSpPr>
        <p:spPr>
          <a:xfrm>
            <a:off x="428760" y="413640"/>
            <a:ext cx="8286480" cy="4205160"/>
          </a:xfrm>
          <a:prstGeom prst="rect">
            <a:avLst/>
          </a:prstGeom>
          <a:noFill/>
          <a:ln>
            <a:noFill/>
          </a:ln>
        </p:spPr>
        <p:style>
          <a:lnRef idx="0"/>
          <a:fillRef idx="0"/>
          <a:effectRef idx="0"/>
          <a:fontRef idx="minor"/>
        </p:style>
        <p:txBody>
          <a:bodyPr lIns="90000" rIns="90000" tIns="45000" bIns="45000"/>
          <a:p>
            <a:pPr>
              <a:lnSpc>
                <a:spcPct val="100000"/>
              </a:lnSpc>
            </a:pPr>
            <a:r>
              <a:rPr b="1" lang="es-AR" sz="1800" spc="-1" strike="noStrike">
                <a:solidFill>
                  <a:srgbClr val="000000"/>
                </a:solidFill>
                <a:uFill>
                  <a:solidFill>
                    <a:srgbClr val="ffffff"/>
                  </a:solidFill>
                </a:uFill>
                <a:latin typeface="Century Schoolbook"/>
              </a:rPr>
              <a:t>Adenosina Deaminasa:</a:t>
            </a:r>
            <a:endParaRPr b="0" lang="es-AR"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es-AR" sz="1800" spc="-1" strike="noStrike">
                <a:solidFill>
                  <a:srgbClr val="000000"/>
                </a:solidFill>
                <a:uFill>
                  <a:solidFill>
                    <a:srgbClr val="ffffff"/>
                  </a:solidFill>
                </a:uFill>
                <a:latin typeface="Century Schoolbook"/>
              </a:rPr>
              <a:t>Útil si el Derrame Pleural es linfocítico, pero el frotis y cultivo son negativos para MT.</a:t>
            </a:r>
            <a:endParaRPr b="0" lang="es-AR"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es-AR" sz="1800" spc="-1" strike="noStrike">
                <a:solidFill>
                  <a:srgbClr val="000000"/>
                </a:solidFill>
                <a:uFill>
                  <a:solidFill>
                    <a:srgbClr val="ffffff"/>
                  </a:solidFill>
                </a:uFill>
                <a:latin typeface="Century Schoolbook"/>
              </a:rPr>
              <a:t>Derrame tuberculoso = ADA &gt; 50 U/L.</a:t>
            </a:r>
            <a:endParaRPr b="0" lang="es-AR"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es-AR" sz="1800" spc="-1" strike="noStrike">
                <a:solidFill>
                  <a:srgbClr val="000000"/>
                </a:solidFill>
                <a:uFill>
                  <a:solidFill>
                    <a:srgbClr val="ffffff"/>
                  </a:solidFill>
                </a:uFill>
                <a:latin typeface="Century Schoolbook"/>
              </a:rPr>
              <a:t>Mayor especificidad si el ratio linfocitos/ neutrófilos &gt; 0.75.</a:t>
            </a:r>
            <a:endParaRPr b="0" lang="es-AR"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es-AR" sz="1800" spc="-1" strike="noStrike">
                <a:solidFill>
                  <a:srgbClr val="000000"/>
                </a:solidFill>
                <a:uFill>
                  <a:solidFill>
                    <a:srgbClr val="ffffff"/>
                  </a:solidFill>
                </a:uFill>
                <a:latin typeface="Century Schoolbook"/>
              </a:rPr>
              <a:t>ADA (-) 40 U/L rara vez se asocia a TBC.</a:t>
            </a:r>
            <a:endParaRPr b="0" lang="es-AR" sz="1800" spc="-1" strike="noStrike">
              <a:solidFill>
                <a:srgbClr val="000000"/>
              </a:solidFill>
              <a:uFill>
                <a:solidFill>
                  <a:srgbClr val="ffffff"/>
                </a:solidFill>
              </a:uFill>
              <a:latin typeface="Arial"/>
            </a:endParaRPr>
          </a:p>
          <a:p>
            <a:pPr>
              <a:lnSpc>
                <a:spcPct val="100000"/>
              </a:lnSpc>
            </a:pPr>
            <a:endParaRPr b="0" lang="es-AR" sz="1800" spc="-1" strike="noStrike">
              <a:solidFill>
                <a:srgbClr val="000000"/>
              </a:solidFill>
              <a:uFill>
                <a:solidFill>
                  <a:srgbClr val="ffffff"/>
                </a:solidFill>
              </a:uFill>
              <a:latin typeface="Arial"/>
            </a:endParaRPr>
          </a:p>
          <a:p>
            <a:pPr>
              <a:lnSpc>
                <a:spcPct val="100000"/>
              </a:lnSpc>
            </a:pPr>
            <a:r>
              <a:rPr b="1" lang="es-AR" sz="1800" spc="-1" strike="noStrike">
                <a:solidFill>
                  <a:srgbClr val="000000"/>
                </a:solidFill>
                <a:uFill>
                  <a:solidFill>
                    <a:srgbClr val="ffffff"/>
                  </a:solidFill>
                </a:uFill>
                <a:latin typeface="Century Schoolbook"/>
              </a:rPr>
              <a:t>Pro-BNP N terminal (NT-ProBNP):</a:t>
            </a:r>
            <a:endParaRPr b="0" lang="es-AR"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es-AR" sz="1800" spc="-1" strike="noStrike">
                <a:solidFill>
                  <a:srgbClr val="000000"/>
                </a:solidFill>
                <a:uFill>
                  <a:solidFill>
                    <a:srgbClr val="ffffff"/>
                  </a:solidFill>
                </a:uFill>
                <a:latin typeface="Century Schoolbook"/>
              </a:rPr>
              <a:t>Puede ser de utilidad en pacientes con exudado en el LP en contexto de una ICC. Su utilidad está en estudio.</a:t>
            </a:r>
            <a:endParaRPr b="0" lang="es-AR" sz="1800" spc="-1" strike="noStrike">
              <a:solidFill>
                <a:srgbClr val="000000"/>
              </a:solidFill>
              <a:uFill>
                <a:solidFill>
                  <a:srgbClr val="ffffff"/>
                </a:solidFill>
              </a:uFill>
              <a:latin typeface="Arial"/>
            </a:endParaRPr>
          </a:p>
          <a:p>
            <a:pPr>
              <a:lnSpc>
                <a:spcPct val="100000"/>
              </a:lnSpc>
            </a:pPr>
            <a:endParaRPr b="0" lang="es-AR" sz="1800" spc="-1" strike="noStrike">
              <a:solidFill>
                <a:srgbClr val="000000"/>
              </a:solidFill>
              <a:uFill>
                <a:solidFill>
                  <a:srgbClr val="ffffff"/>
                </a:solidFill>
              </a:uFill>
              <a:latin typeface="Arial"/>
            </a:endParaRPr>
          </a:p>
          <a:p>
            <a:pPr>
              <a:lnSpc>
                <a:spcPct val="100000"/>
              </a:lnSpc>
            </a:pPr>
            <a:r>
              <a:rPr b="1" lang="es-AR" sz="1800" spc="-1" strike="noStrike">
                <a:solidFill>
                  <a:srgbClr val="000000"/>
                </a:solidFill>
                <a:uFill>
                  <a:solidFill>
                    <a:srgbClr val="ffffff"/>
                  </a:solidFill>
                </a:uFill>
                <a:latin typeface="Century Schoolbook"/>
              </a:rPr>
              <a:t>Marcadores tumorales:</a:t>
            </a:r>
            <a:endParaRPr b="0" lang="es-AR"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es-AR" sz="1800" spc="-1" strike="noStrike">
                <a:solidFill>
                  <a:srgbClr val="000000"/>
                </a:solidFill>
                <a:uFill>
                  <a:solidFill>
                    <a:srgbClr val="ffffff"/>
                  </a:solidFill>
                </a:uFill>
                <a:latin typeface="Century Schoolbook"/>
              </a:rPr>
              <a:t>Se puede estudiar un panel de marcadores: CEA (Ag. carcinoembrionario, CA (Ag. carbohidratado) 125, CA 15-3, CA 19-9, CYFRA (fragmento de citoqueratina) 21-1. La mesotelina se eleva en el mesotelioma maligno.</a:t>
            </a:r>
            <a:endParaRPr b="0" lang="es-AR" sz="1800" spc="-1" strike="noStrike">
              <a:solidFill>
                <a:srgbClr val="000000"/>
              </a:solidFill>
              <a:uFill>
                <a:solidFill>
                  <a:srgbClr val="ffffff"/>
                </a:solidFill>
              </a:uFill>
              <a:latin typeface="Arial"/>
            </a:endParaRPr>
          </a:p>
        </p:txBody>
      </p:sp>
    </p:spTree>
  </p:cSld>
  <p:timing>
    <p:tnLst>
      <p:par>
        <p:cTn id="453" dur="indefinite" restart="never" nodeType="tmRoot">
          <p:childTnLst>
            <p:seq>
              <p:cTn id="454" dur="indefinite" nodeType="mainSeq">
                <p:childTnLst>
                  <p:par>
                    <p:cTn id="455" fill="hold">
                      <p:stCondLst>
                        <p:cond delay="indefinite"/>
                      </p:stCondLst>
                      <p:childTnLst>
                        <p:par>
                          <p:cTn id="456" fill="hold">
                            <p:stCondLst>
                              <p:cond delay="0"/>
                            </p:stCondLst>
                            <p:childTnLst>
                              <p:par>
                                <p:cTn id="457" nodeType="clickEffect" fill="hold" presetClass="entr" presetID="4" presetSubtype="16">
                                  <p:stCondLst>
                                    <p:cond delay="0"/>
                                  </p:stCondLst>
                                  <p:childTnLst>
                                    <p:set>
                                      <p:cBhvr>
                                        <p:cTn id="458" dur="1" fill="hold">
                                          <p:stCondLst>
                                            <p:cond delay="0"/>
                                          </p:stCondLst>
                                        </p:cTn>
                                        <p:tgtEl>
                                          <p:spTgt spid="237">
                                            <p:txEl>
                                              <p:pRg st="0" end="21"/>
                                            </p:txEl>
                                          </p:spTgt>
                                        </p:tgtEl>
                                        <p:attrNameLst>
                                          <p:attrName>style.visibility</p:attrName>
                                        </p:attrNameLst>
                                      </p:cBhvr>
                                      <p:to>
                                        <p:strVal val="visible"/>
                                      </p:to>
                                    </p:set>
                                    <p:animEffect filter="box(in)" transition="out">
                                      <p:cBhvr additive="repl">
                                        <p:cTn id="459" dur="500"/>
                                        <p:tgtEl>
                                          <p:spTgt spid="237">
                                            <p:txEl>
                                              <p:pRg st="0" end="21"/>
                                            </p:txEl>
                                          </p:spTgt>
                                        </p:tgtEl>
                                      </p:cBhvr>
                                    </p:animEffect>
                                  </p:childTnLst>
                                </p:cTn>
                              </p:par>
                              <p:par>
                                <p:cTn id="460" nodeType="withEffect" fill="hold" presetClass="entr" presetID="4" presetSubtype="16">
                                  <p:stCondLst>
                                    <p:cond delay="0"/>
                                  </p:stCondLst>
                                  <p:childTnLst>
                                    <p:set>
                                      <p:cBhvr>
                                        <p:cTn id="461" dur="1" fill="hold">
                                          <p:stCondLst>
                                            <p:cond delay="0"/>
                                          </p:stCondLst>
                                        </p:cTn>
                                        <p:tgtEl>
                                          <p:spTgt spid="237">
                                            <p:txEl>
                                              <p:pRg st="21" end="112"/>
                                            </p:txEl>
                                          </p:spTgt>
                                        </p:tgtEl>
                                        <p:attrNameLst>
                                          <p:attrName>style.visibility</p:attrName>
                                        </p:attrNameLst>
                                      </p:cBhvr>
                                      <p:to>
                                        <p:strVal val="visible"/>
                                      </p:to>
                                    </p:set>
                                    <p:animEffect filter="box(in)" transition="out">
                                      <p:cBhvr additive="repl">
                                        <p:cTn id="462" dur="500"/>
                                        <p:tgtEl>
                                          <p:spTgt spid="237">
                                            <p:txEl>
                                              <p:pRg st="21" end="112"/>
                                            </p:txEl>
                                          </p:spTgt>
                                        </p:tgtEl>
                                      </p:cBhvr>
                                    </p:animEffect>
                                  </p:childTnLst>
                                </p:cTn>
                              </p:par>
                              <p:par>
                                <p:cTn id="463" nodeType="withEffect" fill="hold" presetClass="entr" presetID="4" presetSubtype="16">
                                  <p:stCondLst>
                                    <p:cond delay="0"/>
                                  </p:stCondLst>
                                  <p:childTnLst>
                                    <p:set>
                                      <p:cBhvr>
                                        <p:cTn id="464" dur="1" fill="hold">
                                          <p:stCondLst>
                                            <p:cond delay="0"/>
                                          </p:stCondLst>
                                        </p:cTn>
                                        <p:tgtEl>
                                          <p:spTgt spid="237">
                                            <p:txEl>
                                              <p:pRg st="112" end="148"/>
                                            </p:txEl>
                                          </p:spTgt>
                                        </p:tgtEl>
                                        <p:attrNameLst>
                                          <p:attrName>style.visibility</p:attrName>
                                        </p:attrNameLst>
                                      </p:cBhvr>
                                      <p:to>
                                        <p:strVal val="visible"/>
                                      </p:to>
                                    </p:set>
                                    <p:animEffect filter="box(in)" transition="out">
                                      <p:cBhvr additive="repl">
                                        <p:cTn id="465" dur="500"/>
                                        <p:tgtEl>
                                          <p:spTgt spid="237">
                                            <p:txEl>
                                              <p:pRg st="112" end="148"/>
                                            </p:txEl>
                                          </p:spTgt>
                                        </p:tgtEl>
                                      </p:cBhvr>
                                    </p:animEffect>
                                  </p:childTnLst>
                                </p:cTn>
                              </p:par>
                              <p:par>
                                <p:cTn id="466" nodeType="withEffect" fill="hold" presetClass="entr" presetID="4" presetSubtype="16">
                                  <p:stCondLst>
                                    <p:cond delay="0"/>
                                  </p:stCondLst>
                                  <p:childTnLst>
                                    <p:set>
                                      <p:cBhvr>
                                        <p:cTn id="467" dur="1" fill="hold">
                                          <p:stCondLst>
                                            <p:cond delay="0"/>
                                          </p:stCondLst>
                                        </p:cTn>
                                        <p:tgtEl>
                                          <p:spTgt spid="237">
                                            <p:txEl>
                                              <p:pRg st="148" end="212"/>
                                            </p:txEl>
                                          </p:spTgt>
                                        </p:tgtEl>
                                        <p:attrNameLst>
                                          <p:attrName>style.visibility</p:attrName>
                                        </p:attrNameLst>
                                      </p:cBhvr>
                                      <p:to>
                                        <p:strVal val="visible"/>
                                      </p:to>
                                    </p:set>
                                    <p:animEffect filter="box(in)" transition="out">
                                      <p:cBhvr additive="repl">
                                        <p:cTn id="468" dur="500"/>
                                        <p:tgtEl>
                                          <p:spTgt spid="237">
                                            <p:txEl>
                                              <p:pRg st="148" end="212"/>
                                            </p:txEl>
                                          </p:spTgt>
                                        </p:tgtEl>
                                      </p:cBhvr>
                                    </p:animEffect>
                                  </p:childTnLst>
                                </p:cTn>
                              </p:par>
                              <p:par>
                                <p:cTn id="469" nodeType="withEffect" fill="hold" presetClass="entr" presetID="4" presetSubtype="16">
                                  <p:stCondLst>
                                    <p:cond delay="0"/>
                                  </p:stCondLst>
                                  <p:childTnLst>
                                    <p:set>
                                      <p:cBhvr>
                                        <p:cTn id="470" dur="1" fill="hold">
                                          <p:stCondLst>
                                            <p:cond delay="0"/>
                                          </p:stCondLst>
                                        </p:cTn>
                                        <p:tgtEl>
                                          <p:spTgt spid="237">
                                            <p:txEl>
                                              <p:pRg st="212" end="253"/>
                                            </p:txEl>
                                          </p:spTgt>
                                        </p:tgtEl>
                                        <p:attrNameLst>
                                          <p:attrName>style.visibility</p:attrName>
                                        </p:attrNameLst>
                                      </p:cBhvr>
                                      <p:to>
                                        <p:strVal val="visible"/>
                                      </p:to>
                                    </p:set>
                                    <p:animEffect filter="box(in)" transition="out">
                                      <p:cBhvr additive="repl">
                                        <p:cTn id="471" dur="500"/>
                                        <p:tgtEl>
                                          <p:spTgt spid="237">
                                            <p:txEl>
                                              <p:pRg st="212" end="253"/>
                                            </p:txEl>
                                          </p:spTgt>
                                        </p:tgtEl>
                                      </p:cBhvr>
                                    </p:animEffect>
                                  </p:childTnLst>
                                </p:cTn>
                              </p:par>
                              <p:par>
                                <p:cTn id="472" nodeType="withEffect" fill="hold" presetClass="entr" presetID="4" presetSubtype="16">
                                  <p:stCondLst>
                                    <p:cond delay="0"/>
                                  </p:stCondLst>
                                  <p:childTnLst>
                                    <p:set>
                                      <p:cBhvr>
                                        <p:cTn id="473" dur="1" fill="hold">
                                          <p:stCondLst>
                                            <p:cond delay="0"/>
                                          </p:stCondLst>
                                        </p:cTn>
                                        <p:tgtEl>
                                          <p:spTgt spid="237">
                                            <p:txEl>
                                              <p:pRg st="254" end="286"/>
                                            </p:txEl>
                                          </p:spTgt>
                                        </p:tgtEl>
                                        <p:attrNameLst>
                                          <p:attrName>style.visibility</p:attrName>
                                        </p:attrNameLst>
                                      </p:cBhvr>
                                      <p:to>
                                        <p:strVal val="visible"/>
                                      </p:to>
                                    </p:set>
                                    <p:animEffect filter="box(in)" transition="out">
                                      <p:cBhvr additive="repl">
                                        <p:cTn id="474" dur="500"/>
                                        <p:tgtEl>
                                          <p:spTgt spid="237">
                                            <p:txEl>
                                              <p:pRg st="254" end="286"/>
                                            </p:txEl>
                                          </p:spTgt>
                                        </p:tgtEl>
                                      </p:cBhvr>
                                    </p:animEffect>
                                  </p:childTnLst>
                                </p:cTn>
                              </p:par>
                              <p:par>
                                <p:cTn id="475" nodeType="withEffect" fill="hold" presetClass="entr" presetID="4" presetSubtype="16">
                                  <p:stCondLst>
                                    <p:cond delay="0"/>
                                  </p:stCondLst>
                                  <p:childTnLst>
                                    <p:set>
                                      <p:cBhvr>
                                        <p:cTn id="476" dur="1" fill="hold">
                                          <p:stCondLst>
                                            <p:cond delay="0"/>
                                          </p:stCondLst>
                                        </p:cTn>
                                        <p:tgtEl>
                                          <p:spTgt spid="237">
                                            <p:txEl>
                                              <p:pRg st="286" end="395"/>
                                            </p:txEl>
                                          </p:spTgt>
                                        </p:tgtEl>
                                        <p:attrNameLst>
                                          <p:attrName>style.visibility</p:attrName>
                                        </p:attrNameLst>
                                      </p:cBhvr>
                                      <p:to>
                                        <p:strVal val="visible"/>
                                      </p:to>
                                    </p:set>
                                    <p:animEffect filter="box(in)" transition="out">
                                      <p:cBhvr additive="repl">
                                        <p:cTn id="477" dur="500"/>
                                        <p:tgtEl>
                                          <p:spTgt spid="237">
                                            <p:txEl>
                                              <p:pRg st="286" end="395"/>
                                            </p:txEl>
                                          </p:spTgt>
                                        </p:tgtEl>
                                      </p:cBhvr>
                                    </p:animEffect>
                                  </p:childTnLst>
                                </p:cTn>
                              </p:par>
                            </p:childTnLst>
                          </p:cTn>
                        </p:par>
                      </p:childTnLst>
                    </p:cTn>
                  </p:par>
                  <p:par>
                    <p:cTn id="478" fill="hold">
                      <p:stCondLst>
                        <p:cond delay="indefinite"/>
                      </p:stCondLst>
                      <p:childTnLst>
                        <p:par>
                          <p:cTn id="479" fill="hold">
                            <p:stCondLst>
                              <p:cond delay="0"/>
                            </p:stCondLst>
                            <p:childTnLst>
                              <p:par>
                                <p:cTn id="480" nodeType="clickEffect" fill="hold" presetClass="entr" presetID="4" presetSubtype="16">
                                  <p:stCondLst>
                                    <p:cond delay="0"/>
                                  </p:stCondLst>
                                  <p:childTnLst>
                                    <p:set>
                                      <p:cBhvr>
                                        <p:cTn id="481" dur="1" fill="hold">
                                          <p:stCondLst>
                                            <p:cond delay="0"/>
                                          </p:stCondLst>
                                        </p:cTn>
                                        <p:tgtEl>
                                          <p:spTgt spid="237">
                                            <p:txEl>
                                              <p:pRg st="396" end="418"/>
                                            </p:txEl>
                                          </p:spTgt>
                                        </p:tgtEl>
                                        <p:attrNameLst>
                                          <p:attrName>style.visibility</p:attrName>
                                        </p:attrNameLst>
                                      </p:cBhvr>
                                      <p:to>
                                        <p:strVal val="visible"/>
                                      </p:to>
                                    </p:set>
                                    <p:animEffect filter="box(in)" transition="out">
                                      <p:cBhvr additive="repl">
                                        <p:cTn id="482" dur="500"/>
                                        <p:tgtEl>
                                          <p:spTgt spid="237">
                                            <p:txEl>
                                              <p:pRg st="396" end="418"/>
                                            </p:txEl>
                                          </p:spTgt>
                                        </p:tgtEl>
                                      </p:cBhvr>
                                    </p:animEffect>
                                  </p:childTnLst>
                                </p:cTn>
                              </p:par>
                              <p:par>
                                <p:cTn id="483" nodeType="withEffect" fill="hold" presetClass="entr" presetID="4" presetSubtype="16">
                                  <p:stCondLst>
                                    <p:cond delay="0"/>
                                  </p:stCondLst>
                                  <p:childTnLst>
                                    <p:set>
                                      <p:cBhvr>
                                        <p:cTn id="484" dur="1" fill="hold">
                                          <p:stCondLst>
                                            <p:cond delay="0"/>
                                          </p:stCondLst>
                                        </p:cTn>
                                        <p:tgtEl>
                                          <p:spTgt spid="237">
                                            <p:txEl>
                                              <p:pRg st="418" end="627"/>
                                            </p:txEl>
                                          </p:spTgt>
                                        </p:tgtEl>
                                        <p:attrNameLst>
                                          <p:attrName>style.visibility</p:attrName>
                                        </p:attrNameLst>
                                      </p:cBhvr>
                                      <p:to>
                                        <p:strVal val="visible"/>
                                      </p:to>
                                    </p:set>
                                    <p:animEffect filter="box(in)" transition="out">
                                      <p:cBhvr additive="repl">
                                        <p:cTn id="485" dur="500"/>
                                        <p:tgtEl>
                                          <p:spTgt spid="237">
                                            <p:txEl>
                                              <p:pRg st="418" end="627"/>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8" name="CustomShape 1"/>
          <p:cNvSpPr/>
          <p:nvPr/>
        </p:nvSpPr>
        <p:spPr>
          <a:xfrm>
            <a:off x="250920" y="231840"/>
            <a:ext cx="8642520" cy="6340320"/>
          </a:xfrm>
          <a:prstGeom prst="rect">
            <a:avLst/>
          </a:prstGeom>
          <a:noFill/>
          <a:ln>
            <a:noFill/>
          </a:ln>
        </p:spPr>
        <p:style>
          <a:lnRef idx="0"/>
          <a:fillRef idx="0"/>
          <a:effectRef idx="0"/>
          <a:fontRef idx="minor"/>
        </p:style>
      </p:sp>
      <p:sp>
        <p:nvSpPr>
          <p:cNvPr id="239" name="CustomShape 2"/>
          <p:cNvSpPr/>
          <p:nvPr/>
        </p:nvSpPr>
        <p:spPr>
          <a:xfrm flipH="1" rot="16200000">
            <a:off x="8261280" y="5842080"/>
            <a:ext cx="181080" cy="81000"/>
          </a:xfrm>
          <a:prstGeom prst="bentConnector3">
            <a:avLst>
              <a:gd name="adj1" fmla="val 10800"/>
            </a:avLst>
          </a:prstGeom>
          <a:noFill/>
          <a:ln w="28440">
            <a:solidFill>
              <a:srgbClr val="dbf5f9"/>
            </a:solidFill>
            <a:miter/>
          </a:ln>
        </p:spPr>
        <p:style>
          <a:lnRef idx="0"/>
          <a:fillRef idx="0"/>
          <a:effectRef idx="0"/>
          <a:fontRef idx="minor"/>
        </p:style>
      </p:sp>
      <p:sp>
        <p:nvSpPr>
          <p:cNvPr id="240" name="CustomShape 3"/>
          <p:cNvSpPr/>
          <p:nvPr/>
        </p:nvSpPr>
        <p:spPr>
          <a:xfrm rot="10800000">
            <a:off x="7808040" y="5525280"/>
            <a:ext cx="225000" cy="544320"/>
          </a:xfrm>
          <a:custGeom>
            <a:avLst/>
            <a:gdLst/>
            <a:ahLst/>
            <a:rect l="l" t="t" r="r" b="b"/>
            <a:pathLst>
              <a:path w="21600" h="21600">
                <a:moveTo>
                  <a:pt x="0" y="0"/>
                </a:moveTo>
                <a:lnTo>
                  <a:pt x="21600" y="0"/>
                </a:lnTo>
                <a:lnTo>
                  <a:pt x="21600" y="21600"/>
                </a:lnTo>
              </a:path>
            </a:pathLst>
          </a:custGeom>
          <a:noFill/>
          <a:ln w="28440">
            <a:solidFill>
              <a:srgbClr val="dbf5f9"/>
            </a:solidFill>
            <a:miter/>
          </a:ln>
        </p:spPr>
        <p:style>
          <a:lnRef idx="0"/>
          <a:fillRef idx="0"/>
          <a:effectRef idx="0"/>
          <a:fontRef idx="minor"/>
        </p:style>
      </p:sp>
      <p:sp>
        <p:nvSpPr>
          <p:cNvPr id="241" name="CustomShape 4"/>
          <p:cNvSpPr/>
          <p:nvPr/>
        </p:nvSpPr>
        <p:spPr>
          <a:xfrm flipV="1">
            <a:off x="7391160" y="4980960"/>
            <a:ext cx="192240" cy="544320"/>
          </a:xfrm>
          <a:custGeom>
            <a:avLst/>
            <a:gdLst/>
            <a:ahLst/>
            <a:rect l="l" t="t" r="r" b="b"/>
            <a:pathLst>
              <a:path w="21600" h="21600">
                <a:moveTo>
                  <a:pt x="0" y="0"/>
                </a:moveTo>
                <a:lnTo>
                  <a:pt x="21600" y="0"/>
                </a:lnTo>
                <a:lnTo>
                  <a:pt x="21600" y="21600"/>
                </a:lnTo>
              </a:path>
            </a:pathLst>
          </a:custGeom>
          <a:noFill/>
          <a:ln w="28440">
            <a:solidFill>
              <a:srgbClr val="dbf5f9"/>
            </a:solidFill>
            <a:miter/>
          </a:ln>
        </p:spPr>
        <p:style>
          <a:lnRef idx="0"/>
          <a:fillRef idx="0"/>
          <a:effectRef idx="0"/>
          <a:fontRef idx="minor"/>
        </p:style>
      </p:sp>
      <p:sp>
        <p:nvSpPr>
          <p:cNvPr id="242" name="CustomShape 5"/>
          <p:cNvSpPr/>
          <p:nvPr/>
        </p:nvSpPr>
        <p:spPr>
          <a:xfrm flipH="1" rot="16200000">
            <a:off x="7538040" y="3974760"/>
            <a:ext cx="181080" cy="123840"/>
          </a:xfrm>
          <a:prstGeom prst="bentConnector3">
            <a:avLst>
              <a:gd name="adj1" fmla="val 10800"/>
            </a:avLst>
          </a:prstGeom>
          <a:noFill/>
          <a:ln w="28440">
            <a:solidFill>
              <a:srgbClr val="dbf5f9"/>
            </a:solidFill>
            <a:miter/>
          </a:ln>
        </p:spPr>
        <p:style>
          <a:lnRef idx="0"/>
          <a:fillRef idx="0"/>
          <a:effectRef idx="0"/>
          <a:fontRef idx="minor"/>
        </p:style>
      </p:sp>
      <p:sp>
        <p:nvSpPr>
          <p:cNvPr id="243" name="CustomShape 6"/>
          <p:cNvSpPr/>
          <p:nvPr/>
        </p:nvSpPr>
        <p:spPr>
          <a:xfrm rot="10800000">
            <a:off x="7085520" y="3558240"/>
            <a:ext cx="932760" cy="693360"/>
          </a:xfrm>
          <a:custGeom>
            <a:avLst/>
            <a:gdLst/>
            <a:ahLst/>
            <a:rect l="l" t="t" r="r" b="b"/>
            <a:pathLst>
              <a:path w="21600" h="21600">
                <a:moveTo>
                  <a:pt x="0" y="0"/>
                </a:moveTo>
                <a:lnTo>
                  <a:pt x="21600" y="0"/>
                </a:lnTo>
                <a:lnTo>
                  <a:pt x="21600" y="21600"/>
                </a:lnTo>
              </a:path>
            </a:pathLst>
          </a:custGeom>
          <a:noFill/>
          <a:ln w="28440">
            <a:solidFill>
              <a:srgbClr val="dbf5f9"/>
            </a:solidFill>
            <a:miter/>
          </a:ln>
        </p:spPr>
        <p:style>
          <a:lnRef idx="0"/>
          <a:fillRef idx="0"/>
          <a:effectRef idx="0"/>
          <a:fontRef idx="minor"/>
        </p:style>
      </p:sp>
      <p:sp>
        <p:nvSpPr>
          <p:cNvPr id="244" name="CustomShape 7"/>
          <p:cNvSpPr/>
          <p:nvPr/>
        </p:nvSpPr>
        <p:spPr>
          <a:xfrm flipH="1" rot="16200000">
            <a:off x="5348520" y="3976200"/>
            <a:ext cx="181080" cy="122040"/>
          </a:xfrm>
          <a:prstGeom prst="bentConnector3">
            <a:avLst>
              <a:gd name="adj1" fmla="val 10800"/>
            </a:avLst>
          </a:prstGeom>
          <a:noFill/>
          <a:ln w="28440">
            <a:solidFill>
              <a:srgbClr val="dbf5f9"/>
            </a:solidFill>
            <a:miter/>
          </a:ln>
        </p:spPr>
        <p:style>
          <a:lnRef idx="0"/>
          <a:fillRef idx="0"/>
          <a:effectRef idx="0"/>
          <a:fontRef idx="minor"/>
        </p:style>
      </p:sp>
      <p:sp>
        <p:nvSpPr>
          <p:cNvPr id="245" name="CustomShape 8"/>
          <p:cNvSpPr/>
          <p:nvPr/>
        </p:nvSpPr>
        <p:spPr>
          <a:xfrm flipV="1">
            <a:off x="5898960" y="2864880"/>
            <a:ext cx="253800" cy="693360"/>
          </a:xfrm>
          <a:custGeom>
            <a:avLst/>
            <a:gdLst/>
            <a:ahLst/>
            <a:rect l="l" t="t" r="r" b="b"/>
            <a:pathLst>
              <a:path w="21600" h="21600">
                <a:moveTo>
                  <a:pt x="0" y="0"/>
                </a:moveTo>
                <a:lnTo>
                  <a:pt x="21600" y="0"/>
                </a:lnTo>
                <a:lnTo>
                  <a:pt x="21600" y="21600"/>
                </a:lnTo>
              </a:path>
            </a:pathLst>
          </a:custGeom>
          <a:noFill/>
          <a:ln w="28440">
            <a:solidFill>
              <a:srgbClr val="dbf5f9"/>
            </a:solidFill>
            <a:miter/>
          </a:ln>
        </p:spPr>
        <p:style>
          <a:lnRef idx="0"/>
          <a:fillRef idx="0"/>
          <a:effectRef idx="0"/>
          <a:fontRef idx="minor"/>
        </p:style>
      </p:sp>
      <p:sp>
        <p:nvSpPr>
          <p:cNvPr id="246" name="CustomShape 9"/>
          <p:cNvSpPr/>
          <p:nvPr/>
        </p:nvSpPr>
        <p:spPr>
          <a:xfrm flipH="1" rot="16200000">
            <a:off x="4050000" y="3976200"/>
            <a:ext cx="181080" cy="122040"/>
          </a:xfrm>
          <a:prstGeom prst="bentConnector3">
            <a:avLst>
              <a:gd name="adj1" fmla="val 10800"/>
            </a:avLst>
          </a:prstGeom>
          <a:noFill/>
          <a:ln w="28440">
            <a:solidFill>
              <a:srgbClr val="dbf5f9"/>
            </a:solidFill>
            <a:miter/>
          </a:ln>
        </p:spPr>
        <p:style>
          <a:lnRef idx="0"/>
          <a:fillRef idx="0"/>
          <a:effectRef idx="0"/>
          <a:fontRef idx="minor"/>
        </p:style>
      </p:sp>
      <p:sp>
        <p:nvSpPr>
          <p:cNvPr id="247" name="CustomShape 10"/>
          <p:cNvSpPr/>
          <p:nvPr/>
        </p:nvSpPr>
        <p:spPr>
          <a:xfrm rot="10800000">
            <a:off x="3598200" y="3558240"/>
            <a:ext cx="225000" cy="693360"/>
          </a:xfrm>
          <a:custGeom>
            <a:avLst/>
            <a:gdLst/>
            <a:ahLst/>
            <a:rect l="l" t="t" r="r" b="b"/>
            <a:pathLst>
              <a:path w="21600" h="21600">
                <a:moveTo>
                  <a:pt x="0" y="0"/>
                </a:moveTo>
                <a:lnTo>
                  <a:pt x="21600" y="0"/>
                </a:lnTo>
                <a:lnTo>
                  <a:pt x="21600" y="21600"/>
                </a:lnTo>
              </a:path>
            </a:pathLst>
          </a:custGeom>
          <a:noFill/>
          <a:ln w="28440">
            <a:solidFill>
              <a:srgbClr val="dbf5f9"/>
            </a:solidFill>
            <a:miter/>
          </a:ln>
        </p:spPr>
        <p:style>
          <a:lnRef idx="0"/>
          <a:fillRef idx="0"/>
          <a:effectRef idx="0"/>
          <a:fontRef idx="minor"/>
        </p:style>
      </p:sp>
      <p:sp>
        <p:nvSpPr>
          <p:cNvPr id="248" name="CustomShape 11"/>
          <p:cNvSpPr/>
          <p:nvPr/>
        </p:nvSpPr>
        <p:spPr>
          <a:xfrm flipH="1" rot="16200000">
            <a:off x="2569320" y="3976200"/>
            <a:ext cx="181080" cy="122040"/>
          </a:xfrm>
          <a:prstGeom prst="bentConnector3">
            <a:avLst>
              <a:gd name="adj1" fmla="val 10800"/>
            </a:avLst>
          </a:prstGeom>
          <a:noFill/>
          <a:ln w="28440">
            <a:solidFill>
              <a:srgbClr val="dbf5f9"/>
            </a:solidFill>
            <a:miter/>
          </a:ln>
        </p:spPr>
        <p:style>
          <a:lnRef idx="0"/>
          <a:fillRef idx="0"/>
          <a:effectRef idx="0"/>
          <a:fontRef idx="minor"/>
        </p:style>
      </p:sp>
      <p:sp>
        <p:nvSpPr>
          <p:cNvPr id="249" name="CustomShape 12"/>
          <p:cNvSpPr/>
          <p:nvPr/>
        </p:nvSpPr>
        <p:spPr>
          <a:xfrm flipV="1">
            <a:off x="3118320" y="2864880"/>
            <a:ext cx="255240" cy="693360"/>
          </a:xfrm>
          <a:custGeom>
            <a:avLst/>
            <a:gdLst/>
            <a:ahLst/>
            <a:rect l="l" t="t" r="r" b="b"/>
            <a:pathLst>
              <a:path w="21600" h="21600">
                <a:moveTo>
                  <a:pt x="0" y="0"/>
                </a:moveTo>
                <a:lnTo>
                  <a:pt x="21600" y="0"/>
                </a:lnTo>
                <a:lnTo>
                  <a:pt x="21600" y="21600"/>
                </a:lnTo>
              </a:path>
            </a:pathLst>
          </a:custGeom>
          <a:noFill/>
          <a:ln w="28440">
            <a:solidFill>
              <a:srgbClr val="dbf5f9"/>
            </a:solidFill>
            <a:miter/>
          </a:ln>
        </p:spPr>
        <p:style>
          <a:lnRef idx="0"/>
          <a:fillRef idx="0"/>
          <a:effectRef idx="0"/>
          <a:fontRef idx="minor"/>
        </p:style>
      </p:sp>
      <p:sp>
        <p:nvSpPr>
          <p:cNvPr id="250" name="CustomShape 13"/>
          <p:cNvSpPr/>
          <p:nvPr/>
        </p:nvSpPr>
        <p:spPr>
          <a:xfrm flipH="1" rot="16200000">
            <a:off x="1143000" y="2169360"/>
            <a:ext cx="181080" cy="98640"/>
          </a:xfrm>
          <a:prstGeom prst="bentConnector3">
            <a:avLst>
              <a:gd name="adj1" fmla="val 10800"/>
            </a:avLst>
          </a:prstGeom>
          <a:noFill/>
          <a:ln w="28440">
            <a:solidFill>
              <a:srgbClr val="dbf5f9"/>
            </a:solidFill>
            <a:miter/>
          </a:ln>
        </p:spPr>
        <p:style>
          <a:lnRef idx="0"/>
          <a:fillRef idx="0"/>
          <a:effectRef idx="0"/>
          <a:fontRef idx="minor"/>
        </p:style>
      </p:sp>
      <p:sp>
        <p:nvSpPr>
          <p:cNvPr id="251" name="CustomShape 14"/>
          <p:cNvSpPr/>
          <p:nvPr/>
        </p:nvSpPr>
        <p:spPr>
          <a:xfrm flipH="1" rot="16200000">
            <a:off x="6082920" y="2169000"/>
            <a:ext cx="181080" cy="100440"/>
          </a:xfrm>
          <a:prstGeom prst="bentConnector3">
            <a:avLst>
              <a:gd name="adj1" fmla="val 10800"/>
            </a:avLst>
          </a:prstGeom>
          <a:noFill/>
          <a:ln w="28440">
            <a:solidFill>
              <a:srgbClr val="dbf5f9"/>
            </a:solidFill>
            <a:miter/>
          </a:ln>
        </p:spPr>
        <p:style>
          <a:lnRef idx="0"/>
          <a:fillRef idx="0"/>
          <a:effectRef idx="0"/>
          <a:fontRef idx="minor"/>
        </p:style>
      </p:sp>
      <p:sp>
        <p:nvSpPr>
          <p:cNvPr id="252" name="CustomShape 15"/>
          <p:cNvSpPr/>
          <p:nvPr/>
        </p:nvSpPr>
        <p:spPr>
          <a:xfrm flipH="1" rot="16200000">
            <a:off x="3300840" y="2169000"/>
            <a:ext cx="181080" cy="100440"/>
          </a:xfrm>
          <a:prstGeom prst="bentConnector3">
            <a:avLst>
              <a:gd name="adj1" fmla="val 10800"/>
            </a:avLst>
          </a:prstGeom>
          <a:noFill/>
          <a:ln w="28440">
            <a:solidFill>
              <a:srgbClr val="dbf5f9"/>
            </a:solidFill>
            <a:miter/>
          </a:ln>
        </p:spPr>
        <p:style>
          <a:lnRef idx="0"/>
          <a:fillRef idx="0"/>
          <a:effectRef idx="0"/>
          <a:fontRef idx="minor"/>
        </p:style>
      </p:sp>
      <p:sp>
        <p:nvSpPr>
          <p:cNvPr id="253" name="CustomShape 16"/>
          <p:cNvSpPr/>
          <p:nvPr/>
        </p:nvSpPr>
        <p:spPr>
          <a:xfrm flipH="1" rot="16200000">
            <a:off x="4852800" y="-642600"/>
            <a:ext cx="181080" cy="3653280"/>
          </a:xfrm>
          <a:prstGeom prst="bentConnector3">
            <a:avLst>
              <a:gd name="adj1" fmla="val 10800"/>
            </a:avLst>
          </a:prstGeom>
          <a:noFill/>
          <a:ln w="28440">
            <a:solidFill>
              <a:srgbClr val="dbf5f9"/>
            </a:solidFill>
            <a:miter/>
          </a:ln>
        </p:spPr>
        <p:style>
          <a:lnRef idx="0"/>
          <a:fillRef idx="0"/>
          <a:effectRef idx="0"/>
          <a:fontRef idx="minor"/>
        </p:style>
      </p:sp>
      <p:sp>
        <p:nvSpPr>
          <p:cNvPr id="254" name="CustomShape 17"/>
          <p:cNvSpPr/>
          <p:nvPr/>
        </p:nvSpPr>
        <p:spPr>
          <a:xfrm rot="16200000">
            <a:off x="3462480" y="1023480"/>
            <a:ext cx="181080" cy="319680"/>
          </a:xfrm>
          <a:prstGeom prst="bentConnector3">
            <a:avLst>
              <a:gd name="adj1" fmla="val 10800"/>
            </a:avLst>
          </a:prstGeom>
          <a:noFill/>
          <a:ln w="28440">
            <a:solidFill>
              <a:srgbClr val="dbf5f9"/>
            </a:solidFill>
            <a:miter/>
          </a:ln>
        </p:spPr>
        <p:style>
          <a:lnRef idx="0"/>
          <a:fillRef idx="0"/>
          <a:effectRef idx="0"/>
          <a:fontRef idx="minor"/>
        </p:style>
      </p:sp>
      <p:sp>
        <p:nvSpPr>
          <p:cNvPr id="255" name="CustomShape 18"/>
          <p:cNvSpPr/>
          <p:nvPr/>
        </p:nvSpPr>
        <p:spPr>
          <a:xfrm rot="16200000">
            <a:off x="2382480" y="-518760"/>
            <a:ext cx="181080" cy="3405600"/>
          </a:xfrm>
          <a:prstGeom prst="bentConnector3">
            <a:avLst>
              <a:gd name="adj1" fmla="val 10800"/>
            </a:avLst>
          </a:prstGeom>
          <a:noFill/>
          <a:ln w="28440">
            <a:solidFill>
              <a:srgbClr val="dbf5f9"/>
            </a:solidFill>
            <a:miter/>
          </a:ln>
        </p:spPr>
        <p:style>
          <a:lnRef idx="0"/>
          <a:fillRef idx="0"/>
          <a:effectRef idx="0"/>
          <a:fontRef idx="minor"/>
        </p:style>
      </p:sp>
      <p:sp>
        <p:nvSpPr>
          <p:cNvPr id="256" name="Rectangle 19"/>
          <p:cNvSpPr/>
          <p:nvPr/>
        </p:nvSpPr>
        <p:spPr>
          <a:xfrm>
            <a:off x="2568960" y="231840"/>
            <a:ext cx="2282760" cy="822600"/>
          </a:xfrm>
          <a:prstGeom prst="rect">
            <a:avLst/>
          </a:prstGeom>
          <a:gradFill>
            <a:gsLst>
              <a:gs pos="0">
                <a:srgbClr val="0f6fc6"/>
              </a:gs>
              <a:gs pos="100000">
                <a:srgbClr val="ffffff"/>
              </a:gs>
            </a:gsLst>
            <a:lin ang="5400000"/>
          </a:gradFill>
          <a:ln>
            <a:solidFill>
              <a:srgbClr val="0f6fc6"/>
            </a:solidFill>
          </a:ln>
        </p:spPr>
        <p:txBody>
          <a:bodyPr lIns="33120" rIns="33120" tIns="16560" bIns="16560" anchor="ctr" anchorCtr="1"/>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Derrame pleural</a:t>
            </a:r>
            <a:endParaRPr b="0" lang="es-AR" sz="2400" spc="-1" strike="noStrike">
              <a:solidFill>
                <a:srgbClr val="000000"/>
              </a:solidFill>
              <a:uFill>
                <a:solidFill>
                  <a:srgbClr val="ffffff"/>
                </a:solidFill>
              </a:uFill>
              <a:latin typeface="Times New Roman"/>
            </a:endParaRPr>
          </a:p>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 </a:t>
            </a:r>
            <a:r>
              <a:rPr b="0" lang="es-AR" sz="2400" spc="-1" strike="noStrike">
                <a:solidFill>
                  <a:srgbClr val="000000"/>
                </a:solidFill>
                <a:uFill>
                  <a:solidFill>
                    <a:srgbClr val="ffffff"/>
                  </a:solidFill>
                </a:uFill>
                <a:latin typeface="Times New Roman"/>
              </a:rPr>
              <a:t>paraneumónico</a:t>
            </a:r>
            <a:endParaRPr b="0" lang="es-AR" sz="2400" spc="-1" strike="noStrike">
              <a:solidFill>
                <a:srgbClr val="000000"/>
              </a:solidFill>
              <a:uFill>
                <a:solidFill>
                  <a:srgbClr val="ffffff"/>
                </a:solidFill>
              </a:uFill>
              <a:latin typeface="Times New Roman"/>
            </a:endParaRPr>
          </a:p>
        </p:txBody>
      </p:sp>
      <p:sp>
        <p:nvSpPr>
          <p:cNvPr id="257" name="Rectangle 20"/>
          <p:cNvSpPr/>
          <p:nvPr/>
        </p:nvSpPr>
        <p:spPr>
          <a:xfrm>
            <a:off x="250920" y="1313280"/>
            <a:ext cx="1978560" cy="777600"/>
          </a:xfrm>
          <a:prstGeom prst="rect">
            <a:avLst/>
          </a:prstGeom>
          <a:gradFill>
            <a:gsLst>
              <a:gs pos="0">
                <a:srgbClr val="009dd9"/>
              </a:gs>
              <a:gs pos="100000">
                <a:srgbClr val="ffffff"/>
              </a:gs>
            </a:gsLst>
            <a:lin ang="5400000"/>
          </a:gradFill>
          <a:ln>
            <a:solidFill>
              <a:srgbClr val="009dd9"/>
            </a:solidFill>
          </a:ln>
        </p:spPr>
        <p:txBody>
          <a:bodyPr lIns="33120" rIns="33120" tIns="16560" bIns="16560" anchor="ctr" anchorCtr="1"/>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&lt; 10 mm Ø</a:t>
            </a:r>
            <a:endParaRPr b="0" lang="es-AR" sz="2400" spc="-1" strike="noStrike">
              <a:solidFill>
                <a:srgbClr val="000000"/>
              </a:solidFill>
              <a:uFill>
                <a:solidFill>
                  <a:srgbClr val="ffffff"/>
                </a:solidFill>
              </a:uFill>
              <a:latin typeface="Times New Roman"/>
            </a:endParaRPr>
          </a:p>
        </p:txBody>
      </p:sp>
      <p:sp>
        <p:nvSpPr>
          <p:cNvPr id="258" name="Rectangle 21"/>
          <p:cNvSpPr/>
          <p:nvPr/>
        </p:nvSpPr>
        <p:spPr>
          <a:xfrm>
            <a:off x="2410560" y="1313280"/>
            <a:ext cx="1978560" cy="777600"/>
          </a:xfrm>
          <a:prstGeom prst="rect">
            <a:avLst/>
          </a:prstGeom>
          <a:gradFill>
            <a:gsLst>
              <a:gs pos="0">
                <a:srgbClr val="009dd9"/>
              </a:gs>
              <a:gs pos="100000">
                <a:srgbClr val="ffffff"/>
              </a:gs>
            </a:gsLst>
            <a:lin ang="5400000"/>
          </a:gradFill>
          <a:ln>
            <a:solidFill>
              <a:srgbClr val="009dd9"/>
            </a:solidFill>
          </a:ln>
        </p:spPr>
        <p:txBody>
          <a:bodyPr lIns="33120" rIns="33120" tIns="16560" bIns="16560" anchor="ctr" anchorCtr="1"/>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Pequeño a </a:t>
            </a:r>
            <a:endParaRPr b="0" lang="es-AR" sz="2400" spc="-1" strike="noStrike">
              <a:solidFill>
                <a:srgbClr val="000000"/>
              </a:solidFill>
              <a:uFill>
                <a:solidFill>
                  <a:srgbClr val="ffffff"/>
                </a:solidFill>
              </a:uFill>
              <a:latin typeface="Times New Roman"/>
            </a:endParaRPr>
          </a:p>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moderado</a:t>
            </a:r>
            <a:endParaRPr b="0" lang="es-AR" sz="2400" spc="-1" strike="noStrike">
              <a:solidFill>
                <a:srgbClr val="000000"/>
              </a:solidFill>
              <a:uFill>
                <a:solidFill>
                  <a:srgbClr val="ffffff"/>
                </a:solidFill>
              </a:uFill>
              <a:latin typeface="Times New Roman"/>
            </a:endParaRPr>
          </a:p>
        </p:txBody>
      </p:sp>
      <p:sp>
        <p:nvSpPr>
          <p:cNvPr id="259" name="Rectangle 22"/>
          <p:cNvSpPr/>
          <p:nvPr/>
        </p:nvSpPr>
        <p:spPr>
          <a:xfrm>
            <a:off x="5191200" y="1313280"/>
            <a:ext cx="1978560" cy="777600"/>
          </a:xfrm>
          <a:prstGeom prst="rect">
            <a:avLst/>
          </a:prstGeom>
          <a:gradFill>
            <a:gsLst>
              <a:gs pos="0">
                <a:srgbClr val="009dd9"/>
              </a:gs>
              <a:gs pos="100000">
                <a:srgbClr val="ffffff"/>
              </a:gs>
            </a:gsLst>
            <a:lin ang="5400000"/>
          </a:gradFill>
          <a:ln>
            <a:solidFill>
              <a:srgbClr val="009dd9"/>
            </a:solidFill>
          </a:ln>
        </p:spPr>
        <p:txBody>
          <a:bodyPr lIns="33120" rIns="33120" tIns="16560" bIns="16560" anchor="ctr" anchorCtr="1"/>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Severo (&gt; ½ hemitórax)</a:t>
            </a:r>
            <a:endParaRPr b="0" lang="es-AR" sz="2400" spc="-1" strike="noStrike">
              <a:solidFill>
                <a:srgbClr val="000000"/>
              </a:solidFill>
              <a:uFill>
                <a:solidFill>
                  <a:srgbClr val="ffffff"/>
                </a:solidFill>
              </a:uFill>
              <a:latin typeface="Times New Roman"/>
            </a:endParaRPr>
          </a:p>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 </a:t>
            </a:r>
            <a:r>
              <a:rPr b="0" lang="es-AR" sz="2400" spc="-1" strike="noStrike">
                <a:solidFill>
                  <a:srgbClr val="000000"/>
                </a:solidFill>
                <a:uFill>
                  <a:solidFill>
                    <a:srgbClr val="ffffff"/>
                  </a:solidFill>
                </a:uFill>
                <a:latin typeface="Times New Roman"/>
              </a:rPr>
              <a:t>y/o </a:t>
            </a:r>
            <a:endParaRPr b="0" lang="es-AR" sz="2400" spc="-1" strike="noStrike">
              <a:solidFill>
                <a:srgbClr val="000000"/>
              </a:solidFill>
              <a:uFill>
                <a:solidFill>
                  <a:srgbClr val="ffffff"/>
                </a:solidFill>
              </a:uFill>
              <a:latin typeface="Times New Roman"/>
            </a:endParaRPr>
          </a:p>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loculado</a:t>
            </a:r>
            <a:endParaRPr b="0" lang="es-AR" sz="2400" spc="-1" strike="noStrike">
              <a:solidFill>
                <a:srgbClr val="000000"/>
              </a:solidFill>
              <a:uFill>
                <a:solidFill>
                  <a:srgbClr val="ffffff"/>
                </a:solidFill>
              </a:uFill>
              <a:latin typeface="Times New Roman"/>
            </a:endParaRPr>
          </a:p>
        </p:txBody>
      </p:sp>
      <p:sp>
        <p:nvSpPr>
          <p:cNvPr id="260" name="Rectangle 23"/>
          <p:cNvSpPr/>
          <p:nvPr/>
        </p:nvSpPr>
        <p:spPr>
          <a:xfrm>
            <a:off x="2731320" y="2349360"/>
            <a:ext cx="1338840" cy="515520"/>
          </a:xfrm>
          <a:prstGeom prst="rect">
            <a:avLst/>
          </a:prstGeom>
          <a:gradFill>
            <a:gsLst>
              <a:gs pos="0">
                <a:srgbClr val="e2d700"/>
              </a:gs>
              <a:gs pos="100000">
                <a:srgbClr val="ffffff"/>
              </a:gs>
            </a:gsLst>
            <a:lin ang="5400000"/>
          </a:gradFill>
          <a:ln>
            <a:solidFill>
              <a:srgbClr val="e2d700"/>
            </a:solidFill>
          </a:ln>
        </p:spPr>
        <p:txBody>
          <a:bodyPr lIns="36360" rIns="36360" tIns="18000" bIns="18000" anchor="ctr" anchorCtr="1"/>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Toracocentesis</a:t>
            </a:r>
            <a:endParaRPr b="0" lang="es-AR" sz="2400" spc="-1" strike="noStrike">
              <a:solidFill>
                <a:srgbClr val="000000"/>
              </a:solidFill>
              <a:uFill>
                <a:solidFill>
                  <a:srgbClr val="ffffff"/>
                </a:solidFill>
              </a:uFill>
              <a:latin typeface="Times New Roman"/>
            </a:endParaRPr>
          </a:p>
        </p:txBody>
      </p:sp>
      <p:sp>
        <p:nvSpPr>
          <p:cNvPr id="261" name="Rectangle 24"/>
          <p:cNvSpPr/>
          <p:nvPr/>
        </p:nvSpPr>
        <p:spPr>
          <a:xfrm>
            <a:off x="5511960" y="2349360"/>
            <a:ext cx="1338840" cy="515520"/>
          </a:xfrm>
          <a:prstGeom prst="rect">
            <a:avLst/>
          </a:prstGeom>
          <a:gradFill>
            <a:gsLst>
              <a:gs pos="0">
                <a:srgbClr val="e2d700"/>
              </a:gs>
              <a:gs pos="100000">
                <a:srgbClr val="ffffff"/>
              </a:gs>
            </a:gsLst>
            <a:lin ang="5400000"/>
          </a:gradFill>
          <a:ln>
            <a:solidFill>
              <a:srgbClr val="e2d700"/>
            </a:solidFill>
          </a:ln>
        </p:spPr>
        <p:txBody>
          <a:bodyPr lIns="39960" rIns="39960" tIns="19800" bIns="19800" anchor="ctr" anchorCtr="1"/>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toracostomía</a:t>
            </a:r>
            <a:endParaRPr b="0" lang="es-AR" sz="2400" spc="-1" strike="noStrike">
              <a:solidFill>
                <a:srgbClr val="000000"/>
              </a:solidFill>
              <a:uFill>
                <a:solidFill>
                  <a:srgbClr val="ffffff"/>
                </a:solidFill>
              </a:uFill>
              <a:latin typeface="Times New Roman"/>
            </a:endParaRPr>
          </a:p>
        </p:txBody>
      </p:sp>
      <p:sp>
        <p:nvSpPr>
          <p:cNvPr id="262" name="Rectangle 25"/>
          <p:cNvSpPr/>
          <p:nvPr/>
        </p:nvSpPr>
        <p:spPr>
          <a:xfrm>
            <a:off x="571320" y="2349360"/>
            <a:ext cx="1338840" cy="515520"/>
          </a:xfrm>
          <a:prstGeom prst="rect">
            <a:avLst/>
          </a:prstGeom>
          <a:gradFill>
            <a:gsLst>
              <a:gs pos="0">
                <a:srgbClr val="e2d700"/>
              </a:gs>
              <a:gs pos="100000">
                <a:srgbClr val="ffffff"/>
              </a:gs>
            </a:gsLst>
            <a:lin ang="5400000"/>
          </a:gradFill>
          <a:ln>
            <a:solidFill>
              <a:srgbClr val="e2d700"/>
            </a:solidFill>
          </a:ln>
        </p:spPr>
        <p:txBody>
          <a:bodyPr lIns="39960" rIns="39960" tIns="19800" bIns="19800" anchor="ctr" anchorCtr="1"/>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Tratamiento</a:t>
            </a:r>
            <a:endParaRPr b="0" lang="es-AR" sz="2400" spc="-1" strike="noStrike">
              <a:solidFill>
                <a:srgbClr val="000000"/>
              </a:solidFill>
              <a:uFill>
                <a:solidFill>
                  <a:srgbClr val="ffffff"/>
                </a:solidFill>
              </a:uFill>
              <a:latin typeface="Times New Roman"/>
            </a:endParaRPr>
          </a:p>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 </a:t>
            </a:r>
            <a:r>
              <a:rPr b="0" lang="es-AR" sz="2400" spc="-1" strike="noStrike">
                <a:solidFill>
                  <a:srgbClr val="000000"/>
                </a:solidFill>
                <a:uFill>
                  <a:solidFill>
                    <a:srgbClr val="ffffff"/>
                  </a:solidFill>
                </a:uFill>
                <a:latin typeface="Times New Roman"/>
              </a:rPr>
              <a:t>médico</a:t>
            </a:r>
            <a:endParaRPr b="0" lang="es-AR" sz="2400" spc="-1" strike="noStrike">
              <a:solidFill>
                <a:srgbClr val="000000"/>
              </a:solidFill>
              <a:uFill>
                <a:solidFill>
                  <a:srgbClr val="ffffff"/>
                </a:solidFill>
              </a:uFill>
              <a:latin typeface="Times New Roman"/>
            </a:endParaRPr>
          </a:p>
        </p:txBody>
      </p:sp>
      <p:sp>
        <p:nvSpPr>
          <p:cNvPr id="263" name="Rectangle 26"/>
          <p:cNvSpPr/>
          <p:nvPr/>
        </p:nvSpPr>
        <p:spPr>
          <a:xfrm>
            <a:off x="2117880" y="3123720"/>
            <a:ext cx="1085040" cy="784800"/>
          </a:xfrm>
          <a:prstGeom prst="rect">
            <a:avLst/>
          </a:prstGeom>
          <a:gradFill>
            <a:gsLst>
              <a:gs pos="0">
                <a:srgbClr val="85dfd0"/>
              </a:gs>
              <a:gs pos="100000">
                <a:srgbClr val="ffffff"/>
              </a:gs>
            </a:gsLst>
            <a:lin ang="5400000"/>
          </a:gradFill>
          <a:ln>
            <a:solidFill>
              <a:srgbClr val="85dfd0"/>
            </a:solidFill>
          </a:ln>
        </p:spPr>
        <p:txBody>
          <a:bodyPr lIns="39960" rIns="39960" tIns="19800" bIns="19800" anchor="ctr" anchorCtr="1"/>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Drenaje</a:t>
            </a:r>
            <a:endParaRPr b="0" lang="es-AR" sz="2400" spc="-1" strike="noStrike">
              <a:solidFill>
                <a:srgbClr val="000000"/>
              </a:solidFill>
              <a:uFill>
                <a:solidFill>
                  <a:srgbClr val="ffffff"/>
                </a:solidFill>
              </a:uFill>
              <a:latin typeface="Times New Roman"/>
            </a:endParaRPr>
          </a:p>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 </a:t>
            </a:r>
            <a:r>
              <a:rPr b="0" lang="es-AR" sz="2400" spc="-1" strike="noStrike">
                <a:solidFill>
                  <a:srgbClr val="000000"/>
                </a:solidFill>
                <a:uFill>
                  <a:solidFill>
                    <a:srgbClr val="ffffff"/>
                  </a:solidFill>
                </a:uFill>
                <a:latin typeface="Times New Roman"/>
              </a:rPr>
              <a:t>completo</a:t>
            </a:r>
            <a:endParaRPr b="0" lang="es-AR" sz="2400" spc="-1" strike="noStrike">
              <a:solidFill>
                <a:srgbClr val="000000"/>
              </a:solidFill>
              <a:uFill>
                <a:solidFill>
                  <a:srgbClr val="ffffff"/>
                </a:solidFill>
              </a:uFill>
              <a:latin typeface="Times New Roman"/>
            </a:endParaRPr>
          </a:p>
        </p:txBody>
      </p:sp>
      <p:sp>
        <p:nvSpPr>
          <p:cNvPr id="264" name="Rectangle 27"/>
          <p:cNvSpPr/>
          <p:nvPr/>
        </p:nvSpPr>
        <p:spPr>
          <a:xfrm>
            <a:off x="2100240" y="4167000"/>
            <a:ext cx="1118880" cy="813600"/>
          </a:xfrm>
          <a:prstGeom prst="rect">
            <a:avLst/>
          </a:prstGeom>
          <a:gradFill>
            <a:gsLst>
              <a:gs pos="0">
                <a:srgbClr val="009dd9"/>
              </a:gs>
              <a:gs pos="100000">
                <a:srgbClr val="ffffff"/>
              </a:gs>
            </a:gsLst>
            <a:lin ang="5400000"/>
          </a:gradFill>
          <a:ln>
            <a:solidFill>
              <a:srgbClr val="009dd9"/>
            </a:solidFill>
          </a:ln>
        </p:spPr>
        <p:txBody>
          <a:bodyPr lIns="39960" rIns="39960" tIns="19800" bIns="19800" anchor="ctr" anchorCtr="1"/>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Tratamiento </a:t>
            </a:r>
            <a:endParaRPr b="0" lang="es-AR" sz="2400" spc="-1" strike="noStrike">
              <a:solidFill>
                <a:srgbClr val="000000"/>
              </a:solidFill>
              <a:uFill>
                <a:solidFill>
                  <a:srgbClr val="ffffff"/>
                </a:solidFill>
              </a:uFill>
              <a:latin typeface="Times New Roman"/>
            </a:endParaRPr>
          </a:p>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médico</a:t>
            </a:r>
            <a:endParaRPr b="0" lang="es-AR" sz="2400" spc="-1" strike="noStrike">
              <a:solidFill>
                <a:srgbClr val="000000"/>
              </a:solidFill>
              <a:uFill>
                <a:solidFill>
                  <a:srgbClr val="ffffff"/>
                </a:solidFill>
              </a:uFill>
              <a:latin typeface="Times New Roman"/>
            </a:endParaRPr>
          </a:p>
        </p:txBody>
      </p:sp>
      <p:sp>
        <p:nvSpPr>
          <p:cNvPr id="265" name="Rectangle 28"/>
          <p:cNvSpPr/>
          <p:nvPr/>
        </p:nvSpPr>
        <p:spPr>
          <a:xfrm>
            <a:off x="3598560" y="3123720"/>
            <a:ext cx="1085040" cy="784800"/>
          </a:xfrm>
          <a:prstGeom prst="rect">
            <a:avLst/>
          </a:prstGeom>
          <a:gradFill>
            <a:gsLst>
              <a:gs pos="0">
                <a:srgbClr val="85dfd0"/>
              </a:gs>
              <a:gs pos="100000">
                <a:srgbClr val="ffffff"/>
              </a:gs>
            </a:gsLst>
            <a:lin ang="5400000"/>
          </a:gradFill>
          <a:ln>
            <a:solidFill>
              <a:srgbClr val="85dfd0"/>
            </a:solidFill>
          </a:ln>
        </p:spPr>
        <p:txBody>
          <a:bodyPr lIns="39960" rIns="39960" tIns="19800" bIns="19800" anchor="ctr" anchorCtr="1"/>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Drenaje</a:t>
            </a:r>
            <a:endParaRPr b="0" lang="es-AR" sz="2400" spc="-1" strike="noStrike">
              <a:solidFill>
                <a:srgbClr val="000000"/>
              </a:solidFill>
              <a:uFill>
                <a:solidFill>
                  <a:srgbClr val="ffffff"/>
                </a:solidFill>
              </a:uFill>
              <a:latin typeface="Times New Roman"/>
            </a:endParaRPr>
          </a:p>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 </a:t>
            </a:r>
            <a:r>
              <a:rPr b="0" lang="es-AR" sz="2400" spc="-1" strike="noStrike">
                <a:solidFill>
                  <a:srgbClr val="000000"/>
                </a:solidFill>
                <a:uFill>
                  <a:solidFill>
                    <a:srgbClr val="ffffff"/>
                  </a:solidFill>
                </a:uFill>
                <a:latin typeface="Times New Roman"/>
              </a:rPr>
              <a:t>incompleto</a:t>
            </a:r>
            <a:endParaRPr b="0" lang="es-AR" sz="2400" spc="-1" strike="noStrike">
              <a:solidFill>
                <a:srgbClr val="000000"/>
              </a:solidFill>
              <a:uFill>
                <a:solidFill>
                  <a:srgbClr val="ffffff"/>
                </a:solidFill>
              </a:uFill>
              <a:latin typeface="Times New Roman"/>
            </a:endParaRPr>
          </a:p>
        </p:txBody>
      </p:sp>
      <p:sp>
        <p:nvSpPr>
          <p:cNvPr id="266" name="Rectangle 29"/>
          <p:cNvSpPr/>
          <p:nvPr/>
        </p:nvSpPr>
        <p:spPr>
          <a:xfrm>
            <a:off x="3580920" y="4167000"/>
            <a:ext cx="1118880" cy="813600"/>
          </a:xfrm>
          <a:prstGeom prst="rect">
            <a:avLst/>
          </a:prstGeom>
          <a:gradFill>
            <a:gsLst>
              <a:gs pos="0">
                <a:srgbClr val="009dd9"/>
              </a:gs>
              <a:gs pos="100000">
                <a:srgbClr val="ffffff"/>
              </a:gs>
            </a:gsLst>
            <a:lin ang="5400000"/>
          </a:gradFill>
          <a:ln>
            <a:solidFill>
              <a:srgbClr val="009dd9"/>
            </a:solidFill>
          </a:ln>
        </p:spPr>
        <p:txBody>
          <a:bodyPr lIns="39960" rIns="39960" tIns="19800" bIns="19800" anchor="ctr" anchorCtr="1"/>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Considerar</a:t>
            </a:r>
            <a:endParaRPr b="0" lang="es-AR" sz="2400" spc="-1" strike="noStrike">
              <a:solidFill>
                <a:srgbClr val="000000"/>
              </a:solidFill>
              <a:uFill>
                <a:solidFill>
                  <a:srgbClr val="ffffff"/>
                </a:solidFill>
              </a:uFill>
              <a:latin typeface="Times New Roman"/>
            </a:endParaRPr>
          </a:p>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Tubo de</a:t>
            </a:r>
            <a:endParaRPr b="0" lang="es-AR" sz="2400" spc="-1" strike="noStrike">
              <a:solidFill>
                <a:srgbClr val="000000"/>
              </a:solidFill>
              <a:uFill>
                <a:solidFill>
                  <a:srgbClr val="ffffff"/>
                </a:solidFill>
              </a:uFill>
              <a:latin typeface="Times New Roman"/>
            </a:endParaRPr>
          </a:p>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 </a:t>
            </a:r>
            <a:r>
              <a:rPr b="0" lang="es-AR" sz="2400" spc="-1" strike="noStrike">
                <a:solidFill>
                  <a:srgbClr val="000000"/>
                </a:solidFill>
                <a:uFill>
                  <a:solidFill>
                    <a:srgbClr val="ffffff"/>
                  </a:solidFill>
                </a:uFill>
                <a:latin typeface="Times New Roman"/>
              </a:rPr>
              <a:t>drenaje</a:t>
            </a:r>
            <a:endParaRPr b="0" lang="es-AR" sz="2400" spc="-1" strike="noStrike">
              <a:solidFill>
                <a:srgbClr val="000000"/>
              </a:solidFill>
              <a:uFill>
                <a:solidFill>
                  <a:srgbClr val="ffffff"/>
                </a:solidFill>
              </a:uFill>
              <a:latin typeface="Times New Roman"/>
            </a:endParaRPr>
          </a:p>
        </p:txBody>
      </p:sp>
      <p:sp>
        <p:nvSpPr>
          <p:cNvPr id="267" name="Rectangle 30"/>
          <p:cNvSpPr/>
          <p:nvPr/>
        </p:nvSpPr>
        <p:spPr>
          <a:xfrm>
            <a:off x="4898520" y="3123720"/>
            <a:ext cx="1085040" cy="784800"/>
          </a:xfrm>
          <a:prstGeom prst="rect">
            <a:avLst/>
          </a:prstGeom>
          <a:gradFill>
            <a:gsLst>
              <a:gs pos="0">
                <a:srgbClr val="85dfd0"/>
              </a:gs>
              <a:gs pos="100000">
                <a:srgbClr val="ffffff"/>
              </a:gs>
            </a:gsLst>
            <a:lin ang="5400000"/>
          </a:gradFill>
          <a:ln>
            <a:solidFill>
              <a:srgbClr val="85dfd0"/>
            </a:solidFill>
          </a:ln>
        </p:spPr>
        <p:txBody>
          <a:bodyPr lIns="39960" rIns="39960" tIns="19800" bIns="19800" anchor="ctr" anchorCtr="1"/>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Buen drenaje</a:t>
            </a:r>
            <a:endParaRPr b="0" lang="es-AR" sz="2400" spc="-1" strike="noStrike">
              <a:solidFill>
                <a:srgbClr val="000000"/>
              </a:solidFill>
              <a:uFill>
                <a:solidFill>
                  <a:srgbClr val="ffffff"/>
                </a:solidFill>
              </a:uFill>
              <a:latin typeface="Times New Roman"/>
            </a:endParaRPr>
          </a:p>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Y resolución</a:t>
            </a:r>
            <a:endParaRPr b="0" lang="es-AR" sz="2400" spc="-1" strike="noStrike">
              <a:solidFill>
                <a:srgbClr val="000000"/>
              </a:solidFill>
              <a:uFill>
                <a:solidFill>
                  <a:srgbClr val="ffffff"/>
                </a:solidFill>
              </a:uFill>
              <a:latin typeface="Times New Roman"/>
            </a:endParaRPr>
          </a:p>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clínica</a:t>
            </a:r>
            <a:endParaRPr b="0" lang="es-AR" sz="2400" spc="-1" strike="noStrike">
              <a:solidFill>
                <a:srgbClr val="000000"/>
              </a:solidFill>
              <a:uFill>
                <a:solidFill>
                  <a:srgbClr val="ffffff"/>
                </a:solidFill>
              </a:uFill>
              <a:latin typeface="Times New Roman"/>
            </a:endParaRPr>
          </a:p>
        </p:txBody>
      </p:sp>
      <p:sp>
        <p:nvSpPr>
          <p:cNvPr id="268" name="Rectangle 31"/>
          <p:cNvSpPr/>
          <p:nvPr/>
        </p:nvSpPr>
        <p:spPr>
          <a:xfrm>
            <a:off x="4880880" y="4167000"/>
            <a:ext cx="1118880" cy="813600"/>
          </a:xfrm>
          <a:prstGeom prst="rect">
            <a:avLst/>
          </a:prstGeom>
          <a:gradFill>
            <a:gsLst>
              <a:gs pos="0">
                <a:srgbClr val="009dd9"/>
              </a:gs>
              <a:gs pos="100000">
                <a:srgbClr val="ffffff"/>
              </a:gs>
            </a:gsLst>
            <a:lin ang="5400000"/>
          </a:gradFill>
          <a:ln>
            <a:solidFill>
              <a:srgbClr val="009dd9"/>
            </a:solidFill>
          </a:ln>
        </p:spPr>
        <p:txBody>
          <a:bodyPr lIns="44280" rIns="44280" tIns="21960" bIns="21960" anchor="ctr" anchorCtr="1"/>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Tratamiento </a:t>
            </a:r>
            <a:endParaRPr b="0" lang="es-AR" sz="2400" spc="-1" strike="noStrike">
              <a:solidFill>
                <a:srgbClr val="000000"/>
              </a:solidFill>
              <a:uFill>
                <a:solidFill>
                  <a:srgbClr val="ffffff"/>
                </a:solidFill>
              </a:uFill>
              <a:latin typeface="Times New Roman"/>
            </a:endParaRPr>
          </a:p>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médico</a:t>
            </a:r>
            <a:endParaRPr b="0" lang="es-AR" sz="2400" spc="-1" strike="noStrike">
              <a:solidFill>
                <a:srgbClr val="000000"/>
              </a:solidFill>
              <a:uFill>
                <a:solidFill>
                  <a:srgbClr val="ffffff"/>
                </a:solidFill>
              </a:uFill>
              <a:latin typeface="Times New Roman"/>
            </a:endParaRPr>
          </a:p>
        </p:txBody>
      </p:sp>
      <p:sp>
        <p:nvSpPr>
          <p:cNvPr id="269" name="Rectangle 32"/>
          <p:cNvSpPr/>
          <p:nvPr/>
        </p:nvSpPr>
        <p:spPr>
          <a:xfrm>
            <a:off x="7085880" y="3123720"/>
            <a:ext cx="1085040" cy="784800"/>
          </a:xfrm>
          <a:prstGeom prst="rect">
            <a:avLst/>
          </a:prstGeom>
          <a:gradFill>
            <a:gsLst>
              <a:gs pos="0">
                <a:srgbClr val="85dfd0"/>
              </a:gs>
              <a:gs pos="100000">
                <a:srgbClr val="ffffff"/>
              </a:gs>
            </a:gsLst>
            <a:lin ang="5400000"/>
          </a:gradFill>
          <a:ln>
            <a:solidFill>
              <a:srgbClr val="85dfd0"/>
            </a:solidFill>
          </a:ln>
        </p:spPr>
        <p:txBody>
          <a:bodyPr lIns="46440" rIns="46440" tIns="23400" bIns="23400" anchor="ctr" anchorCtr="1"/>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Mal drenaje</a:t>
            </a:r>
            <a:endParaRPr b="0" lang="es-AR" sz="2400" spc="-1" strike="noStrike">
              <a:solidFill>
                <a:srgbClr val="000000"/>
              </a:solidFill>
              <a:uFill>
                <a:solidFill>
                  <a:srgbClr val="ffffff"/>
                </a:solidFill>
              </a:uFill>
              <a:latin typeface="Times New Roman"/>
            </a:endParaRPr>
          </a:p>
        </p:txBody>
      </p:sp>
      <p:sp>
        <p:nvSpPr>
          <p:cNvPr id="270" name="Rectangle 33"/>
          <p:cNvSpPr/>
          <p:nvPr/>
        </p:nvSpPr>
        <p:spPr>
          <a:xfrm>
            <a:off x="7068240" y="4167000"/>
            <a:ext cx="1118880" cy="813600"/>
          </a:xfrm>
          <a:prstGeom prst="rect">
            <a:avLst/>
          </a:prstGeom>
          <a:gradFill>
            <a:gsLst>
              <a:gs pos="0">
                <a:srgbClr val="009dd9"/>
              </a:gs>
              <a:gs pos="100000">
                <a:srgbClr val="ffffff"/>
              </a:gs>
            </a:gsLst>
            <a:lin ang="5400000"/>
          </a:gradFill>
          <a:ln>
            <a:solidFill>
              <a:srgbClr val="009dd9"/>
            </a:solidFill>
          </a:ln>
        </p:spPr>
        <p:txBody>
          <a:bodyPr lIns="50040" rIns="50040" tIns="24840" bIns="24840" anchor="ctr" anchorCtr="1"/>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Fibrinolisis</a:t>
            </a:r>
            <a:endParaRPr b="0" lang="es-AR" sz="2400" spc="-1" strike="noStrike">
              <a:solidFill>
                <a:srgbClr val="000000"/>
              </a:solidFill>
              <a:uFill>
                <a:solidFill>
                  <a:srgbClr val="ffffff"/>
                </a:solidFill>
              </a:uFill>
              <a:latin typeface="Times New Roman"/>
            </a:endParaRPr>
          </a:p>
        </p:txBody>
      </p:sp>
      <p:sp>
        <p:nvSpPr>
          <p:cNvPr id="271" name="Rectangle 34"/>
          <p:cNvSpPr/>
          <p:nvPr/>
        </p:nvSpPr>
        <p:spPr>
          <a:xfrm>
            <a:off x="6361560" y="5239440"/>
            <a:ext cx="1085040" cy="515520"/>
          </a:xfrm>
          <a:prstGeom prst="rect">
            <a:avLst/>
          </a:prstGeom>
          <a:gradFill>
            <a:gsLst>
              <a:gs pos="0">
                <a:srgbClr val="85dfd0"/>
              </a:gs>
              <a:gs pos="100000">
                <a:srgbClr val="ffffff"/>
              </a:gs>
            </a:gsLst>
            <a:lin ang="5400000"/>
          </a:gradFill>
          <a:ln>
            <a:solidFill>
              <a:srgbClr val="85dfd0"/>
            </a:solidFill>
          </a:ln>
        </p:spPr>
        <p:txBody>
          <a:bodyPr lIns="52560" rIns="52560" tIns="26280" bIns="26280" anchor="ctr" anchorCtr="1"/>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Resuelve</a:t>
            </a:r>
            <a:endParaRPr b="0" lang="es-AR" sz="2400" spc="-1" strike="noStrike">
              <a:solidFill>
                <a:srgbClr val="000000"/>
              </a:solidFill>
              <a:uFill>
                <a:solidFill>
                  <a:srgbClr val="ffffff"/>
                </a:solidFill>
              </a:uFill>
              <a:latin typeface="Times New Roman"/>
            </a:endParaRPr>
          </a:p>
        </p:txBody>
      </p:sp>
      <p:sp>
        <p:nvSpPr>
          <p:cNvPr id="272" name="Rectangle 35"/>
          <p:cNvSpPr/>
          <p:nvPr/>
        </p:nvSpPr>
        <p:spPr>
          <a:xfrm>
            <a:off x="7808400" y="5239440"/>
            <a:ext cx="1085040" cy="515520"/>
          </a:xfrm>
          <a:prstGeom prst="rect">
            <a:avLst/>
          </a:prstGeom>
          <a:gradFill>
            <a:gsLst>
              <a:gs pos="0">
                <a:srgbClr val="85dfd0"/>
              </a:gs>
              <a:gs pos="100000">
                <a:srgbClr val="ffffff"/>
              </a:gs>
            </a:gsLst>
            <a:lin ang="5400000"/>
          </a:gradFill>
          <a:ln>
            <a:solidFill>
              <a:srgbClr val="85dfd0"/>
            </a:solidFill>
          </a:ln>
        </p:spPr>
        <p:txBody>
          <a:bodyPr lIns="58680" rIns="58680" tIns="29160" bIns="29160" anchor="ctr" anchorCtr="1"/>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No resuelve</a:t>
            </a:r>
            <a:endParaRPr b="0" lang="es-AR" sz="2400" spc="-1" strike="noStrike">
              <a:solidFill>
                <a:srgbClr val="000000"/>
              </a:solidFill>
              <a:uFill>
                <a:solidFill>
                  <a:srgbClr val="ffffff"/>
                </a:solidFill>
              </a:uFill>
              <a:latin typeface="Times New Roman"/>
            </a:endParaRPr>
          </a:p>
        </p:txBody>
      </p:sp>
      <p:sp>
        <p:nvSpPr>
          <p:cNvPr id="273" name="Rectangle 36"/>
          <p:cNvSpPr/>
          <p:nvPr/>
        </p:nvSpPr>
        <p:spPr>
          <a:xfrm>
            <a:off x="7808400" y="6013440"/>
            <a:ext cx="1085040" cy="558720"/>
          </a:xfrm>
          <a:prstGeom prst="rect">
            <a:avLst/>
          </a:prstGeom>
          <a:gradFill>
            <a:gsLst>
              <a:gs pos="0">
                <a:srgbClr val="009dd9"/>
              </a:gs>
              <a:gs pos="100000">
                <a:srgbClr val="ffffff"/>
              </a:gs>
            </a:gsLst>
            <a:lin ang="5400000"/>
          </a:gradFill>
          <a:ln>
            <a:solidFill>
              <a:srgbClr val="009dd9"/>
            </a:solidFill>
          </a:ln>
        </p:spPr>
        <p:txBody>
          <a:bodyPr lIns="63720" rIns="63720" tIns="31680" bIns="31680" anchor="ctr" anchorCtr="1"/>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Drenaje</a:t>
            </a:r>
            <a:endParaRPr b="0" lang="es-AR" sz="2400" spc="-1" strike="noStrike">
              <a:solidFill>
                <a:srgbClr val="000000"/>
              </a:solidFill>
              <a:uFill>
                <a:solidFill>
                  <a:srgbClr val="ffffff"/>
                </a:solidFill>
              </a:uFill>
              <a:latin typeface="Times New Roman"/>
            </a:endParaRPr>
          </a:p>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 </a:t>
            </a:r>
            <a:r>
              <a:rPr b="0" lang="es-AR" sz="2400" spc="-1" strike="noStrike">
                <a:solidFill>
                  <a:srgbClr val="000000"/>
                </a:solidFill>
                <a:uFill>
                  <a:solidFill>
                    <a:srgbClr val="ffffff"/>
                  </a:solidFill>
                </a:uFill>
                <a:latin typeface="Times New Roman"/>
              </a:rPr>
              <a:t>quirúrgico</a:t>
            </a:r>
            <a:endParaRPr b="0" lang="es-AR" sz="2400" spc="-1" strike="noStrike">
              <a:solidFill>
                <a:srgbClr val="000000"/>
              </a:solidFill>
              <a:uFill>
                <a:solidFill>
                  <a:srgbClr val="ffffff"/>
                </a:solidFill>
              </a:uFill>
              <a:latin typeface="Times New Roman"/>
            </a:endParaRPr>
          </a:p>
        </p:txBody>
      </p:sp>
      <p:sp>
        <p:nvSpPr>
          <p:cNvPr id="274" name="CustomShape 37"/>
          <p:cNvSpPr/>
          <p:nvPr/>
        </p:nvSpPr>
        <p:spPr>
          <a:xfrm>
            <a:off x="4699800" y="2635200"/>
            <a:ext cx="812160" cy="1895040"/>
          </a:xfrm>
          <a:custGeom>
            <a:avLst/>
            <a:gdLst/>
            <a:ahLst/>
            <a:rect l="0" t="0" r="r" b="b"/>
            <a:pathLst>
              <a:path w="2258" h="5265">
                <a:moveTo>
                  <a:pt x="0" y="5264"/>
                </a:moveTo>
                <a:cubicBezTo>
                  <a:pt x="564" y="5264"/>
                  <a:pt x="1128" y="3948"/>
                  <a:pt x="1128" y="2632"/>
                </a:cubicBezTo>
                <a:cubicBezTo>
                  <a:pt x="1128" y="1316"/>
                  <a:pt x="1692" y="0"/>
                  <a:pt x="2257" y="0"/>
                </a:cubicBezTo>
              </a:path>
            </a:pathLst>
          </a:custGeom>
          <a:noFill/>
          <a:ln>
            <a:solidFill>
              <a:srgbClr val="000000"/>
            </a:solidFill>
            <a:tailEnd len="med" type="triangle" w="med"/>
          </a:ln>
        </p:spPr>
        <p:style>
          <a:lnRef idx="0"/>
          <a:fillRef idx="0"/>
          <a:effectRef idx="0"/>
          <a:fontRef idx="minor"/>
        </p:style>
      </p:sp>
    </p:spTree>
  </p:cSld>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5" name="CustomShape 1"/>
          <p:cNvSpPr/>
          <p:nvPr/>
        </p:nvSpPr>
        <p:spPr>
          <a:xfrm>
            <a:off x="214200" y="0"/>
            <a:ext cx="8642520" cy="6788160"/>
          </a:xfrm>
          <a:prstGeom prst="rect">
            <a:avLst/>
          </a:prstGeom>
          <a:noFill/>
          <a:ln>
            <a:noFill/>
          </a:ln>
        </p:spPr>
        <p:style>
          <a:lnRef idx="0"/>
          <a:fillRef idx="0"/>
          <a:effectRef idx="0"/>
          <a:fontRef idx="minor"/>
        </p:style>
      </p:sp>
      <p:sp>
        <p:nvSpPr>
          <p:cNvPr id="276" name="CustomShape 2"/>
          <p:cNvSpPr/>
          <p:nvPr/>
        </p:nvSpPr>
        <p:spPr>
          <a:xfrm flipH="1" rot="16200000">
            <a:off x="6068520" y="6054840"/>
            <a:ext cx="148320" cy="55080"/>
          </a:xfrm>
          <a:prstGeom prst="bentConnector3">
            <a:avLst>
              <a:gd name="adj1" fmla="val 10800"/>
            </a:avLst>
          </a:prstGeom>
          <a:noFill/>
          <a:ln w="28440">
            <a:solidFill>
              <a:srgbClr val="dbf5f9"/>
            </a:solidFill>
            <a:miter/>
          </a:ln>
        </p:spPr>
        <p:style>
          <a:lnRef idx="0"/>
          <a:fillRef idx="0"/>
          <a:effectRef idx="0"/>
          <a:fontRef idx="minor"/>
        </p:style>
      </p:sp>
      <p:sp>
        <p:nvSpPr>
          <p:cNvPr id="277" name="CustomShape 3"/>
          <p:cNvSpPr/>
          <p:nvPr/>
        </p:nvSpPr>
        <p:spPr>
          <a:xfrm rot="10800000">
            <a:off x="5245200" y="5770080"/>
            <a:ext cx="178200" cy="434520"/>
          </a:xfrm>
          <a:custGeom>
            <a:avLst/>
            <a:gdLst/>
            <a:ahLst/>
            <a:rect l="l" t="t" r="r" b="b"/>
            <a:pathLst>
              <a:path w="21600" h="21600">
                <a:moveTo>
                  <a:pt x="0" y="0"/>
                </a:moveTo>
                <a:lnTo>
                  <a:pt x="21600" y="0"/>
                </a:lnTo>
                <a:lnTo>
                  <a:pt x="21600" y="21600"/>
                </a:lnTo>
              </a:path>
            </a:pathLst>
          </a:custGeom>
          <a:noFill/>
          <a:ln w="28440">
            <a:solidFill>
              <a:srgbClr val="dbf5f9"/>
            </a:solidFill>
            <a:miter/>
          </a:ln>
        </p:spPr>
        <p:style>
          <a:lnRef idx="0"/>
          <a:fillRef idx="0"/>
          <a:effectRef idx="0"/>
          <a:fontRef idx="minor"/>
        </p:style>
      </p:sp>
      <p:sp>
        <p:nvSpPr>
          <p:cNvPr id="278" name="CustomShape 4"/>
          <p:cNvSpPr/>
          <p:nvPr/>
        </p:nvSpPr>
        <p:spPr>
          <a:xfrm flipV="1">
            <a:off x="4897440" y="5335200"/>
            <a:ext cx="169920" cy="434520"/>
          </a:xfrm>
          <a:custGeom>
            <a:avLst/>
            <a:gdLst/>
            <a:ahLst/>
            <a:rect l="l" t="t" r="r" b="b"/>
            <a:pathLst>
              <a:path w="21600" h="21600">
                <a:moveTo>
                  <a:pt x="0" y="0"/>
                </a:moveTo>
                <a:lnTo>
                  <a:pt x="21600" y="0"/>
                </a:lnTo>
                <a:lnTo>
                  <a:pt x="21600" y="21600"/>
                </a:lnTo>
              </a:path>
            </a:pathLst>
          </a:custGeom>
          <a:noFill/>
          <a:ln w="28440">
            <a:solidFill>
              <a:srgbClr val="dbf5f9"/>
            </a:solidFill>
            <a:miter/>
          </a:ln>
        </p:spPr>
        <p:style>
          <a:lnRef idx="0"/>
          <a:fillRef idx="0"/>
          <a:effectRef idx="0"/>
          <a:fontRef idx="minor"/>
        </p:style>
      </p:sp>
      <p:sp>
        <p:nvSpPr>
          <p:cNvPr id="279" name="CustomShape 5"/>
          <p:cNvSpPr/>
          <p:nvPr/>
        </p:nvSpPr>
        <p:spPr>
          <a:xfrm flipH="1" rot="16200000">
            <a:off x="5028120" y="4604400"/>
            <a:ext cx="147240" cy="59760"/>
          </a:xfrm>
          <a:prstGeom prst="bentConnector3">
            <a:avLst>
              <a:gd name="adj1" fmla="val 10800"/>
            </a:avLst>
          </a:prstGeom>
          <a:noFill/>
          <a:ln w="28440">
            <a:solidFill>
              <a:srgbClr val="dbf5f9"/>
            </a:solidFill>
            <a:miter/>
          </a:ln>
        </p:spPr>
        <p:style>
          <a:lnRef idx="0"/>
          <a:fillRef idx="0"/>
          <a:effectRef idx="0"/>
          <a:fontRef idx="minor"/>
        </p:style>
      </p:sp>
      <p:sp>
        <p:nvSpPr>
          <p:cNvPr id="280" name="CustomShape 6"/>
          <p:cNvSpPr/>
          <p:nvPr/>
        </p:nvSpPr>
        <p:spPr>
          <a:xfrm flipH="1" rot="16200000">
            <a:off x="1866960" y="4604400"/>
            <a:ext cx="147240" cy="59760"/>
          </a:xfrm>
          <a:prstGeom prst="bentConnector3">
            <a:avLst>
              <a:gd name="adj1" fmla="val 10800"/>
            </a:avLst>
          </a:prstGeom>
          <a:noFill/>
          <a:ln w="28440">
            <a:solidFill>
              <a:srgbClr val="dbf5f9"/>
            </a:solidFill>
            <a:miter/>
          </a:ln>
        </p:spPr>
        <p:style>
          <a:lnRef idx="0"/>
          <a:fillRef idx="0"/>
          <a:effectRef idx="0"/>
          <a:fontRef idx="minor"/>
        </p:style>
      </p:sp>
      <p:sp>
        <p:nvSpPr>
          <p:cNvPr id="281" name="CustomShape 7"/>
          <p:cNvSpPr/>
          <p:nvPr/>
        </p:nvSpPr>
        <p:spPr>
          <a:xfrm rot="10800000">
            <a:off x="4164840" y="4287600"/>
            <a:ext cx="1212840" cy="480960"/>
          </a:xfrm>
          <a:custGeom>
            <a:avLst/>
            <a:gdLst/>
            <a:ahLst/>
            <a:rect l="l" t="t" r="r" b="b"/>
            <a:pathLst>
              <a:path w="21600" h="21600">
                <a:moveTo>
                  <a:pt x="0" y="0"/>
                </a:moveTo>
                <a:lnTo>
                  <a:pt x="21600" y="0"/>
                </a:lnTo>
                <a:lnTo>
                  <a:pt x="21600" y="21600"/>
                </a:lnTo>
              </a:path>
            </a:pathLst>
          </a:custGeom>
          <a:noFill/>
          <a:ln w="28440">
            <a:solidFill>
              <a:srgbClr val="dbf5f9"/>
            </a:solidFill>
            <a:miter/>
          </a:ln>
        </p:spPr>
        <p:style>
          <a:lnRef idx="0"/>
          <a:fillRef idx="0"/>
          <a:effectRef idx="0"/>
          <a:fontRef idx="minor"/>
        </p:style>
      </p:sp>
      <p:sp>
        <p:nvSpPr>
          <p:cNvPr id="282" name="CustomShape 8"/>
          <p:cNvSpPr/>
          <p:nvPr/>
        </p:nvSpPr>
        <p:spPr>
          <a:xfrm flipV="1">
            <a:off x="2808000" y="3806640"/>
            <a:ext cx="144360" cy="480960"/>
          </a:xfrm>
          <a:custGeom>
            <a:avLst/>
            <a:gdLst/>
            <a:ahLst/>
            <a:rect l="l" t="t" r="r" b="b"/>
            <a:pathLst>
              <a:path w="21600" h="21600">
                <a:moveTo>
                  <a:pt x="0" y="0"/>
                </a:moveTo>
                <a:lnTo>
                  <a:pt x="21600" y="0"/>
                </a:lnTo>
                <a:lnTo>
                  <a:pt x="21600" y="21600"/>
                </a:lnTo>
              </a:path>
            </a:pathLst>
          </a:custGeom>
          <a:noFill/>
          <a:ln w="28440">
            <a:solidFill>
              <a:srgbClr val="dbf5f9"/>
            </a:solidFill>
            <a:miter/>
          </a:ln>
        </p:spPr>
        <p:style>
          <a:lnRef idx="0"/>
          <a:fillRef idx="0"/>
          <a:effectRef idx="0"/>
          <a:fontRef idx="minor"/>
        </p:style>
      </p:sp>
      <p:sp>
        <p:nvSpPr>
          <p:cNvPr id="283" name="CustomShape 9"/>
          <p:cNvSpPr/>
          <p:nvPr/>
        </p:nvSpPr>
        <p:spPr>
          <a:xfrm rot="10800000">
            <a:off x="2017440" y="3241080"/>
            <a:ext cx="1204920" cy="828000"/>
          </a:xfrm>
          <a:custGeom>
            <a:avLst/>
            <a:gdLst/>
            <a:ahLst/>
            <a:rect l="l" t="t" r="r" b="b"/>
            <a:pathLst>
              <a:path w="21600" h="21600">
                <a:moveTo>
                  <a:pt x="0" y="0"/>
                </a:moveTo>
                <a:lnTo>
                  <a:pt x="21600" y="0"/>
                </a:lnTo>
                <a:lnTo>
                  <a:pt x="21600" y="21600"/>
                </a:lnTo>
              </a:path>
            </a:pathLst>
          </a:custGeom>
          <a:noFill/>
          <a:ln w="28440">
            <a:solidFill>
              <a:srgbClr val="dbf5f9"/>
            </a:solidFill>
            <a:miter/>
          </a:ln>
        </p:spPr>
        <p:style>
          <a:lnRef idx="0"/>
          <a:fillRef idx="0"/>
          <a:effectRef idx="0"/>
          <a:fontRef idx="minor"/>
        </p:style>
      </p:sp>
      <p:sp>
        <p:nvSpPr>
          <p:cNvPr id="284" name="CustomShape 10"/>
          <p:cNvSpPr/>
          <p:nvPr/>
        </p:nvSpPr>
        <p:spPr>
          <a:xfrm flipH="1" rot="16200000">
            <a:off x="798120" y="1420920"/>
            <a:ext cx="145440" cy="65880"/>
          </a:xfrm>
          <a:prstGeom prst="bentConnector3">
            <a:avLst>
              <a:gd name="adj1" fmla="val 10800"/>
            </a:avLst>
          </a:prstGeom>
          <a:noFill/>
          <a:ln w="28440">
            <a:solidFill>
              <a:srgbClr val="dbf5f9"/>
            </a:solidFill>
            <a:miter/>
          </a:ln>
        </p:spPr>
        <p:style>
          <a:lnRef idx="0"/>
          <a:fillRef idx="0"/>
          <a:effectRef idx="0"/>
          <a:fontRef idx="minor"/>
        </p:style>
      </p:sp>
      <p:sp>
        <p:nvSpPr>
          <p:cNvPr id="285" name="CustomShape 11"/>
          <p:cNvSpPr/>
          <p:nvPr/>
        </p:nvSpPr>
        <p:spPr>
          <a:xfrm flipV="1">
            <a:off x="1452960" y="747360"/>
            <a:ext cx="5716080" cy="412200"/>
          </a:xfrm>
          <a:custGeom>
            <a:avLst/>
            <a:gdLst/>
            <a:ahLst/>
            <a:rect l="l" t="t" r="r" b="b"/>
            <a:pathLst>
              <a:path w="21600" h="21600">
                <a:moveTo>
                  <a:pt x="0" y="0"/>
                </a:moveTo>
                <a:lnTo>
                  <a:pt x="21600" y="0"/>
                </a:lnTo>
                <a:lnTo>
                  <a:pt x="21600" y="21600"/>
                </a:lnTo>
              </a:path>
            </a:pathLst>
          </a:custGeom>
          <a:noFill/>
          <a:ln w="28440">
            <a:solidFill>
              <a:srgbClr val="dbf5f9"/>
            </a:solidFill>
            <a:miter/>
          </a:ln>
        </p:spPr>
        <p:style>
          <a:lnRef idx="0"/>
          <a:fillRef idx="0"/>
          <a:effectRef idx="0"/>
          <a:fontRef idx="minor"/>
        </p:style>
      </p:sp>
      <p:sp>
        <p:nvSpPr>
          <p:cNvPr id="286" name="CustomShape 12"/>
          <p:cNvSpPr/>
          <p:nvPr/>
        </p:nvSpPr>
        <p:spPr>
          <a:xfrm flipH="1" rot="16200000">
            <a:off x="8143560" y="793080"/>
            <a:ext cx="145440" cy="35640"/>
          </a:xfrm>
          <a:prstGeom prst="bentConnector3">
            <a:avLst>
              <a:gd name="adj1" fmla="val 10800"/>
            </a:avLst>
          </a:prstGeom>
          <a:noFill/>
          <a:ln w="28440">
            <a:solidFill>
              <a:srgbClr val="dbf5f9"/>
            </a:solidFill>
            <a:miter/>
          </a:ln>
        </p:spPr>
        <p:style>
          <a:lnRef idx="0"/>
          <a:fillRef idx="0"/>
          <a:effectRef idx="0"/>
          <a:fontRef idx="minor"/>
        </p:style>
      </p:sp>
      <p:sp>
        <p:nvSpPr>
          <p:cNvPr id="287" name="CustomShape 13"/>
          <p:cNvSpPr/>
          <p:nvPr/>
        </p:nvSpPr>
        <p:spPr>
          <a:xfrm flipH="1" rot="16200000">
            <a:off x="7875720" y="188280"/>
            <a:ext cx="148320" cy="474480"/>
          </a:xfrm>
          <a:prstGeom prst="bentConnector3">
            <a:avLst>
              <a:gd name="adj1" fmla="val 10800"/>
            </a:avLst>
          </a:prstGeom>
          <a:noFill/>
          <a:ln w="28440">
            <a:solidFill>
              <a:srgbClr val="dbf5f9"/>
            </a:solidFill>
            <a:miter/>
          </a:ln>
        </p:spPr>
        <p:style>
          <a:lnRef idx="0"/>
          <a:fillRef idx="0"/>
          <a:effectRef idx="0"/>
          <a:fontRef idx="minor"/>
        </p:style>
      </p:sp>
      <p:sp>
        <p:nvSpPr>
          <p:cNvPr id="288" name="CustomShape 14"/>
          <p:cNvSpPr/>
          <p:nvPr/>
        </p:nvSpPr>
        <p:spPr>
          <a:xfrm rot="16200000">
            <a:off x="7362360" y="217080"/>
            <a:ext cx="148320" cy="418680"/>
          </a:xfrm>
          <a:prstGeom prst="bentConnector3">
            <a:avLst>
              <a:gd name="adj1" fmla="val 10800"/>
            </a:avLst>
          </a:prstGeom>
          <a:noFill/>
          <a:ln w="28440">
            <a:solidFill>
              <a:srgbClr val="dbf5f9"/>
            </a:solidFill>
            <a:miter/>
          </a:ln>
        </p:spPr>
        <p:style>
          <a:lnRef idx="0"/>
          <a:fillRef idx="0"/>
          <a:effectRef idx="0"/>
          <a:fontRef idx="minor"/>
        </p:style>
      </p:sp>
      <p:sp>
        <p:nvSpPr>
          <p:cNvPr id="289" name="Rectangle 15"/>
          <p:cNvSpPr/>
          <p:nvPr/>
        </p:nvSpPr>
        <p:spPr>
          <a:xfrm>
            <a:off x="6882120" y="0"/>
            <a:ext cx="1628640" cy="362520"/>
          </a:xfrm>
          <a:prstGeom prst="rect">
            <a:avLst/>
          </a:prstGeom>
          <a:gradFill>
            <a:gsLst>
              <a:gs pos="0">
                <a:srgbClr val="0f6fc6"/>
              </a:gs>
              <a:gs pos="100000">
                <a:srgbClr val="ffffff"/>
              </a:gs>
            </a:gsLst>
            <a:lin ang="5400000"/>
          </a:gradFill>
          <a:ln>
            <a:solidFill>
              <a:srgbClr val="0f6fc6"/>
            </a:solidFill>
          </a:ln>
        </p:spPr>
        <p:txBody>
          <a:bodyPr lIns="18360" rIns="18360" tIns="9360" bIns="9360" anchor="ctr" anchorCtr="1"/>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Rx en decúbito</a:t>
            </a:r>
            <a:endParaRPr b="0" lang="es-AR" sz="2400" spc="-1" strike="noStrike">
              <a:solidFill>
                <a:srgbClr val="000000"/>
              </a:solidFill>
              <a:uFill>
                <a:solidFill>
                  <a:srgbClr val="ffffff"/>
                </a:solidFill>
              </a:uFill>
              <a:latin typeface="Times New Roman"/>
            </a:endParaRPr>
          </a:p>
        </p:txBody>
      </p:sp>
      <p:sp>
        <p:nvSpPr>
          <p:cNvPr id="290" name="Rectangle 16"/>
          <p:cNvSpPr/>
          <p:nvPr/>
        </p:nvSpPr>
        <p:spPr>
          <a:xfrm>
            <a:off x="6739920" y="490680"/>
            <a:ext cx="884520" cy="256320"/>
          </a:xfrm>
          <a:prstGeom prst="rect">
            <a:avLst/>
          </a:prstGeom>
          <a:gradFill>
            <a:gsLst>
              <a:gs pos="0">
                <a:srgbClr val="009dd9"/>
              </a:gs>
              <a:gs pos="100000">
                <a:srgbClr val="ffffff"/>
              </a:gs>
            </a:gsLst>
            <a:lin ang="5400000"/>
          </a:gradFill>
          <a:ln>
            <a:solidFill>
              <a:srgbClr val="009dd9"/>
            </a:solidFill>
          </a:ln>
        </p:spPr>
        <p:txBody>
          <a:bodyPr lIns="18360" rIns="18360" tIns="9360" bIns="9360" anchor="ctr" anchorCtr="1"/>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&gt; 1 cm</a:t>
            </a:r>
            <a:endParaRPr b="0" lang="es-AR" sz="2400" spc="-1" strike="noStrike">
              <a:solidFill>
                <a:srgbClr val="000000"/>
              </a:solidFill>
              <a:uFill>
                <a:solidFill>
                  <a:srgbClr val="ffffff"/>
                </a:solidFill>
              </a:uFill>
              <a:latin typeface="Times New Roman"/>
            </a:endParaRPr>
          </a:p>
        </p:txBody>
      </p:sp>
      <p:sp>
        <p:nvSpPr>
          <p:cNvPr id="291" name="Rectangle 17"/>
          <p:cNvSpPr/>
          <p:nvPr/>
        </p:nvSpPr>
        <p:spPr>
          <a:xfrm>
            <a:off x="7767720" y="490680"/>
            <a:ext cx="884520" cy="256320"/>
          </a:xfrm>
          <a:prstGeom prst="rect">
            <a:avLst/>
          </a:prstGeom>
          <a:gradFill>
            <a:gsLst>
              <a:gs pos="0">
                <a:srgbClr val="009dd9"/>
              </a:gs>
              <a:gs pos="100000">
                <a:srgbClr val="ffffff"/>
              </a:gs>
            </a:gsLst>
            <a:lin ang="5400000"/>
          </a:gradFill>
          <a:ln>
            <a:solidFill>
              <a:srgbClr val="009dd9"/>
            </a:solidFill>
          </a:ln>
        </p:spPr>
        <p:txBody>
          <a:bodyPr lIns="18360" rIns="18360" tIns="9360" bIns="9360" anchor="ctr" anchorCtr="1"/>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&lt; 1 cm</a:t>
            </a:r>
            <a:endParaRPr b="0" lang="es-AR" sz="2400" spc="-1" strike="noStrike">
              <a:solidFill>
                <a:srgbClr val="000000"/>
              </a:solidFill>
              <a:uFill>
                <a:solidFill>
                  <a:srgbClr val="ffffff"/>
                </a:solidFill>
              </a:uFill>
              <a:latin typeface="Times New Roman"/>
            </a:endParaRPr>
          </a:p>
        </p:txBody>
      </p:sp>
      <p:sp>
        <p:nvSpPr>
          <p:cNvPr id="292" name="Rectangle 18"/>
          <p:cNvSpPr/>
          <p:nvPr/>
        </p:nvSpPr>
        <p:spPr>
          <a:xfrm>
            <a:off x="7562880" y="875520"/>
            <a:ext cx="1293840" cy="514800"/>
          </a:xfrm>
          <a:prstGeom prst="rect">
            <a:avLst/>
          </a:prstGeom>
          <a:gradFill>
            <a:gsLst>
              <a:gs pos="0">
                <a:srgbClr val="e2d700"/>
              </a:gs>
              <a:gs pos="100000">
                <a:srgbClr val="ffffff"/>
              </a:gs>
            </a:gsLst>
            <a:lin ang="5400000"/>
          </a:gradFill>
          <a:ln>
            <a:solidFill>
              <a:srgbClr val="e2d700"/>
            </a:solidFill>
          </a:ln>
        </p:spPr>
        <p:txBody>
          <a:bodyPr lIns="18360" rIns="18360" tIns="9360" bIns="9360" anchor="ctr" anchorCtr="1"/>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Controlar</a:t>
            </a:r>
            <a:endParaRPr b="0" lang="es-AR" sz="2400" spc="-1" strike="noStrike">
              <a:solidFill>
                <a:srgbClr val="000000"/>
              </a:solidFill>
              <a:uFill>
                <a:solidFill>
                  <a:srgbClr val="ffffff"/>
                </a:solidFill>
              </a:uFill>
              <a:latin typeface="Times New Roman"/>
            </a:endParaRPr>
          </a:p>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 </a:t>
            </a:r>
            <a:r>
              <a:rPr b="0" lang="es-AR" sz="2400" spc="-1" strike="noStrike">
                <a:solidFill>
                  <a:srgbClr val="000000"/>
                </a:solidFill>
                <a:uFill>
                  <a:solidFill>
                    <a:srgbClr val="ffffff"/>
                  </a:solidFill>
                </a:uFill>
                <a:latin typeface="Times New Roman"/>
              </a:rPr>
              <a:t>en 72 hs</a:t>
            </a:r>
            <a:endParaRPr b="0" lang="es-AR" sz="2400" spc="-1" strike="noStrike">
              <a:solidFill>
                <a:srgbClr val="000000"/>
              </a:solidFill>
              <a:uFill>
                <a:solidFill>
                  <a:srgbClr val="ffffff"/>
                </a:solidFill>
              </a:uFill>
              <a:latin typeface="Times New Roman"/>
            </a:endParaRPr>
          </a:p>
        </p:txBody>
      </p:sp>
      <p:sp>
        <p:nvSpPr>
          <p:cNvPr id="293" name="Rectangle 19"/>
          <p:cNvSpPr/>
          <p:nvPr/>
        </p:nvSpPr>
        <p:spPr>
          <a:xfrm>
            <a:off x="214200" y="875520"/>
            <a:ext cx="1293840" cy="514800"/>
          </a:xfrm>
          <a:prstGeom prst="rect">
            <a:avLst/>
          </a:prstGeom>
          <a:gradFill>
            <a:gsLst>
              <a:gs pos="0">
                <a:srgbClr val="85dfd0"/>
              </a:gs>
              <a:gs pos="100000">
                <a:srgbClr val="ffffff"/>
              </a:gs>
            </a:gsLst>
            <a:lin ang="5400000"/>
          </a:gradFill>
          <a:ln>
            <a:solidFill>
              <a:srgbClr val="85dfd0"/>
            </a:solidFill>
          </a:ln>
        </p:spPr>
        <p:txBody>
          <a:bodyPr lIns="18360" rIns="18360" tIns="9360" bIns="9360" anchor="ctr" anchorCtr="1"/>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toracocentesis</a:t>
            </a:r>
            <a:endParaRPr b="0" lang="es-AR" sz="2400" spc="-1" strike="noStrike">
              <a:solidFill>
                <a:srgbClr val="000000"/>
              </a:solidFill>
              <a:uFill>
                <a:solidFill>
                  <a:srgbClr val="ffffff"/>
                </a:solidFill>
              </a:uFill>
              <a:latin typeface="Times New Roman"/>
            </a:endParaRPr>
          </a:p>
        </p:txBody>
      </p:sp>
      <p:sp>
        <p:nvSpPr>
          <p:cNvPr id="294" name="Rectangle 20"/>
          <p:cNvSpPr/>
          <p:nvPr/>
        </p:nvSpPr>
        <p:spPr>
          <a:xfrm>
            <a:off x="244800" y="1518120"/>
            <a:ext cx="1232280" cy="894960"/>
          </a:xfrm>
          <a:prstGeom prst="rect">
            <a:avLst/>
          </a:prstGeom>
          <a:gradFill>
            <a:gsLst>
              <a:gs pos="0">
                <a:srgbClr val="009dd9"/>
              </a:gs>
              <a:gs pos="100000">
                <a:srgbClr val="ffffff"/>
              </a:gs>
            </a:gsLst>
            <a:lin ang="5400000"/>
          </a:gradFill>
          <a:ln>
            <a:solidFill>
              <a:srgbClr val="009dd9"/>
            </a:solidFill>
          </a:ln>
        </p:spPr>
        <p:txBody>
          <a:bodyPr lIns="18360" rIns="18360" tIns="9360" bIns="9360" anchor="ctr" anchorCtr="1"/>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pH, Glucosa,</a:t>
            </a:r>
            <a:endParaRPr b="0" lang="es-AR" sz="2400" spc="-1" strike="noStrike">
              <a:solidFill>
                <a:srgbClr val="000000"/>
              </a:solidFill>
              <a:uFill>
                <a:solidFill>
                  <a:srgbClr val="ffffff"/>
                </a:solidFill>
              </a:uFill>
              <a:latin typeface="Times New Roman"/>
            </a:endParaRPr>
          </a:p>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 </a:t>
            </a:r>
            <a:r>
              <a:rPr b="0" lang="es-AR" sz="2400" spc="-1" strike="noStrike">
                <a:solidFill>
                  <a:srgbClr val="000000"/>
                </a:solidFill>
                <a:uFill>
                  <a:solidFill>
                    <a:srgbClr val="ffffff"/>
                  </a:solidFill>
                </a:uFill>
                <a:latin typeface="Times New Roman"/>
              </a:rPr>
              <a:t>F-Q</a:t>
            </a:r>
            <a:endParaRPr b="0" lang="es-AR" sz="2400" spc="-1" strike="noStrike">
              <a:solidFill>
                <a:srgbClr val="000000"/>
              </a:solidFill>
              <a:uFill>
                <a:solidFill>
                  <a:srgbClr val="ffffff"/>
                </a:solidFill>
              </a:uFill>
              <a:latin typeface="Times New Roman"/>
            </a:endParaRPr>
          </a:p>
        </p:txBody>
      </p:sp>
      <p:sp>
        <p:nvSpPr>
          <p:cNvPr id="295" name="Rectangle 21"/>
          <p:cNvSpPr/>
          <p:nvPr/>
        </p:nvSpPr>
        <p:spPr>
          <a:xfrm>
            <a:off x="2017800" y="2541600"/>
            <a:ext cx="2005200" cy="1265400"/>
          </a:xfrm>
          <a:prstGeom prst="rect">
            <a:avLst/>
          </a:prstGeom>
          <a:gradFill>
            <a:gsLst>
              <a:gs pos="0">
                <a:srgbClr val="e2d700"/>
              </a:gs>
              <a:gs pos="100000">
                <a:srgbClr val="ffffff"/>
              </a:gs>
            </a:gsLst>
            <a:lin ang="5400000"/>
          </a:gradFill>
          <a:ln>
            <a:solidFill>
              <a:srgbClr val="e2d700"/>
            </a:solidFill>
          </a:ln>
        </p:spPr>
        <p:txBody>
          <a:bodyPr lIns="18360" rIns="18360" tIns="9360" bIns="9360" anchor="ctr" anchorCtr="1"/>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 Cuadro Clínico (tos,</a:t>
            </a:r>
            <a:endParaRPr b="0" lang="es-AR" sz="2400" spc="-1" strike="noStrike">
              <a:solidFill>
                <a:srgbClr val="000000"/>
              </a:solidFill>
              <a:uFill>
                <a:solidFill>
                  <a:srgbClr val="ffffff"/>
                </a:solidFill>
              </a:uFill>
              <a:latin typeface="Times New Roman"/>
            </a:endParaRPr>
          </a:p>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expectoración,</a:t>
            </a:r>
            <a:endParaRPr b="0" lang="es-AR" sz="2400" spc="-1" strike="noStrike">
              <a:solidFill>
                <a:srgbClr val="000000"/>
              </a:solidFill>
              <a:uFill>
                <a:solidFill>
                  <a:srgbClr val="ffffff"/>
                </a:solidFill>
              </a:uFill>
              <a:latin typeface="Times New Roman"/>
            </a:endParaRPr>
          </a:p>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 </a:t>
            </a:r>
            <a:r>
              <a:rPr b="0" lang="es-AR" sz="2400" spc="-1" strike="noStrike">
                <a:solidFill>
                  <a:srgbClr val="000000"/>
                </a:solidFill>
                <a:uFill>
                  <a:solidFill>
                    <a:srgbClr val="ffffff"/>
                  </a:solidFill>
                </a:uFill>
                <a:latin typeface="Times New Roman"/>
              </a:rPr>
              <a:t>fiebre,</a:t>
            </a:r>
            <a:endParaRPr b="0" lang="es-AR" sz="2400" spc="-1" strike="noStrike">
              <a:solidFill>
                <a:srgbClr val="000000"/>
              </a:solidFill>
              <a:uFill>
                <a:solidFill>
                  <a:srgbClr val="ffffff"/>
                </a:solidFill>
              </a:uFill>
              <a:latin typeface="Times New Roman"/>
            </a:endParaRPr>
          </a:p>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Leucocitosis)</a:t>
            </a:r>
            <a:endParaRPr b="0" lang="es-AR" sz="2400" spc="-1" strike="noStrike">
              <a:solidFill>
                <a:srgbClr val="000000"/>
              </a:solidFill>
              <a:uFill>
                <a:solidFill>
                  <a:srgbClr val="ffffff"/>
                </a:solidFill>
              </a:uFill>
              <a:latin typeface="Times New Roman"/>
            </a:endParaRPr>
          </a:p>
        </p:txBody>
      </p:sp>
      <p:sp>
        <p:nvSpPr>
          <p:cNvPr id="296" name="Rectangle 22"/>
          <p:cNvSpPr/>
          <p:nvPr/>
        </p:nvSpPr>
        <p:spPr>
          <a:xfrm>
            <a:off x="1004400" y="3935160"/>
            <a:ext cx="1872360" cy="635760"/>
          </a:xfrm>
          <a:prstGeom prst="rect">
            <a:avLst/>
          </a:prstGeom>
          <a:gradFill>
            <a:gsLst>
              <a:gs pos="0">
                <a:srgbClr val="85dfd0"/>
              </a:gs>
              <a:gs pos="100000">
                <a:srgbClr val="ffffff"/>
              </a:gs>
            </a:gsLst>
            <a:lin ang="5400000"/>
          </a:gradFill>
          <a:ln>
            <a:solidFill>
              <a:srgbClr val="85dfd0"/>
            </a:solidFill>
          </a:ln>
        </p:spPr>
        <p:txBody>
          <a:bodyPr lIns="18360" rIns="18360" tIns="9360" bIns="9360" anchor="ctr" anchorCtr="1"/>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Derrame no</a:t>
            </a:r>
            <a:endParaRPr b="0" lang="es-AR" sz="2400" spc="-1" strike="noStrike">
              <a:solidFill>
                <a:srgbClr val="000000"/>
              </a:solidFill>
              <a:uFill>
                <a:solidFill>
                  <a:srgbClr val="ffffff"/>
                </a:solidFill>
              </a:uFill>
              <a:latin typeface="Times New Roman"/>
            </a:endParaRPr>
          </a:p>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 </a:t>
            </a:r>
            <a:r>
              <a:rPr b="0" lang="es-AR" sz="2400" spc="-1" strike="noStrike">
                <a:solidFill>
                  <a:srgbClr val="000000"/>
                </a:solidFill>
                <a:uFill>
                  <a:solidFill>
                    <a:srgbClr val="ffffff"/>
                  </a:solidFill>
                </a:uFill>
                <a:latin typeface="Times New Roman"/>
              </a:rPr>
              <a:t>complicado</a:t>
            </a:r>
            <a:endParaRPr b="0" lang="es-AR" sz="2400" spc="-1" strike="noStrike">
              <a:solidFill>
                <a:srgbClr val="000000"/>
              </a:solidFill>
              <a:uFill>
                <a:solidFill>
                  <a:srgbClr val="ffffff"/>
                </a:solidFill>
              </a:uFill>
              <a:latin typeface="Times New Roman"/>
            </a:endParaRPr>
          </a:p>
        </p:txBody>
      </p:sp>
      <p:sp>
        <p:nvSpPr>
          <p:cNvPr id="297" name="Rectangle 23"/>
          <p:cNvSpPr/>
          <p:nvPr/>
        </p:nvSpPr>
        <p:spPr>
          <a:xfrm>
            <a:off x="4165560" y="3935160"/>
            <a:ext cx="1872360" cy="635760"/>
          </a:xfrm>
          <a:prstGeom prst="rect">
            <a:avLst/>
          </a:prstGeom>
          <a:gradFill>
            <a:gsLst>
              <a:gs pos="0">
                <a:srgbClr val="85dfd0"/>
              </a:gs>
              <a:gs pos="100000">
                <a:srgbClr val="ffffff"/>
              </a:gs>
            </a:gsLst>
            <a:lin ang="5400000"/>
          </a:gradFill>
          <a:ln>
            <a:solidFill>
              <a:srgbClr val="85dfd0"/>
            </a:solidFill>
          </a:ln>
        </p:spPr>
        <p:txBody>
          <a:bodyPr lIns="21600" rIns="21600" tIns="10800" bIns="10800" anchor="ctr" anchorCtr="1"/>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Derrame complicado</a:t>
            </a:r>
            <a:endParaRPr b="0" lang="es-AR" sz="2400" spc="-1" strike="noStrike">
              <a:solidFill>
                <a:srgbClr val="000000"/>
              </a:solidFill>
              <a:uFill>
                <a:solidFill>
                  <a:srgbClr val="ffffff"/>
                </a:solidFill>
              </a:uFill>
              <a:latin typeface="Times New Roman"/>
            </a:endParaRPr>
          </a:p>
        </p:txBody>
      </p:sp>
      <p:sp>
        <p:nvSpPr>
          <p:cNvPr id="298" name="Rectangle 24"/>
          <p:cNvSpPr/>
          <p:nvPr/>
        </p:nvSpPr>
        <p:spPr>
          <a:xfrm>
            <a:off x="1186560" y="4699080"/>
            <a:ext cx="1507680" cy="635760"/>
          </a:xfrm>
          <a:prstGeom prst="rect">
            <a:avLst/>
          </a:prstGeom>
          <a:gradFill>
            <a:gsLst>
              <a:gs pos="0">
                <a:srgbClr val="009dd9"/>
              </a:gs>
              <a:gs pos="100000">
                <a:srgbClr val="ffffff"/>
              </a:gs>
            </a:gsLst>
            <a:lin ang="5400000"/>
          </a:gradFill>
          <a:ln>
            <a:solidFill>
              <a:srgbClr val="009dd9"/>
            </a:solidFill>
          </a:ln>
        </p:spPr>
        <p:txBody>
          <a:bodyPr lIns="24480" rIns="24480" tIns="12240" bIns="12240" anchor="ctr" anchorCtr="1"/>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Tratamiento</a:t>
            </a:r>
            <a:endParaRPr b="0" lang="es-AR" sz="2400" spc="-1" strike="noStrike">
              <a:solidFill>
                <a:srgbClr val="000000"/>
              </a:solidFill>
              <a:uFill>
                <a:solidFill>
                  <a:srgbClr val="ffffff"/>
                </a:solidFill>
              </a:uFill>
              <a:latin typeface="Times New Roman"/>
            </a:endParaRPr>
          </a:p>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 </a:t>
            </a:r>
            <a:r>
              <a:rPr b="0" lang="es-AR" sz="2400" spc="-1" strike="noStrike">
                <a:solidFill>
                  <a:srgbClr val="000000"/>
                </a:solidFill>
                <a:uFill>
                  <a:solidFill>
                    <a:srgbClr val="ffffff"/>
                  </a:solidFill>
                </a:uFill>
                <a:latin typeface="Times New Roman"/>
              </a:rPr>
              <a:t>médico</a:t>
            </a:r>
            <a:endParaRPr b="0" lang="es-AR" sz="2400" spc="-1" strike="noStrike">
              <a:solidFill>
                <a:srgbClr val="000000"/>
              </a:solidFill>
              <a:uFill>
                <a:solidFill>
                  <a:srgbClr val="ffffff"/>
                </a:solidFill>
              </a:uFill>
              <a:latin typeface="Times New Roman"/>
            </a:endParaRPr>
          </a:p>
        </p:txBody>
      </p:sp>
      <p:sp>
        <p:nvSpPr>
          <p:cNvPr id="299" name="Rectangle 25"/>
          <p:cNvSpPr/>
          <p:nvPr/>
        </p:nvSpPr>
        <p:spPr>
          <a:xfrm>
            <a:off x="4347720" y="4699080"/>
            <a:ext cx="1507680" cy="635760"/>
          </a:xfrm>
          <a:prstGeom prst="rect">
            <a:avLst/>
          </a:prstGeom>
          <a:gradFill>
            <a:gsLst>
              <a:gs pos="0">
                <a:srgbClr val="009dd9"/>
              </a:gs>
              <a:gs pos="100000">
                <a:srgbClr val="ffffff"/>
              </a:gs>
            </a:gsLst>
            <a:lin ang="5400000"/>
          </a:gradFill>
          <a:ln>
            <a:solidFill>
              <a:srgbClr val="009dd9"/>
            </a:solidFill>
          </a:ln>
        </p:spPr>
        <p:txBody>
          <a:bodyPr lIns="28080" rIns="28080" tIns="14040" bIns="14040" anchor="ctr" anchorCtr="1"/>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Nueva</a:t>
            </a:r>
            <a:endParaRPr b="0" lang="es-AR" sz="2400" spc="-1" strike="noStrike">
              <a:solidFill>
                <a:srgbClr val="000000"/>
              </a:solidFill>
              <a:uFill>
                <a:solidFill>
                  <a:srgbClr val="ffffff"/>
                </a:solidFill>
              </a:uFill>
              <a:latin typeface="Times New Roman"/>
            </a:endParaRPr>
          </a:p>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 </a:t>
            </a:r>
            <a:r>
              <a:rPr b="0" lang="es-AR" sz="2400" spc="-1" strike="noStrike">
                <a:solidFill>
                  <a:srgbClr val="000000"/>
                </a:solidFill>
                <a:uFill>
                  <a:solidFill>
                    <a:srgbClr val="ffffff"/>
                  </a:solidFill>
                </a:uFill>
                <a:latin typeface="Times New Roman"/>
              </a:rPr>
              <a:t>toracocentesis</a:t>
            </a:r>
            <a:endParaRPr b="0" lang="es-AR" sz="2400" spc="-1" strike="noStrike">
              <a:solidFill>
                <a:srgbClr val="000000"/>
              </a:solidFill>
              <a:uFill>
                <a:solidFill>
                  <a:srgbClr val="ffffff"/>
                </a:solidFill>
              </a:uFill>
              <a:latin typeface="Times New Roman"/>
            </a:endParaRPr>
          </a:p>
        </p:txBody>
      </p:sp>
      <p:sp>
        <p:nvSpPr>
          <p:cNvPr id="300" name="Rectangle 26"/>
          <p:cNvSpPr/>
          <p:nvPr/>
        </p:nvSpPr>
        <p:spPr>
          <a:xfrm>
            <a:off x="3163320" y="5463000"/>
            <a:ext cx="1794600" cy="555840"/>
          </a:xfrm>
          <a:prstGeom prst="rect">
            <a:avLst/>
          </a:prstGeom>
          <a:gradFill>
            <a:gsLst>
              <a:gs pos="0">
                <a:srgbClr val="85dfd0"/>
              </a:gs>
              <a:gs pos="100000">
                <a:srgbClr val="ffffff"/>
              </a:gs>
            </a:gsLst>
            <a:lin ang="5400000"/>
          </a:gradFill>
          <a:ln>
            <a:solidFill>
              <a:srgbClr val="85dfd0"/>
            </a:solidFill>
          </a:ln>
        </p:spPr>
        <p:txBody>
          <a:bodyPr lIns="28080" rIns="28080" tIns="14040" bIns="14040" anchor="ctr" anchorCtr="1"/>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Cont. Tratamiento </a:t>
            </a:r>
            <a:endParaRPr b="0" lang="es-AR" sz="2400" spc="-1" strike="noStrike">
              <a:solidFill>
                <a:srgbClr val="000000"/>
              </a:solidFill>
              <a:uFill>
                <a:solidFill>
                  <a:srgbClr val="ffffff"/>
                </a:solidFill>
              </a:uFill>
              <a:latin typeface="Times New Roman"/>
            </a:endParaRPr>
          </a:p>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médico</a:t>
            </a:r>
            <a:endParaRPr b="0" lang="es-AR" sz="2400" spc="-1" strike="noStrike">
              <a:solidFill>
                <a:srgbClr val="000000"/>
              </a:solidFill>
              <a:uFill>
                <a:solidFill>
                  <a:srgbClr val="ffffff"/>
                </a:solidFill>
              </a:uFill>
              <a:latin typeface="Times New Roman"/>
            </a:endParaRPr>
          </a:p>
        </p:txBody>
      </p:sp>
      <p:sp>
        <p:nvSpPr>
          <p:cNvPr id="301" name="Rectangle 27"/>
          <p:cNvSpPr/>
          <p:nvPr/>
        </p:nvSpPr>
        <p:spPr>
          <a:xfrm>
            <a:off x="5244480" y="5463000"/>
            <a:ext cx="1794600" cy="555840"/>
          </a:xfrm>
          <a:prstGeom prst="rect">
            <a:avLst/>
          </a:prstGeom>
          <a:gradFill>
            <a:gsLst>
              <a:gs pos="0">
                <a:srgbClr val="85dfd0"/>
              </a:gs>
              <a:gs pos="100000">
                <a:srgbClr val="ffffff"/>
              </a:gs>
            </a:gsLst>
            <a:lin ang="5400000"/>
          </a:gradFill>
          <a:ln>
            <a:solidFill>
              <a:srgbClr val="85dfd0"/>
            </a:solidFill>
          </a:ln>
        </p:spPr>
        <p:txBody>
          <a:bodyPr lIns="31680" rIns="31680" tIns="15840" bIns="15840" anchor="ctr" anchorCtr="1"/>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Empiema</a:t>
            </a:r>
            <a:endParaRPr b="0" lang="es-AR" sz="2400" spc="-1" strike="noStrike">
              <a:solidFill>
                <a:srgbClr val="000000"/>
              </a:solidFill>
              <a:uFill>
                <a:solidFill>
                  <a:srgbClr val="ffffff"/>
                </a:solidFill>
              </a:uFill>
              <a:latin typeface="Times New Roman"/>
            </a:endParaRPr>
          </a:p>
        </p:txBody>
      </p:sp>
      <p:sp>
        <p:nvSpPr>
          <p:cNvPr id="302" name="Rectangle 28"/>
          <p:cNvSpPr/>
          <p:nvPr/>
        </p:nvSpPr>
        <p:spPr>
          <a:xfrm>
            <a:off x="5531040" y="6147000"/>
            <a:ext cx="1221120" cy="641160"/>
          </a:xfrm>
          <a:prstGeom prst="rect">
            <a:avLst/>
          </a:prstGeom>
          <a:gradFill>
            <a:gsLst>
              <a:gs pos="0">
                <a:srgbClr val="009dd9"/>
              </a:gs>
              <a:gs pos="100000">
                <a:srgbClr val="ffffff"/>
              </a:gs>
            </a:gsLst>
            <a:lin ang="5400000"/>
          </a:gradFill>
          <a:ln>
            <a:solidFill>
              <a:srgbClr val="009dd9"/>
            </a:solidFill>
          </a:ln>
        </p:spPr>
        <p:txBody>
          <a:bodyPr lIns="37080" rIns="37080" tIns="18360" bIns="18360" anchor="ctr" anchorCtr="1"/>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Tratamiento </a:t>
            </a:r>
            <a:endParaRPr b="0" lang="es-AR" sz="2400" spc="-1" strike="noStrike">
              <a:solidFill>
                <a:srgbClr val="000000"/>
              </a:solidFill>
              <a:uFill>
                <a:solidFill>
                  <a:srgbClr val="ffffff"/>
                </a:solidFill>
              </a:uFill>
              <a:latin typeface="Times New Roman"/>
            </a:endParaRPr>
          </a:p>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quirúrgico</a:t>
            </a:r>
            <a:endParaRPr b="0" lang="es-AR" sz="2400" spc="-1" strike="noStrike">
              <a:solidFill>
                <a:srgbClr val="000000"/>
              </a:solidFill>
              <a:uFill>
                <a:solidFill>
                  <a:srgbClr val="ffffff"/>
                </a:solidFill>
              </a:uFill>
              <a:latin typeface="Times New Roman"/>
            </a:endParaRPr>
          </a:p>
        </p:txBody>
      </p:sp>
    </p:spTree>
  </p:cSld>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3" name="CustomShape 1"/>
          <p:cNvSpPr/>
          <p:nvPr/>
        </p:nvSpPr>
        <p:spPr>
          <a:xfrm>
            <a:off x="1928880" y="142920"/>
            <a:ext cx="2857320" cy="642600"/>
          </a:xfrm>
          <a:prstGeom prst="roundRect">
            <a:avLst>
              <a:gd name="adj" fmla="val 16667"/>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s-AR" sz="1800" spc="-1" strike="noStrike">
                <a:solidFill>
                  <a:srgbClr val="ffffff"/>
                </a:solidFill>
                <a:uFill>
                  <a:solidFill>
                    <a:srgbClr val="ffffff"/>
                  </a:solidFill>
                </a:uFill>
                <a:latin typeface="Century Schoolbook"/>
              </a:rPr>
              <a:t>Derrame probablemente maligno</a:t>
            </a:r>
            <a:endParaRPr b="0" lang="es-AR" sz="1800" spc="-1" strike="noStrike">
              <a:solidFill>
                <a:srgbClr val="000000"/>
              </a:solidFill>
              <a:uFill>
                <a:solidFill>
                  <a:srgbClr val="ffffff"/>
                </a:solidFill>
              </a:uFill>
              <a:latin typeface="Arial"/>
            </a:endParaRPr>
          </a:p>
        </p:txBody>
      </p:sp>
      <p:sp>
        <p:nvSpPr>
          <p:cNvPr id="304" name="CustomShape 2"/>
          <p:cNvSpPr/>
          <p:nvPr/>
        </p:nvSpPr>
        <p:spPr>
          <a:xfrm>
            <a:off x="714240" y="1071720"/>
            <a:ext cx="1856880" cy="1142640"/>
          </a:xfrm>
          <a:prstGeom prst="rect">
            <a:avLst/>
          </a:prstGeom>
          <a:solidFill>
            <a:schemeClr val="accent6">
              <a:lumMod val="40000"/>
              <a:lumOff val="60000"/>
            </a:schemeClr>
          </a:solidFill>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s-AR" sz="1800" spc="-1" strike="noStrike">
                <a:solidFill>
                  <a:srgbClr val="000000"/>
                </a:solidFill>
                <a:uFill>
                  <a:solidFill>
                    <a:srgbClr val="ffffff"/>
                  </a:solidFill>
                </a:uFill>
                <a:latin typeface="Century Schoolbook"/>
              </a:rPr>
              <a:t>F-Q exudado</a:t>
            </a:r>
            <a:endParaRPr b="0" lang="es-AR" sz="1800" spc="-1" strike="noStrike">
              <a:solidFill>
                <a:srgbClr val="000000"/>
              </a:solidFill>
              <a:uFill>
                <a:solidFill>
                  <a:srgbClr val="ffffff"/>
                </a:solidFill>
              </a:uFill>
              <a:latin typeface="Arial"/>
            </a:endParaRPr>
          </a:p>
          <a:p>
            <a:pPr algn="ctr">
              <a:lnSpc>
                <a:spcPct val="100000"/>
              </a:lnSpc>
            </a:pPr>
            <a:r>
              <a:rPr b="0" lang="es-AR" sz="1800" spc="-1" strike="noStrike">
                <a:solidFill>
                  <a:srgbClr val="000000"/>
                </a:solidFill>
                <a:uFill>
                  <a:solidFill>
                    <a:srgbClr val="ffffff"/>
                  </a:solidFill>
                </a:uFill>
                <a:latin typeface="Century Schoolbook"/>
              </a:rPr>
              <a:t>Predominio linfocitario</a:t>
            </a:r>
            <a:endParaRPr b="0" lang="es-AR" sz="1800" spc="-1" strike="noStrike">
              <a:solidFill>
                <a:srgbClr val="000000"/>
              </a:solidFill>
              <a:uFill>
                <a:solidFill>
                  <a:srgbClr val="ffffff"/>
                </a:solidFill>
              </a:uFill>
              <a:latin typeface="Arial"/>
            </a:endParaRPr>
          </a:p>
          <a:p>
            <a:pPr algn="ctr">
              <a:lnSpc>
                <a:spcPct val="100000"/>
              </a:lnSpc>
            </a:pPr>
            <a:r>
              <a:rPr b="0" lang="es-AR" sz="1800" spc="-1" strike="noStrike">
                <a:solidFill>
                  <a:srgbClr val="000000"/>
                </a:solidFill>
                <a:uFill>
                  <a:solidFill>
                    <a:srgbClr val="ffffff"/>
                  </a:solidFill>
                </a:uFill>
                <a:latin typeface="Century Schoolbook"/>
              </a:rPr>
              <a:t>Citología +</a:t>
            </a:r>
            <a:endParaRPr b="0" lang="es-AR" sz="1800" spc="-1" strike="noStrike">
              <a:solidFill>
                <a:srgbClr val="000000"/>
              </a:solidFill>
              <a:uFill>
                <a:solidFill>
                  <a:srgbClr val="ffffff"/>
                </a:solidFill>
              </a:uFill>
              <a:latin typeface="Arial"/>
            </a:endParaRPr>
          </a:p>
        </p:txBody>
      </p:sp>
      <p:sp>
        <p:nvSpPr>
          <p:cNvPr id="305" name="CustomShape 3"/>
          <p:cNvSpPr/>
          <p:nvPr/>
        </p:nvSpPr>
        <p:spPr>
          <a:xfrm>
            <a:off x="4071960" y="928800"/>
            <a:ext cx="2499840" cy="171432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s-AR" sz="1800" spc="-1" strike="noStrike">
                <a:solidFill>
                  <a:srgbClr val="ffffff"/>
                </a:solidFill>
                <a:uFill>
                  <a:solidFill>
                    <a:srgbClr val="ffffff"/>
                  </a:solidFill>
                </a:uFill>
                <a:latin typeface="Century Schoolbook"/>
              </a:rPr>
              <a:t>F-Q exudado</a:t>
            </a:r>
            <a:endParaRPr b="0" lang="es-AR" sz="1800" spc="-1" strike="noStrike">
              <a:solidFill>
                <a:srgbClr val="000000"/>
              </a:solidFill>
              <a:uFill>
                <a:solidFill>
                  <a:srgbClr val="ffffff"/>
                </a:solidFill>
              </a:uFill>
              <a:latin typeface="Arial"/>
            </a:endParaRPr>
          </a:p>
          <a:p>
            <a:pPr algn="ctr">
              <a:lnSpc>
                <a:spcPct val="100000"/>
              </a:lnSpc>
            </a:pPr>
            <a:r>
              <a:rPr b="0" lang="es-AR" sz="1800" spc="-1" strike="noStrike">
                <a:solidFill>
                  <a:srgbClr val="ffffff"/>
                </a:solidFill>
                <a:uFill>
                  <a:solidFill>
                    <a:srgbClr val="ffffff"/>
                  </a:solidFill>
                </a:uFill>
                <a:latin typeface="Century Schoolbook"/>
              </a:rPr>
              <a:t>Predominio linfocitario</a:t>
            </a:r>
            <a:endParaRPr b="0" lang="es-AR" sz="1800" spc="-1" strike="noStrike">
              <a:solidFill>
                <a:srgbClr val="000000"/>
              </a:solidFill>
              <a:uFill>
                <a:solidFill>
                  <a:srgbClr val="ffffff"/>
                </a:solidFill>
              </a:uFill>
              <a:latin typeface="Arial"/>
            </a:endParaRPr>
          </a:p>
          <a:p>
            <a:pPr algn="ctr">
              <a:lnSpc>
                <a:spcPct val="100000"/>
              </a:lnSpc>
            </a:pPr>
            <a:r>
              <a:rPr b="0" lang="es-AR" sz="1800" spc="-1" strike="noStrike">
                <a:solidFill>
                  <a:srgbClr val="ffffff"/>
                </a:solidFill>
                <a:uFill>
                  <a:solidFill>
                    <a:srgbClr val="ffffff"/>
                  </a:solidFill>
                </a:uFill>
                <a:latin typeface="Century Schoolbook"/>
              </a:rPr>
              <a:t>Citología –</a:t>
            </a:r>
            <a:endParaRPr b="0" lang="es-AR" sz="1800" spc="-1" strike="noStrike">
              <a:solidFill>
                <a:srgbClr val="000000"/>
              </a:solidFill>
              <a:uFill>
                <a:solidFill>
                  <a:srgbClr val="ffffff"/>
                </a:solidFill>
              </a:uFill>
              <a:latin typeface="Arial"/>
            </a:endParaRPr>
          </a:p>
          <a:p>
            <a:pPr algn="ctr">
              <a:lnSpc>
                <a:spcPct val="100000"/>
              </a:lnSpc>
            </a:pPr>
            <a:r>
              <a:rPr b="1" i="1" lang="es-AR" sz="1800" spc="-1" strike="noStrike">
                <a:solidFill>
                  <a:srgbClr val="000000"/>
                </a:solidFill>
                <a:uFill>
                  <a:solidFill>
                    <a:srgbClr val="ffffff"/>
                  </a:solidFill>
                </a:uFill>
                <a:latin typeface="Century Schoolbook"/>
              </a:rPr>
              <a:t>Descartar TBC</a:t>
            </a:r>
            <a:endParaRPr b="0" lang="es-AR" sz="1800" spc="-1" strike="noStrike">
              <a:solidFill>
                <a:srgbClr val="000000"/>
              </a:solidFill>
              <a:uFill>
                <a:solidFill>
                  <a:srgbClr val="ffffff"/>
                </a:solidFill>
              </a:uFill>
              <a:latin typeface="Arial"/>
            </a:endParaRPr>
          </a:p>
        </p:txBody>
      </p:sp>
      <p:sp>
        <p:nvSpPr>
          <p:cNvPr id="306" name="CustomShape 4"/>
          <p:cNvSpPr/>
          <p:nvPr/>
        </p:nvSpPr>
        <p:spPr>
          <a:xfrm>
            <a:off x="2857320" y="2928960"/>
            <a:ext cx="2428560" cy="121392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s-AR" sz="1800" spc="-1" strike="noStrike">
                <a:solidFill>
                  <a:srgbClr val="ffffff"/>
                </a:solidFill>
                <a:uFill>
                  <a:solidFill>
                    <a:srgbClr val="ffffff"/>
                  </a:solidFill>
                </a:uFill>
                <a:latin typeface="Century Schoolbook"/>
              </a:rPr>
              <a:t>Punción biopsia pleural negativa</a:t>
            </a:r>
            <a:endParaRPr b="0" lang="es-AR" sz="1800" spc="-1" strike="noStrike">
              <a:solidFill>
                <a:srgbClr val="000000"/>
              </a:solidFill>
              <a:uFill>
                <a:solidFill>
                  <a:srgbClr val="ffffff"/>
                </a:solidFill>
              </a:uFill>
              <a:latin typeface="Arial"/>
            </a:endParaRPr>
          </a:p>
          <a:p>
            <a:pPr algn="ctr">
              <a:lnSpc>
                <a:spcPct val="100000"/>
              </a:lnSpc>
            </a:pPr>
            <a:r>
              <a:rPr b="1" lang="es-AR" sz="1800" spc="-1" strike="noStrike">
                <a:solidFill>
                  <a:srgbClr val="000000"/>
                </a:solidFill>
                <a:uFill>
                  <a:solidFill>
                    <a:srgbClr val="ffffff"/>
                  </a:solidFill>
                </a:uFill>
                <a:latin typeface="Century Schoolbook"/>
              </a:rPr>
              <a:t>Cultivo para TBC</a:t>
            </a:r>
            <a:endParaRPr b="0" lang="es-AR" sz="1800" spc="-1" strike="noStrike">
              <a:solidFill>
                <a:srgbClr val="000000"/>
              </a:solidFill>
              <a:uFill>
                <a:solidFill>
                  <a:srgbClr val="ffffff"/>
                </a:solidFill>
              </a:uFill>
              <a:latin typeface="Arial"/>
            </a:endParaRPr>
          </a:p>
        </p:txBody>
      </p:sp>
      <p:sp>
        <p:nvSpPr>
          <p:cNvPr id="307" name="CustomShape 5"/>
          <p:cNvSpPr/>
          <p:nvPr/>
        </p:nvSpPr>
        <p:spPr>
          <a:xfrm>
            <a:off x="5857920" y="2928960"/>
            <a:ext cx="2785680" cy="11426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s-AR" sz="1800" spc="-1" strike="noStrike">
                <a:solidFill>
                  <a:srgbClr val="ffffff"/>
                </a:solidFill>
                <a:uFill>
                  <a:solidFill>
                    <a:srgbClr val="ffffff"/>
                  </a:solidFill>
                </a:uFill>
                <a:latin typeface="Century Schoolbook"/>
              </a:rPr>
              <a:t>Punción biopsia pleural positiva</a:t>
            </a:r>
            <a:endParaRPr b="0" lang="es-AR" sz="1800" spc="-1" strike="noStrike">
              <a:solidFill>
                <a:srgbClr val="000000"/>
              </a:solidFill>
              <a:uFill>
                <a:solidFill>
                  <a:srgbClr val="ffffff"/>
                </a:solidFill>
              </a:uFill>
              <a:latin typeface="Arial"/>
            </a:endParaRPr>
          </a:p>
          <a:p>
            <a:pPr algn="ctr">
              <a:lnSpc>
                <a:spcPct val="100000"/>
              </a:lnSpc>
            </a:pPr>
            <a:r>
              <a:rPr b="1" lang="es-AR" sz="1800" spc="-1" strike="noStrike">
                <a:solidFill>
                  <a:srgbClr val="000000"/>
                </a:solidFill>
                <a:uFill>
                  <a:solidFill>
                    <a:srgbClr val="ffffff"/>
                  </a:solidFill>
                </a:uFill>
                <a:latin typeface="Century Schoolbook"/>
              </a:rPr>
              <a:t>tratamiento</a:t>
            </a:r>
            <a:endParaRPr b="0" lang="es-AR" sz="1800" spc="-1" strike="noStrike">
              <a:solidFill>
                <a:srgbClr val="000000"/>
              </a:solidFill>
              <a:uFill>
                <a:solidFill>
                  <a:srgbClr val="ffffff"/>
                </a:solidFill>
              </a:uFill>
              <a:latin typeface="Arial"/>
            </a:endParaRPr>
          </a:p>
        </p:txBody>
      </p:sp>
      <p:sp>
        <p:nvSpPr>
          <p:cNvPr id="308" name="CustomShape 6"/>
          <p:cNvSpPr/>
          <p:nvPr/>
        </p:nvSpPr>
        <p:spPr>
          <a:xfrm>
            <a:off x="428760" y="2643120"/>
            <a:ext cx="1928520" cy="1071360"/>
          </a:xfrm>
          <a:prstGeom prst="rect">
            <a:avLst/>
          </a:prstGeom>
          <a:solidFill>
            <a:schemeClr val="accent6">
              <a:lumMod val="40000"/>
              <a:lumOff val="60000"/>
            </a:schemeClr>
          </a:solidFill>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s-AR" sz="1800" spc="-1" strike="noStrike">
                <a:solidFill>
                  <a:srgbClr val="000000"/>
                </a:solidFill>
                <a:uFill>
                  <a:solidFill>
                    <a:srgbClr val="ffffff"/>
                  </a:solidFill>
                </a:uFill>
                <a:latin typeface="Century Schoolbook"/>
              </a:rPr>
              <a:t>Búsqueda de Tu primario</a:t>
            </a:r>
            <a:endParaRPr b="0" lang="es-AR" sz="1800" spc="-1" strike="noStrike">
              <a:solidFill>
                <a:srgbClr val="000000"/>
              </a:solidFill>
              <a:uFill>
                <a:solidFill>
                  <a:srgbClr val="ffffff"/>
                </a:solidFill>
              </a:uFill>
              <a:latin typeface="Arial"/>
            </a:endParaRPr>
          </a:p>
        </p:txBody>
      </p:sp>
      <p:sp>
        <p:nvSpPr>
          <p:cNvPr id="309" name="CustomShape 7"/>
          <p:cNvSpPr/>
          <p:nvPr/>
        </p:nvSpPr>
        <p:spPr>
          <a:xfrm>
            <a:off x="4786200" y="4500720"/>
            <a:ext cx="1785600" cy="78552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es-AR" sz="1800" spc="-1" strike="noStrike">
                <a:solidFill>
                  <a:srgbClr val="ffffff"/>
                </a:solidFill>
                <a:uFill>
                  <a:solidFill>
                    <a:srgbClr val="ffffff"/>
                  </a:solidFill>
                </a:uFill>
                <a:latin typeface="Century Schoolbook"/>
              </a:rPr>
              <a:t>VATS</a:t>
            </a:r>
            <a:endParaRPr b="0" lang="es-AR" sz="1800" spc="-1" strike="noStrike">
              <a:solidFill>
                <a:srgbClr val="000000"/>
              </a:solidFill>
              <a:uFill>
                <a:solidFill>
                  <a:srgbClr val="ffffff"/>
                </a:solidFill>
              </a:uFill>
              <a:latin typeface="Arial"/>
            </a:endParaRPr>
          </a:p>
        </p:txBody>
      </p:sp>
      <p:sp>
        <p:nvSpPr>
          <p:cNvPr id="310" name="CustomShape 8"/>
          <p:cNvSpPr/>
          <p:nvPr/>
        </p:nvSpPr>
        <p:spPr>
          <a:xfrm>
            <a:off x="5786280" y="5500800"/>
            <a:ext cx="2214360" cy="85680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s-AR" sz="1800" spc="-1" strike="noStrike">
                <a:solidFill>
                  <a:srgbClr val="ffffff"/>
                </a:solidFill>
                <a:uFill>
                  <a:solidFill>
                    <a:srgbClr val="ffffff"/>
                  </a:solidFill>
                </a:uFill>
                <a:latin typeface="Century Schoolbook"/>
              </a:rPr>
              <a:t>+</a:t>
            </a:r>
            <a:endParaRPr b="0" lang="es-AR" sz="1800" spc="-1" strike="noStrike">
              <a:solidFill>
                <a:srgbClr val="000000"/>
              </a:solidFill>
              <a:uFill>
                <a:solidFill>
                  <a:srgbClr val="ffffff"/>
                </a:solidFill>
              </a:uFill>
              <a:latin typeface="Arial"/>
            </a:endParaRPr>
          </a:p>
          <a:p>
            <a:pPr algn="ctr">
              <a:lnSpc>
                <a:spcPct val="100000"/>
              </a:lnSpc>
            </a:pPr>
            <a:r>
              <a:rPr b="0" lang="es-AR" sz="1800" spc="-1" strike="noStrike">
                <a:solidFill>
                  <a:srgbClr val="ffffff"/>
                </a:solidFill>
                <a:uFill>
                  <a:solidFill>
                    <a:srgbClr val="ffffff"/>
                  </a:solidFill>
                </a:uFill>
                <a:latin typeface="Century Schoolbook"/>
              </a:rPr>
              <a:t>TRATAMIENTO</a:t>
            </a:r>
            <a:endParaRPr b="0" lang="es-AR" sz="1800" spc="-1" strike="noStrike">
              <a:solidFill>
                <a:srgbClr val="000000"/>
              </a:solidFill>
              <a:uFill>
                <a:solidFill>
                  <a:srgbClr val="ffffff"/>
                </a:solidFill>
              </a:uFill>
              <a:latin typeface="Arial"/>
            </a:endParaRPr>
          </a:p>
        </p:txBody>
      </p:sp>
      <p:sp>
        <p:nvSpPr>
          <p:cNvPr id="311" name="CustomShape 9"/>
          <p:cNvSpPr/>
          <p:nvPr/>
        </p:nvSpPr>
        <p:spPr>
          <a:xfrm>
            <a:off x="3429000" y="5500800"/>
            <a:ext cx="2214360" cy="85680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es-AR" sz="1800" spc="-1" strike="noStrike">
                <a:solidFill>
                  <a:srgbClr val="ffffff"/>
                </a:solidFill>
                <a:uFill>
                  <a:solidFill>
                    <a:srgbClr val="ffffff"/>
                  </a:solidFill>
                </a:uFill>
                <a:latin typeface="Century Schoolbook"/>
              </a:rPr>
              <a:t>-</a:t>
            </a:r>
            <a:endParaRPr b="0" lang="es-AR" sz="1800" spc="-1" strike="noStrike">
              <a:solidFill>
                <a:srgbClr val="000000"/>
              </a:solidFill>
              <a:uFill>
                <a:solidFill>
                  <a:srgbClr val="ffffff"/>
                </a:solidFill>
              </a:uFill>
              <a:latin typeface="Arial"/>
            </a:endParaRPr>
          </a:p>
          <a:p>
            <a:pPr algn="ctr">
              <a:lnSpc>
                <a:spcPct val="100000"/>
              </a:lnSpc>
            </a:pPr>
            <a:r>
              <a:rPr b="0" lang="es-AR" sz="1800" spc="-1" strike="noStrike">
                <a:solidFill>
                  <a:srgbClr val="ffffff"/>
                </a:solidFill>
                <a:uFill>
                  <a:solidFill>
                    <a:srgbClr val="ffffff"/>
                  </a:solidFill>
                </a:uFill>
                <a:latin typeface="Century Schoolbook"/>
              </a:rPr>
              <a:t>ORIGEN DESCONOCIDO</a:t>
            </a:r>
            <a:endParaRPr b="0" lang="es-AR" sz="1800" spc="-1" strike="noStrike">
              <a:solidFill>
                <a:srgbClr val="000000"/>
              </a:solidFill>
              <a:uFill>
                <a:solidFill>
                  <a:srgbClr val="ffffff"/>
                </a:solidFill>
              </a:uFill>
              <a:latin typeface="Arial"/>
            </a:endParaRPr>
          </a:p>
        </p:txBody>
      </p:sp>
    </p:spTree>
  </p:cSld>
  <p:timing>
    <p:tnLst>
      <p:par>
        <p:cTn id="486" dur="indefinite" restart="never" nodeType="tmRoot">
          <p:childTnLst>
            <p:seq>
              <p:cTn id="487" dur="indefinite" nodeType="mainSeq">
                <p:childTnLst>
                  <p:par>
                    <p:cTn id="488" fill="hold">
                      <p:stCondLst>
                        <p:cond delay="indefinite"/>
                      </p:stCondLst>
                      <p:childTnLst>
                        <p:par>
                          <p:cTn id="489" fill="hold">
                            <p:stCondLst>
                              <p:cond delay="0"/>
                            </p:stCondLst>
                            <p:childTnLst>
                              <p:par>
                                <p:cTn id="490" nodeType="clickEffect" fill="hold" presetClass="entr" presetID="4" presetSubtype="16">
                                  <p:stCondLst>
                                    <p:cond delay="0"/>
                                  </p:stCondLst>
                                  <p:childTnLst>
                                    <p:set>
                                      <p:cBhvr>
                                        <p:cTn id="491" dur="1" fill="hold">
                                          <p:stCondLst>
                                            <p:cond delay="0"/>
                                          </p:stCondLst>
                                        </p:cTn>
                                        <p:tgtEl>
                                          <p:spTgt spid="304"/>
                                        </p:tgtEl>
                                        <p:attrNameLst>
                                          <p:attrName>style.visibility</p:attrName>
                                        </p:attrNameLst>
                                      </p:cBhvr>
                                      <p:to>
                                        <p:strVal val="visible"/>
                                      </p:to>
                                    </p:set>
                                    <p:animEffect filter="box(in)" transition="out">
                                      <p:cBhvr additive="repl">
                                        <p:cTn id="492" dur="500"/>
                                        <p:tgtEl>
                                          <p:spTgt spid="304"/>
                                        </p:tgtEl>
                                      </p:cBhvr>
                                    </p:animEffect>
                                  </p:childTnLst>
                                </p:cTn>
                              </p:par>
                            </p:childTnLst>
                          </p:cTn>
                        </p:par>
                      </p:childTnLst>
                    </p:cTn>
                  </p:par>
                  <p:par>
                    <p:cTn id="493" fill="hold">
                      <p:stCondLst>
                        <p:cond delay="indefinite"/>
                      </p:stCondLst>
                      <p:childTnLst>
                        <p:par>
                          <p:cTn id="494" fill="hold">
                            <p:stCondLst>
                              <p:cond delay="0"/>
                            </p:stCondLst>
                            <p:childTnLst>
                              <p:par>
                                <p:cTn id="495" nodeType="clickEffect" fill="hold" presetClass="entr" presetID="4" presetSubtype="16">
                                  <p:stCondLst>
                                    <p:cond delay="0"/>
                                  </p:stCondLst>
                                  <p:childTnLst>
                                    <p:set>
                                      <p:cBhvr>
                                        <p:cTn id="496" dur="1" fill="hold">
                                          <p:stCondLst>
                                            <p:cond delay="0"/>
                                          </p:stCondLst>
                                        </p:cTn>
                                        <p:tgtEl>
                                          <p:spTgt spid="308"/>
                                        </p:tgtEl>
                                        <p:attrNameLst>
                                          <p:attrName>style.visibility</p:attrName>
                                        </p:attrNameLst>
                                      </p:cBhvr>
                                      <p:to>
                                        <p:strVal val="visible"/>
                                      </p:to>
                                    </p:set>
                                    <p:animEffect filter="box(in)" transition="out">
                                      <p:cBhvr additive="repl">
                                        <p:cTn id="497" dur="500"/>
                                        <p:tgtEl>
                                          <p:spTgt spid="308"/>
                                        </p:tgtEl>
                                      </p:cBhvr>
                                    </p:animEffect>
                                  </p:childTnLst>
                                </p:cTn>
                              </p:par>
                            </p:childTnLst>
                          </p:cTn>
                        </p:par>
                      </p:childTnLst>
                    </p:cTn>
                  </p:par>
                  <p:par>
                    <p:cTn id="498" fill="hold">
                      <p:stCondLst>
                        <p:cond delay="indefinite"/>
                      </p:stCondLst>
                      <p:childTnLst>
                        <p:par>
                          <p:cTn id="499" fill="hold">
                            <p:stCondLst>
                              <p:cond delay="0"/>
                            </p:stCondLst>
                            <p:childTnLst>
                              <p:par>
                                <p:cTn id="500" nodeType="clickEffect" fill="hold" presetClass="entr" presetID="4" presetSubtype="16">
                                  <p:stCondLst>
                                    <p:cond delay="0"/>
                                  </p:stCondLst>
                                  <p:childTnLst>
                                    <p:set>
                                      <p:cBhvr>
                                        <p:cTn id="501" dur="1" fill="hold">
                                          <p:stCondLst>
                                            <p:cond delay="0"/>
                                          </p:stCondLst>
                                        </p:cTn>
                                        <p:tgtEl>
                                          <p:spTgt spid="305"/>
                                        </p:tgtEl>
                                        <p:attrNameLst>
                                          <p:attrName>style.visibility</p:attrName>
                                        </p:attrNameLst>
                                      </p:cBhvr>
                                      <p:to>
                                        <p:strVal val="visible"/>
                                      </p:to>
                                    </p:set>
                                    <p:animEffect filter="box(in)" transition="out">
                                      <p:cBhvr additive="repl">
                                        <p:cTn id="502" dur="500"/>
                                        <p:tgtEl>
                                          <p:spTgt spid="305"/>
                                        </p:tgtEl>
                                      </p:cBhvr>
                                    </p:animEffect>
                                  </p:childTnLst>
                                </p:cTn>
                              </p:par>
                            </p:childTnLst>
                          </p:cTn>
                        </p:par>
                      </p:childTnLst>
                    </p:cTn>
                  </p:par>
                  <p:par>
                    <p:cTn id="503" fill="hold">
                      <p:stCondLst>
                        <p:cond delay="indefinite"/>
                      </p:stCondLst>
                      <p:childTnLst>
                        <p:par>
                          <p:cTn id="504" fill="hold">
                            <p:stCondLst>
                              <p:cond delay="0"/>
                            </p:stCondLst>
                            <p:childTnLst>
                              <p:par>
                                <p:cTn id="505" nodeType="clickEffect" fill="hold" presetClass="entr" presetID="4" presetSubtype="16">
                                  <p:stCondLst>
                                    <p:cond delay="0"/>
                                  </p:stCondLst>
                                  <p:childTnLst>
                                    <p:set>
                                      <p:cBhvr>
                                        <p:cTn id="506" dur="1" fill="hold">
                                          <p:stCondLst>
                                            <p:cond delay="0"/>
                                          </p:stCondLst>
                                        </p:cTn>
                                        <p:tgtEl>
                                          <p:spTgt spid="306"/>
                                        </p:tgtEl>
                                        <p:attrNameLst>
                                          <p:attrName>style.visibility</p:attrName>
                                        </p:attrNameLst>
                                      </p:cBhvr>
                                      <p:to>
                                        <p:strVal val="visible"/>
                                      </p:to>
                                    </p:set>
                                    <p:animEffect filter="box(in)" transition="out">
                                      <p:cBhvr additive="repl">
                                        <p:cTn id="507" dur="500"/>
                                        <p:tgtEl>
                                          <p:spTgt spid="306"/>
                                        </p:tgtEl>
                                      </p:cBhvr>
                                    </p:animEffect>
                                  </p:childTnLst>
                                </p:cTn>
                              </p:par>
                            </p:childTnLst>
                          </p:cTn>
                        </p:par>
                      </p:childTnLst>
                    </p:cTn>
                  </p:par>
                  <p:par>
                    <p:cTn id="508" fill="hold">
                      <p:stCondLst>
                        <p:cond delay="indefinite"/>
                      </p:stCondLst>
                      <p:childTnLst>
                        <p:par>
                          <p:cTn id="509" fill="hold">
                            <p:stCondLst>
                              <p:cond delay="0"/>
                            </p:stCondLst>
                            <p:childTnLst>
                              <p:par>
                                <p:cTn id="510" nodeType="clickEffect" fill="hold" presetClass="entr" presetID="4" presetSubtype="16">
                                  <p:stCondLst>
                                    <p:cond delay="0"/>
                                  </p:stCondLst>
                                  <p:childTnLst>
                                    <p:set>
                                      <p:cBhvr>
                                        <p:cTn id="511" dur="1" fill="hold">
                                          <p:stCondLst>
                                            <p:cond delay="0"/>
                                          </p:stCondLst>
                                        </p:cTn>
                                        <p:tgtEl>
                                          <p:spTgt spid="307"/>
                                        </p:tgtEl>
                                        <p:attrNameLst>
                                          <p:attrName>style.visibility</p:attrName>
                                        </p:attrNameLst>
                                      </p:cBhvr>
                                      <p:to>
                                        <p:strVal val="visible"/>
                                      </p:to>
                                    </p:set>
                                    <p:animEffect filter="box(in)" transition="out">
                                      <p:cBhvr additive="repl">
                                        <p:cTn id="512" dur="500"/>
                                        <p:tgtEl>
                                          <p:spTgt spid="307"/>
                                        </p:tgtEl>
                                      </p:cBhvr>
                                    </p:animEffect>
                                  </p:childTnLst>
                                </p:cTn>
                              </p:par>
                            </p:childTnLst>
                          </p:cTn>
                        </p:par>
                      </p:childTnLst>
                    </p:cTn>
                  </p:par>
                  <p:par>
                    <p:cTn id="513" fill="hold">
                      <p:stCondLst>
                        <p:cond delay="indefinite"/>
                      </p:stCondLst>
                      <p:childTnLst>
                        <p:par>
                          <p:cTn id="514" fill="hold">
                            <p:stCondLst>
                              <p:cond delay="0"/>
                            </p:stCondLst>
                            <p:childTnLst>
                              <p:par>
                                <p:cTn id="515" nodeType="clickEffect" fill="hold" presetClass="entr" presetID="4" presetSubtype="16">
                                  <p:stCondLst>
                                    <p:cond delay="0"/>
                                  </p:stCondLst>
                                  <p:childTnLst>
                                    <p:set>
                                      <p:cBhvr>
                                        <p:cTn id="516" dur="1" fill="hold">
                                          <p:stCondLst>
                                            <p:cond delay="0"/>
                                          </p:stCondLst>
                                        </p:cTn>
                                        <p:tgtEl>
                                          <p:spTgt spid="309"/>
                                        </p:tgtEl>
                                        <p:attrNameLst>
                                          <p:attrName>style.visibility</p:attrName>
                                        </p:attrNameLst>
                                      </p:cBhvr>
                                      <p:to>
                                        <p:strVal val="visible"/>
                                      </p:to>
                                    </p:set>
                                    <p:animEffect filter="box(in)" transition="out">
                                      <p:cBhvr additive="repl">
                                        <p:cTn id="517" dur="500"/>
                                        <p:tgtEl>
                                          <p:spTgt spid="309"/>
                                        </p:tgtEl>
                                      </p:cBhvr>
                                    </p:animEffect>
                                  </p:childTnLst>
                                </p:cTn>
                              </p:par>
                            </p:childTnLst>
                          </p:cTn>
                        </p:par>
                      </p:childTnLst>
                    </p:cTn>
                  </p:par>
                  <p:par>
                    <p:cTn id="518" fill="hold">
                      <p:stCondLst>
                        <p:cond delay="indefinite"/>
                      </p:stCondLst>
                      <p:childTnLst>
                        <p:par>
                          <p:cTn id="519" fill="hold">
                            <p:stCondLst>
                              <p:cond delay="0"/>
                            </p:stCondLst>
                            <p:childTnLst>
                              <p:par>
                                <p:cTn id="520" nodeType="clickEffect" fill="hold" presetClass="entr" presetID="5" presetSubtype="10">
                                  <p:stCondLst>
                                    <p:cond delay="0"/>
                                  </p:stCondLst>
                                  <p:childTnLst>
                                    <p:set>
                                      <p:cBhvr>
                                        <p:cTn id="521" dur="1" fill="hold">
                                          <p:stCondLst>
                                            <p:cond delay="0"/>
                                          </p:stCondLst>
                                        </p:cTn>
                                        <p:tgtEl>
                                          <p:spTgt spid="311"/>
                                        </p:tgtEl>
                                        <p:attrNameLst>
                                          <p:attrName>style.visibility</p:attrName>
                                        </p:attrNameLst>
                                      </p:cBhvr>
                                      <p:to>
                                        <p:strVal val="visible"/>
                                      </p:to>
                                    </p:set>
                                    <p:animEffect filter="checkerboard(across)" transition="in">
                                      <p:cBhvr additive="repl">
                                        <p:cTn id="522" dur="500"/>
                                        <p:tgtEl>
                                          <p:spTgt spid="311"/>
                                        </p:tgtEl>
                                      </p:cBhvr>
                                    </p:animEffect>
                                  </p:childTnLst>
                                </p:cTn>
                              </p:par>
                            </p:childTnLst>
                          </p:cTn>
                        </p:par>
                      </p:childTnLst>
                    </p:cTn>
                  </p:par>
                  <p:par>
                    <p:cTn id="523" fill="hold">
                      <p:stCondLst>
                        <p:cond delay="indefinite"/>
                      </p:stCondLst>
                      <p:childTnLst>
                        <p:par>
                          <p:cTn id="524" fill="hold">
                            <p:stCondLst>
                              <p:cond delay="0"/>
                            </p:stCondLst>
                            <p:childTnLst>
                              <p:par>
                                <p:cTn id="525" nodeType="clickEffect" fill="hold" presetClass="entr" presetID="4" presetSubtype="16">
                                  <p:stCondLst>
                                    <p:cond delay="0"/>
                                  </p:stCondLst>
                                  <p:childTnLst>
                                    <p:set>
                                      <p:cBhvr>
                                        <p:cTn id="526" dur="1" fill="hold">
                                          <p:stCondLst>
                                            <p:cond delay="0"/>
                                          </p:stCondLst>
                                        </p:cTn>
                                        <p:tgtEl>
                                          <p:spTgt spid="310"/>
                                        </p:tgtEl>
                                        <p:attrNameLst>
                                          <p:attrName>style.visibility</p:attrName>
                                        </p:attrNameLst>
                                      </p:cBhvr>
                                      <p:to>
                                        <p:strVal val="visible"/>
                                      </p:to>
                                    </p:set>
                                    <p:animEffect filter="box(in)" transition="out">
                                      <p:cBhvr additive="repl">
                                        <p:cTn id="527" dur="500"/>
                                        <p:tgtEl>
                                          <p:spTgt spid="3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CustomShape 1"/>
          <p:cNvSpPr/>
          <p:nvPr/>
        </p:nvSpPr>
        <p:spPr>
          <a:xfrm>
            <a:off x="2286000" y="0"/>
            <a:ext cx="4928760" cy="5576040"/>
          </a:xfrm>
          <a:prstGeom prst="rect">
            <a:avLst/>
          </a:prstGeom>
          <a:noFill/>
          <a:ln>
            <a:noFill/>
          </a:ln>
        </p:spPr>
        <p:style>
          <a:lnRef idx="0"/>
          <a:fillRef idx="0"/>
          <a:effectRef idx="0"/>
          <a:fontRef idx="minor"/>
        </p:style>
        <p:txBody>
          <a:bodyPr lIns="90000" rIns="90000" tIns="45000" bIns="45000"/>
          <a:p>
            <a:pPr>
              <a:lnSpc>
                <a:spcPct val="100000"/>
              </a:lnSpc>
            </a:pPr>
            <a:endParaRPr b="0" lang="es-AR" sz="1800" spc="-1" strike="noStrike">
              <a:solidFill>
                <a:srgbClr val="000000"/>
              </a:solidFill>
              <a:uFill>
                <a:solidFill>
                  <a:srgbClr val="ffffff"/>
                </a:solidFill>
              </a:uFill>
              <a:latin typeface="Arial"/>
            </a:endParaRPr>
          </a:p>
          <a:p>
            <a:pPr>
              <a:lnSpc>
                <a:spcPct val="100000"/>
              </a:lnSpc>
            </a:pPr>
            <a:endParaRPr b="0" lang="es-AR" sz="1800" spc="-1" strike="noStrike">
              <a:solidFill>
                <a:srgbClr val="000000"/>
              </a:solidFill>
              <a:uFill>
                <a:solidFill>
                  <a:srgbClr val="ffffff"/>
                </a:solidFill>
              </a:uFill>
              <a:latin typeface="Arial"/>
            </a:endParaRPr>
          </a:p>
          <a:p>
            <a:pPr>
              <a:lnSpc>
                <a:spcPct val="100000"/>
              </a:lnSpc>
            </a:pPr>
            <a:r>
              <a:rPr b="1" lang="es-AR" sz="1800" spc="-1" strike="noStrike">
                <a:solidFill>
                  <a:srgbClr val="000000"/>
                </a:solidFill>
                <a:uFill>
                  <a:solidFill>
                    <a:srgbClr val="ffffff"/>
                  </a:solidFill>
                </a:uFill>
                <a:latin typeface="Century Schoolbook"/>
              </a:rPr>
              <a:t>Causas más frecuentes</a:t>
            </a:r>
            <a:endParaRPr b="0" lang="es-AR" sz="1800" spc="-1" strike="noStrike">
              <a:solidFill>
                <a:srgbClr val="000000"/>
              </a:solidFill>
              <a:uFill>
                <a:solidFill>
                  <a:srgbClr val="ffffff"/>
                </a:solidFill>
              </a:uFill>
              <a:latin typeface="Arial"/>
            </a:endParaRPr>
          </a:p>
          <a:p>
            <a:pPr>
              <a:lnSpc>
                <a:spcPct val="100000"/>
              </a:lnSpc>
            </a:pPr>
            <a:r>
              <a:rPr b="0" lang="es-AR" sz="1800" spc="-1" strike="noStrike">
                <a:solidFill>
                  <a:srgbClr val="000000"/>
                </a:solidFill>
                <a:uFill>
                  <a:solidFill>
                    <a:srgbClr val="ffffff"/>
                  </a:solidFill>
                </a:uFill>
                <a:latin typeface="Century Schoolbook"/>
              </a:rPr>
              <a:t>IC Izquierda 36%</a:t>
            </a:r>
            <a:endParaRPr b="0" lang="es-AR" sz="1800" spc="-1" strike="noStrike">
              <a:solidFill>
                <a:srgbClr val="000000"/>
              </a:solidFill>
              <a:uFill>
                <a:solidFill>
                  <a:srgbClr val="ffffff"/>
                </a:solidFill>
              </a:uFill>
              <a:latin typeface="Arial"/>
            </a:endParaRPr>
          </a:p>
          <a:p>
            <a:pPr>
              <a:lnSpc>
                <a:spcPct val="100000"/>
              </a:lnSpc>
            </a:pPr>
            <a:r>
              <a:rPr b="0" lang="es-AR" sz="1800" spc="-1" strike="noStrike">
                <a:solidFill>
                  <a:srgbClr val="000000"/>
                </a:solidFill>
                <a:uFill>
                  <a:solidFill>
                    <a:srgbClr val="ffffff"/>
                  </a:solidFill>
                </a:uFill>
                <a:latin typeface="Century Schoolbook"/>
              </a:rPr>
              <a:t>Neumonía 22%</a:t>
            </a:r>
            <a:endParaRPr b="0" lang="es-AR" sz="1800" spc="-1" strike="noStrike">
              <a:solidFill>
                <a:srgbClr val="000000"/>
              </a:solidFill>
              <a:uFill>
                <a:solidFill>
                  <a:srgbClr val="ffffff"/>
                </a:solidFill>
              </a:uFill>
              <a:latin typeface="Arial"/>
            </a:endParaRPr>
          </a:p>
          <a:p>
            <a:pPr>
              <a:lnSpc>
                <a:spcPct val="100000"/>
              </a:lnSpc>
            </a:pPr>
            <a:r>
              <a:rPr b="0" lang="es-AR" sz="1800" spc="-1" strike="noStrike">
                <a:solidFill>
                  <a:srgbClr val="000000"/>
                </a:solidFill>
                <a:uFill>
                  <a:solidFill>
                    <a:srgbClr val="ffffff"/>
                  </a:solidFill>
                </a:uFill>
                <a:latin typeface="Century Schoolbook"/>
              </a:rPr>
              <a:t>Neo maligna 14%</a:t>
            </a:r>
            <a:endParaRPr b="0" lang="es-AR" sz="1800" spc="-1" strike="noStrike">
              <a:solidFill>
                <a:srgbClr val="000000"/>
              </a:solidFill>
              <a:uFill>
                <a:solidFill>
                  <a:srgbClr val="ffffff"/>
                </a:solidFill>
              </a:uFill>
              <a:latin typeface="Arial"/>
            </a:endParaRPr>
          </a:p>
          <a:p>
            <a:pPr>
              <a:lnSpc>
                <a:spcPct val="100000"/>
              </a:lnSpc>
            </a:pPr>
            <a:r>
              <a:rPr b="0" lang="es-AR" sz="1800" spc="-1" strike="noStrike">
                <a:solidFill>
                  <a:srgbClr val="000000"/>
                </a:solidFill>
                <a:uFill>
                  <a:solidFill>
                    <a:srgbClr val="ffffff"/>
                  </a:solidFill>
                </a:uFill>
                <a:latin typeface="Century Schoolbook"/>
              </a:rPr>
              <a:t>Embolia pulmonar 11%</a:t>
            </a:r>
            <a:endParaRPr b="0" lang="es-AR" sz="1800" spc="-1" strike="noStrike">
              <a:solidFill>
                <a:srgbClr val="000000"/>
              </a:solidFill>
              <a:uFill>
                <a:solidFill>
                  <a:srgbClr val="ffffff"/>
                </a:solidFill>
              </a:uFill>
              <a:latin typeface="Arial"/>
            </a:endParaRPr>
          </a:p>
          <a:p>
            <a:pPr>
              <a:lnSpc>
                <a:spcPct val="100000"/>
              </a:lnSpc>
            </a:pPr>
            <a:r>
              <a:rPr b="0" lang="es-AR" sz="1800" spc="-1" strike="noStrike">
                <a:solidFill>
                  <a:srgbClr val="000000"/>
                </a:solidFill>
                <a:uFill>
                  <a:solidFill>
                    <a:srgbClr val="ffffff"/>
                  </a:solidFill>
                </a:uFill>
                <a:latin typeface="Century Schoolbook"/>
              </a:rPr>
              <a:t>Enfermedad  vírica 7%</a:t>
            </a:r>
            <a:endParaRPr b="0" lang="es-AR" sz="1800" spc="-1" strike="noStrike">
              <a:solidFill>
                <a:srgbClr val="000000"/>
              </a:solidFill>
              <a:uFill>
                <a:solidFill>
                  <a:srgbClr val="ffffff"/>
                </a:solidFill>
              </a:uFill>
              <a:latin typeface="Arial"/>
            </a:endParaRPr>
          </a:p>
          <a:p>
            <a:pPr>
              <a:lnSpc>
                <a:spcPct val="100000"/>
              </a:lnSpc>
            </a:pPr>
            <a:endParaRPr b="0" lang="es-AR" sz="1800" spc="-1" strike="noStrike">
              <a:solidFill>
                <a:srgbClr val="000000"/>
              </a:solidFill>
              <a:uFill>
                <a:solidFill>
                  <a:srgbClr val="ffffff"/>
                </a:solidFill>
              </a:uFill>
              <a:latin typeface="Arial"/>
            </a:endParaRPr>
          </a:p>
          <a:p>
            <a:pPr>
              <a:lnSpc>
                <a:spcPct val="100000"/>
              </a:lnSpc>
            </a:pPr>
            <a:r>
              <a:rPr b="1" lang="es-AR" sz="1800" spc="-1" strike="noStrike">
                <a:solidFill>
                  <a:srgbClr val="000000"/>
                </a:solidFill>
                <a:uFill>
                  <a:solidFill>
                    <a:srgbClr val="ffffff"/>
                  </a:solidFill>
                </a:uFill>
                <a:latin typeface="Century Schoolbook"/>
              </a:rPr>
              <a:t>Causas menos frecuentes </a:t>
            </a:r>
            <a:r>
              <a:rPr b="0" lang="es-AR" sz="1800" spc="-1" strike="noStrike">
                <a:solidFill>
                  <a:srgbClr val="000000"/>
                </a:solidFill>
                <a:uFill>
                  <a:solidFill>
                    <a:srgbClr val="ffffff"/>
                  </a:solidFill>
                </a:uFill>
                <a:latin typeface="Century Schoolbook"/>
              </a:rPr>
              <a:t>pero importantes:</a:t>
            </a:r>
            <a:endParaRPr b="0" lang="es-AR" sz="1800" spc="-1" strike="noStrike">
              <a:solidFill>
                <a:srgbClr val="000000"/>
              </a:solidFill>
              <a:uFill>
                <a:solidFill>
                  <a:srgbClr val="ffffff"/>
                </a:solidFill>
              </a:uFill>
              <a:latin typeface="Arial"/>
            </a:endParaRPr>
          </a:p>
          <a:p>
            <a:pPr>
              <a:lnSpc>
                <a:spcPct val="100000"/>
              </a:lnSpc>
            </a:pPr>
            <a:r>
              <a:rPr b="0" lang="es-AR" sz="1800" spc="-1" strike="noStrike">
                <a:solidFill>
                  <a:srgbClr val="000000"/>
                </a:solidFill>
                <a:uFill>
                  <a:solidFill>
                    <a:srgbClr val="ffffff"/>
                  </a:solidFill>
                </a:uFill>
                <a:latin typeface="Century Schoolbook"/>
              </a:rPr>
              <a:t>Enfermedad reumatológicas</a:t>
            </a:r>
            <a:endParaRPr b="0" lang="es-AR" sz="1800" spc="-1" strike="noStrike">
              <a:solidFill>
                <a:srgbClr val="000000"/>
              </a:solidFill>
              <a:uFill>
                <a:solidFill>
                  <a:srgbClr val="ffffff"/>
                </a:solidFill>
              </a:uFill>
              <a:latin typeface="Arial"/>
            </a:endParaRPr>
          </a:p>
          <a:p>
            <a:pPr>
              <a:lnSpc>
                <a:spcPct val="100000"/>
              </a:lnSpc>
            </a:pPr>
            <a:r>
              <a:rPr b="0" lang="es-AR" sz="1800" spc="-1" strike="noStrike">
                <a:solidFill>
                  <a:srgbClr val="000000"/>
                </a:solidFill>
                <a:uFill>
                  <a:solidFill>
                    <a:srgbClr val="ffffff"/>
                  </a:solidFill>
                </a:uFill>
                <a:latin typeface="Century Schoolbook"/>
              </a:rPr>
              <a:t>Enfermedad del colágeno</a:t>
            </a:r>
            <a:endParaRPr b="0" lang="es-AR" sz="1800" spc="-1" strike="noStrike">
              <a:solidFill>
                <a:srgbClr val="000000"/>
              </a:solidFill>
              <a:uFill>
                <a:solidFill>
                  <a:srgbClr val="ffffff"/>
                </a:solidFill>
              </a:uFill>
              <a:latin typeface="Arial"/>
            </a:endParaRPr>
          </a:p>
          <a:p>
            <a:pPr>
              <a:lnSpc>
                <a:spcPct val="100000"/>
              </a:lnSpc>
            </a:pPr>
            <a:r>
              <a:rPr b="0" lang="es-AR" sz="1800" spc="-1" strike="noStrike">
                <a:solidFill>
                  <a:srgbClr val="000000"/>
                </a:solidFill>
                <a:uFill>
                  <a:solidFill>
                    <a:srgbClr val="ffffff"/>
                  </a:solidFill>
                </a:uFill>
                <a:latin typeface="Century Schoolbook"/>
              </a:rPr>
              <a:t>Enfermedad vascular</a:t>
            </a:r>
            <a:endParaRPr b="0" lang="es-AR" sz="1800" spc="-1" strike="noStrike">
              <a:solidFill>
                <a:srgbClr val="000000"/>
              </a:solidFill>
              <a:uFill>
                <a:solidFill>
                  <a:srgbClr val="ffffff"/>
                </a:solidFill>
              </a:uFill>
              <a:latin typeface="Arial"/>
            </a:endParaRPr>
          </a:p>
          <a:p>
            <a:pPr>
              <a:lnSpc>
                <a:spcPct val="100000"/>
              </a:lnSpc>
            </a:pPr>
            <a:r>
              <a:rPr b="0" lang="es-AR" sz="1800" spc="-1" strike="noStrike">
                <a:solidFill>
                  <a:srgbClr val="000000"/>
                </a:solidFill>
                <a:uFill>
                  <a:solidFill>
                    <a:srgbClr val="ffffff"/>
                  </a:solidFill>
                </a:uFill>
                <a:latin typeface="Century Schoolbook"/>
              </a:rPr>
              <a:t>Cirrosis hepática</a:t>
            </a:r>
            <a:endParaRPr b="0" lang="es-AR" sz="1800" spc="-1" strike="noStrike">
              <a:solidFill>
                <a:srgbClr val="000000"/>
              </a:solidFill>
              <a:uFill>
                <a:solidFill>
                  <a:srgbClr val="ffffff"/>
                </a:solidFill>
              </a:uFill>
              <a:latin typeface="Arial"/>
            </a:endParaRPr>
          </a:p>
          <a:p>
            <a:pPr>
              <a:lnSpc>
                <a:spcPct val="100000"/>
              </a:lnSpc>
            </a:pPr>
            <a:r>
              <a:rPr b="0" lang="es-AR" sz="1800" spc="-1" strike="noStrike">
                <a:solidFill>
                  <a:srgbClr val="000000"/>
                </a:solidFill>
                <a:uFill>
                  <a:solidFill>
                    <a:srgbClr val="ffffff"/>
                  </a:solidFill>
                </a:uFill>
                <a:latin typeface="Century Schoolbook"/>
              </a:rPr>
              <a:t>Hidrotórax hepático</a:t>
            </a:r>
            <a:endParaRPr b="0" lang="es-AR" sz="1800" spc="-1" strike="noStrike">
              <a:solidFill>
                <a:srgbClr val="000000"/>
              </a:solidFill>
              <a:uFill>
                <a:solidFill>
                  <a:srgbClr val="ffffff"/>
                </a:solidFill>
              </a:uFill>
              <a:latin typeface="Arial"/>
            </a:endParaRPr>
          </a:p>
          <a:p>
            <a:pPr>
              <a:lnSpc>
                <a:spcPct val="100000"/>
              </a:lnSpc>
            </a:pPr>
            <a:r>
              <a:rPr b="0" lang="es-AR" sz="1800" spc="-1" strike="noStrike">
                <a:solidFill>
                  <a:srgbClr val="000000"/>
                </a:solidFill>
                <a:uFill>
                  <a:solidFill>
                    <a:srgbClr val="ffffff"/>
                  </a:solidFill>
                </a:uFill>
                <a:latin typeface="Century Schoolbook"/>
              </a:rPr>
              <a:t>Pancreatitis</a:t>
            </a:r>
            <a:endParaRPr b="0" lang="es-AR" sz="1800" spc="-1" strike="noStrike">
              <a:solidFill>
                <a:srgbClr val="000000"/>
              </a:solidFill>
              <a:uFill>
                <a:solidFill>
                  <a:srgbClr val="ffffff"/>
                </a:solidFill>
              </a:uFill>
              <a:latin typeface="Arial"/>
            </a:endParaRPr>
          </a:p>
          <a:p>
            <a:pPr>
              <a:lnSpc>
                <a:spcPct val="100000"/>
              </a:lnSpc>
            </a:pPr>
            <a:r>
              <a:rPr b="0" lang="es-AR" sz="1800" spc="-1" strike="noStrike">
                <a:solidFill>
                  <a:srgbClr val="000000"/>
                </a:solidFill>
                <a:uFill>
                  <a:solidFill>
                    <a:srgbClr val="ffffff"/>
                  </a:solidFill>
                </a:uFill>
                <a:latin typeface="Century Schoolbook"/>
              </a:rPr>
              <a:t>Ruptura esofágica</a:t>
            </a:r>
            <a:endParaRPr b="0" lang="es-AR" sz="1800" spc="-1" strike="noStrike">
              <a:solidFill>
                <a:srgbClr val="000000"/>
              </a:solidFill>
              <a:uFill>
                <a:solidFill>
                  <a:srgbClr val="ffffff"/>
                </a:solidFill>
              </a:uFill>
              <a:latin typeface="Arial"/>
            </a:endParaRPr>
          </a:p>
          <a:p>
            <a:pPr>
              <a:lnSpc>
                <a:spcPct val="100000"/>
              </a:lnSpc>
            </a:pPr>
            <a:r>
              <a:rPr b="0" lang="es-AR" sz="1800" spc="-1" strike="noStrike">
                <a:solidFill>
                  <a:srgbClr val="000000"/>
                </a:solidFill>
                <a:uFill>
                  <a:solidFill>
                    <a:srgbClr val="ffffff"/>
                  </a:solidFill>
                </a:uFill>
                <a:latin typeface="Century Schoolbook"/>
              </a:rPr>
              <a:t>Obstrucción linfática</a:t>
            </a:r>
            <a:endParaRPr b="0" lang="es-AR" sz="1800" spc="-1" strike="noStrike">
              <a:solidFill>
                <a:srgbClr val="000000"/>
              </a:solidFill>
              <a:uFill>
                <a:solidFill>
                  <a:srgbClr val="ffffff"/>
                </a:solidFill>
              </a:uFill>
              <a:latin typeface="Arial"/>
            </a:endParaRPr>
          </a:p>
          <a:p>
            <a:pPr>
              <a:lnSpc>
                <a:spcPct val="100000"/>
              </a:lnSpc>
            </a:pPr>
            <a:r>
              <a:rPr b="0" lang="es-AR" sz="1800" spc="-1" strike="noStrike">
                <a:solidFill>
                  <a:srgbClr val="000000"/>
                </a:solidFill>
                <a:uFill>
                  <a:solidFill>
                    <a:srgbClr val="ffffff"/>
                  </a:solidFill>
                </a:uFill>
                <a:latin typeface="Century Schoolbook"/>
              </a:rPr>
              <a:t>Pulmón atrapado</a:t>
            </a:r>
            <a:endParaRPr b="0" lang="es-AR" sz="1800" spc="-1" strike="noStrike">
              <a:solidFill>
                <a:srgbClr val="000000"/>
              </a:solidFill>
              <a:uFill>
                <a:solidFill>
                  <a:srgbClr val="ffffff"/>
                </a:solidFill>
              </a:uFill>
              <a:latin typeface="Arial"/>
            </a:endParaRPr>
          </a:p>
        </p:txBody>
      </p:sp>
    </p:spTree>
  </p:cSld>
  <p:timing>
    <p:tnLst>
      <p:par>
        <p:cTn id="5" dur="indefinite" restart="never" nodeType="tmRoot">
          <p:childTnLst>
            <p:seq>
              <p:cTn id="6" dur="indefinite" nodeType="mainSeq">
                <p:childTnLst>
                  <p:par>
                    <p:cTn id="7" fill="hold">
                      <p:stCondLst>
                        <p:cond delay="indefinite"/>
                      </p:stCondLst>
                      <p:childTnLst>
                        <p:par>
                          <p:cTn id="8" fill="hold">
                            <p:stCondLst>
                              <p:cond delay="0"/>
                            </p:stCondLst>
                            <p:childTnLst>
                              <p:par>
                                <p:cTn id="9" nodeType="clickEffect" fill="hold" presetClass="entr" presetID="4" presetSubtype="16">
                                  <p:stCondLst>
                                    <p:cond delay="0"/>
                                  </p:stCondLst>
                                  <p:childTnLst>
                                    <p:set>
                                      <p:cBhvr>
                                        <p:cTn id="10" dur="1" fill="hold">
                                          <p:stCondLst>
                                            <p:cond delay="0"/>
                                          </p:stCondLst>
                                        </p:cTn>
                                        <p:tgtEl>
                                          <p:spTgt spid="161">
                                            <p:txEl>
                                              <p:pRg st="24" end="41"/>
                                            </p:txEl>
                                          </p:spTgt>
                                        </p:tgtEl>
                                        <p:attrNameLst>
                                          <p:attrName>style.visibility</p:attrName>
                                        </p:attrNameLst>
                                      </p:cBhvr>
                                      <p:to>
                                        <p:strVal val="visible"/>
                                      </p:to>
                                    </p:set>
                                    <p:animEffect filter="box(in)" transition="out">
                                      <p:cBhvr additive="repl">
                                        <p:cTn id="11" dur="500"/>
                                        <p:tgtEl>
                                          <p:spTgt spid="161">
                                            <p:txEl>
                                              <p:pRg st="24" end="41"/>
                                            </p:txEl>
                                          </p:spTgt>
                                        </p:tgtEl>
                                      </p:cBhvr>
                                    </p:animEffect>
                                  </p:childTnLst>
                                </p:cTn>
                              </p:par>
                            </p:childTnLst>
                          </p:cTn>
                        </p:par>
                      </p:childTnLst>
                    </p:cTn>
                  </p:par>
                  <p:par>
                    <p:cTn id="12" fill="hold">
                      <p:stCondLst>
                        <p:cond delay="indefinite"/>
                      </p:stCondLst>
                      <p:childTnLst>
                        <p:par>
                          <p:cTn id="13" fill="hold">
                            <p:stCondLst>
                              <p:cond delay="0"/>
                            </p:stCondLst>
                            <p:childTnLst>
                              <p:par>
                                <p:cTn id="14" nodeType="clickEffect" fill="hold" presetClass="entr" presetID="4" presetSubtype="16">
                                  <p:stCondLst>
                                    <p:cond delay="0"/>
                                  </p:stCondLst>
                                  <p:childTnLst>
                                    <p:set>
                                      <p:cBhvr>
                                        <p:cTn id="15" dur="1" fill="hold">
                                          <p:stCondLst>
                                            <p:cond delay="0"/>
                                          </p:stCondLst>
                                        </p:cTn>
                                        <p:tgtEl>
                                          <p:spTgt spid="161">
                                            <p:txEl>
                                              <p:pRg st="41" end="54"/>
                                            </p:txEl>
                                          </p:spTgt>
                                        </p:tgtEl>
                                        <p:attrNameLst>
                                          <p:attrName>style.visibility</p:attrName>
                                        </p:attrNameLst>
                                      </p:cBhvr>
                                      <p:to>
                                        <p:strVal val="visible"/>
                                      </p:to>
                                    </p:set>
                                    <p:animEffect filter="box(in)" transition="out">
                                      <p:cBhvr additive="repl">
                                        <p:cTn id="16" dur="500"/>
                                        <p:tgtEl>
                                          <p:spTgt spid="161">
                                            <p:txEl>
                                              <p:pRg st="41" end="54"/>
                                            </p:txEl>
                                          </p:spTgt>
                                        </p:tgtEl>
                                      </p:cBhvr>
                                    </p:animEffect>
                                  </p:childTnLst>
                                </p:cTn>
                              </p:par>
                            </p:childTnLst>
                          </p:cTn>
                        </p:par>
                      </p:childTnLst>
                    </p:cTn>
                  </p:par>
                  <p:par>
                    <p:cTn id="17" fill="hold">
                      <p:stCondLst>
                        <p:cond delay="indefinite"/>
                      </p:stCondLst>
                      <p:childTnLst>
                        <p:par>
                          <p:cTn id="18" fill="hold">
                            <p:stCondLst>
                              <p:cond delay="0"/>
                            </p:stCondLst>
                            <p:childTnLst>
                              <p:par>
                                <p:cTn id="19" nodeType="clickEffect" fill="hold" presetClass="entr" presetID="4" presetSubtype="16">
                                  <p:stCondLst>
                                    <p:cond delay="0"/>
                                  </p:stCondLst>
                                  <p:childTnLst>
                                    <p:set>
                                      <p:cBhvr>
                                        <p:cTn id="20" dur="1" fill="hold">
                                          <p:stCondLst>
                                            <p:cond delay="0"/>
                                          </p:stCondLst>
                                        </p:cTn>
                                        <p:tgtEl>
                                          <p:spTgt spid="161">
                                            <p:txEl>
                                              <p:pRg st="54" end="70"/>
                                            </p:txEl>
                                          </p:spTgt>
                                        </p:tgtEl>
                                        <p:attrNameLst>
                                          <p:attrName>style.visibility</p:attrName>
                                        </p:attrNameLst>
                                      </p:cBhvr>
                                      <p:to>
                                        <p:strVal val="visible"/>
                                      </p:to>
                                    </p:set>
                                    <p:animEffect filter="box(in)" transition="out">
                                      <p:cBhvr additive="repl">
                                        <p:cTn id="21" dur="500"/>
                                        <p:tgtEl>
                                          <p:spTgt spid="161">
                                            <p:txEl>
                                              <p:pRg st="54" end="70"/>
                                            </p:txEl>
                                          </p:spTgt>
                                        </p:tgtEl>
                                      </p:cBhvr>
                                    </p:animEffect>
                                  </p:childTnLst>
                                </p:cTn>
                              </p:par>
                            </p:childTnLst>
                          </p:cTn>
                        </p:par>
                      </p:childTnLst>
                    </p:cTn>
                  </p:par>
                  <p:par>
                    <p:cTn id="22" fill="hold">
                      <p:stCondLst>
                        <p:cond delay="indefinite"/>
                      </p:stCondLst>
                      <p:childTnLst>
                        <p:par>
                          <p:cTn id="23" fill="hold">
                            <p:stCondLst>
                              <p:cond delay="0"/>
                            </p:stCondLst>
                            <p:childTnLst>
                              <p:par>
                                <p:cTn id="24" nodeType="clickEffect" fill="hold" presetClass="entr" presetID="4" presetSubtype="16">
                                  <p:stCondLst>
                                    <p:cond delay="0"/>
                                  </p:stCondLst>
                                  <p:childTnLst>
                                    <p:set>
                                      <p:cBhvr>
                                        <p:cTn id="25" dur="1" fill="hold">
                                          <p:stCondLst>
                                            <p:cond delay="0"/>
                                          </p:stCondLst>
                                        </p:cTn>
                                        <p:tgtEl>
                                          <p:spTgt spid="161">
                                            <p:txEl>
                                              <p:pRg st="70" end="91"/>
                                            </p:txEl>
                                          </p:spTgt>
                                        </p:tgtEl>
                                        <p:attrNameLst>
                                          <p:attrName>style.visibility</p:attrName>
                                        </p:attrNameLst>
                                      </p:cBhvr>
                                      <p:to>
                                        <p:strVal val="visible"/>
                                      </p:to>
                                    </p:set>
                                    <p:animEffect filter="box(in)" transition="out">
                                      <p:cBhvr additive="repl">
                                        <p:cTn id="26" dur="500"/>
                                        <p:tgtEl>
                                          <p:spTgt spid="161">
                                            <p:txEl>
                                              <p:pRg st="70" end="91"/>
                                            </p:txEl>
                                          </p:spTgt>
                                        </p:tgtEl>
                                      </p:cBhvr>
                                    </p:animEffect>
                                  </p:childTnLst>
                                </p:cTn>
                              </p:par>
                            </p:childTnLst>
                          </p:cTn>
                        </p:par>
                      </p:childTnLst>
                    </p:cTn>
                  </p:par>
                  <p:par>
                    <p:cTn id="27" fill="hold">
                      <p:stCondLst>
                        <p:cond delay="indefinite"/>
                      </p:stCondLst>
                      <p:childTnLst>
                        <p:par>
                          <p:cTn id="28" fill="hold">
                            <p:stCondLst>
                              <p:cond delay="0"/>
                            </p:stCondLst>
                            <p:childTnLst>
                              <p:par>
                                <p:cTn id="29" nodeType="clickEffect" fill="hold" presetClass="entr" presetID="4" presetSubtype="16">
                                  <p:stCondLst>
                                    <p:cond delay="0"/>
                                  </p:stCondLst>
                                  <p:childTnLst>
                                    <p:set>
                                      <p:cBhvr>
                                        <p:cTn id="30" dur="1" fill="hold">
                                          <p:stCondLst>
                                            <p:cond delay="0"/>
                                          </p:stCondLst>
                                        </p:cTn>
                                        <p:tgtEl>
                                          <p:spTgt spid="161">
                                            <p:txEl>
                                              <p:pRg st="91" end="113"/>
                                            </p:txEl>
                                          </p:spTgt>
                                        </p:tgtEl>
                                        <p:attrNameLst>
                                          <p:attrName>style.visibility</p:attrName>
                                        </p:attrNameLst>
                                      </p:cBhvr>
                                      <p:to>
                                        <p:strVal val="visible"/>
                                      </p:to>
                                    </p:set>
                                    <p:animEffect filter="box(in)" transition="out">
                                      <p:cBhvr additive="repl">
                                        <p:cTn id="31" dur="500"/>
                                        <p:tgtEl>
                                          <p:spTgt spid="161">
                                            <p:txEl>
                                              <p:pRg st="91" end="113"/>
                                            </p:txEl>
                                          </p:spTgt>
                                        </p:tgtEl>
                                      </p:cBhvr>
                                    </p:animEffect>
                                  </p:childTnLst>
                                </p:cTn>
                              </p:par>
                            </p:childTnLst>
                          </p:cTn>
                        </p:par>
                      </p:childTnLst>
                    </p:cTn>
                  </p:par>
                  <p:par>
                    <p:cTn id="32" fill="hold">
                      <p:stCondLst>
                        <p:cond delay="indefinite"/>
                      </p:stCondLst>
                      <p:childTnLst>
                        <p:par>
                          <p:cTn id="33" fill="hold">
                            <p:stCondLst>
                              <p:cond delay="0"/>
                            </p:stCondLst>
                            <p:childTnLst>
                              <p:par>
                                <p:cTn id="34" nodeType="clickEffect" fill="hold" presetClass="entr" presetID="4" presetSubtype="16">
                                  <p:stCondLst>
                                    <p:cond delay="0"/>
                                  </p:stCondLst>
                                  <p:childTnLst>
                                    <p:set>
                                      <p:cBhvr>
                                        <p:cTn id="35" dur="1" fill="hold">
                                          <p:stCondLst>
                                            <p:cond delay="0"/>
                                          </p:stCondLst>
                                        </p:cTn>
                                        <p:tgtEl>
                                          <p:spTgt spid="161">
                                            <p:txEl>
                                              <p:pRg st="114" end="156"/>
                                            </p:txEl>
                                          </p:spTgt>
                                        </p:tgtEl>
                                        <p:attrNameLst>
                                          <p:attrName>style.visibility</p:attrName>
                                        </p:attrNameLst>
                                      </p:cBhvr>
                                      <p:to>
                                        <p:strVal val="visible"/>
                                      </p:to>
                                    </p:set>
                                    <p:animEffect filter="box(in)" transition="out">
                                      <p:cBhvr additive="repl">
                                        <p:cTn id="36" dur="500"/>
                                        <p:tgtEl>
                                          <p:spTgt spid="161">
                                            <p:txEl>
                                              <p:pRg st="114" end="156"/>
                                            </p:txEl>
                                          </p:spTgt>
                                        </p:tgtEl>
                                      </p:cBhvr>
                                    </p:animEffect>
                                  </p:childTnLst>
                                </p:cTn>
                              </p:par>
                            </p:childTnLst>
                          </p:cTn>
                        </p:par>
                      </p:childTnLst>
                    </p:cTn>
                  </p:par>
                  <p:par>
                    <p:cTn id="37" fill="hold">
                      <p:stCondLst>
                        <p:cond delay="indefinite"/>
                      </p:stCondLst>
                      <p:childTnLst>
                        <p:par>
                          <p:cTn id="38" fill="hold">
                            <p:stCondLst>
                              <p:cond delay="0"/>
                            </p:stCondLst>
                            <p:childTnLst>
                              <p:par>
                                <p:cTn id="39" nodeType="clickEffect" fill="hold" presetClass="entr" presetID="4" presetSubtype="16">
                                  <p:stCondLst>
                                    <p:cond delay="0"/>
                                  </p:stCondLst>
                                  <p:childTnLst>
                                    <p:set>
                                      <p:cBhvr>
                                        <p:cTn id="40" dur="1" fill="hold">
                                          <p:stCondLst>
                                            <p:cond delay="0"/>
                                          </p:stCondLst>
                                        </p:cTn>
                                        <p:tgtEl>
                                          <p:spTgt spid="161">
                                            <p:txEl>
                                              <p:pRg st="156" end="182"/>
                                            </p:txEl>
                                          </p:spTgt>
                                        </p:tgtEl>
                                        <p:attrNameLst>
                                          <p:attrName>style.visibility</p:attrName>
                                        </p:attrNameLst>
                                      </p:cBhvr>
                                      <p:to>
                                        <p:strVal val="visible"/>
                                      </p:to>
                                    </p:set>
                                    <p:animEffect filter="box(in)" transition="out">
                                      <p:cBhvr additive="repl">
                                        <p:cTn id="41" dur="500"/>
                                        <p:tgtEl>
                                          <p:spTgt spid="161">
                                            <p:txEl>
                                              <p:pRg st="156" end="182"/>
                                            </p:txEl>
                                          </p:spTgt>
                                        </p:tgtEl>
                                      </p:cBhvr>
                                    </p:animEffect>
                                  </p:childTnLst>
                                </p:cTn>
                              </p:par>
                            </p:childTnLst>
                          </p:cTn>
                        </p:par>
                      </p:childTnLst>
                    </p:cTn>
                  </p:par>
                  <p:par>
                    <p:cTn id="42" fill="hold">
                      <p:stCondLst>
                        <p:cond delay="indefinite"/>
                      </p:stCondLst>
                      <p:childTnLst>
                        <p:par>
                          <p:cTn id="43" fill="hold">
                            <p:stCondLst>
                              <p:cond delay="0"/>
                            </p:stCondLst>
                            <p:childTnLst>
                              <p:par>
                                <p:cTn id="44" nodeType="clickEffect" fill="hold" presetClass="entr" presetID="4" presetSubtype="16">
                                  <p:stCondLst>
                                    <p:cond delay="0"/>
                                  </p:stCondLst>
                                  <p:childTnLst>
                                    <p:set>
                                      <p:cBhvr>
                                        <p:cTn id="45" dur="1" fill="hold">
                                          <p:stCondLst>
                                            <p:cond delay="0"/>
                                          </p:stCondLst>
                                        </p:cTn>
                                        <p:tgtEl>
                                          <p:spTgt spid="161">
                                            <p:txEl>
                                              <p:pRg st="182" end="206"/>
                                            </p:txEl>
                                          </p:spTgt>
                                        </p:tgtEl>
                                        <p:attrNameLst>
                                          <p:attrName>style.visibility</p:attrName>
                                        </p:attrNameLst>
                                      </p:cBhvr>
                                      <p:to>
                                        <p:strVal val="visible"/>
                                      </p:to>
                                    </p:set>
                                    <p:animEffect filter="box(in)" transition="out">
                                      <p:cBhvr additive="repl">
                                        <p:cTn id="46" dur="500"/>
                                        <p:tgtEl>
                                          <p:spTgt spid="161">
                                            <p:txEl>
                                              <p:pRg st="182" end="206"/>
                                            </p:txEl>
                                          </p:spTgt>
                                        </p:tgtEl>
                                      </p:cBhvr>
                                    </p:animEffect>
                                  </p:childTnLst>
                                </p:cTn>
                              </p:par>
                            </p:childTnLst>
                          </p:cTn>
                        </p:par>
                      </p:childTnLst>
                    </p:cTn>
                  </p:par>
                  <p:par>
                    <p:cTn id="47" fill="hold">
                      <p:stCondLst>
                        <p:cond delay="indefinite"/>
                      </p:stCondLst>
                      <p:childTnLst>
                        <p:par>
                          <p:cTn id="48" fill="hold">
                            <p:stCondLst>
                              <p:cond delay="0"/>
                            </p:stCondLst>
                            <p:childTnLst>
                              <p:par>
                                <p:cTn id="49" nodeType="clickEffect" fill="hold" presetClass="entr" presetID="4" presetSubtype="16">
                                  <p:stCondLst>
                                    <p:cond delay="0"/>
                                  </p:stCondLst>
                                  <p:childTnLst>
                                    <p:set>
                                      <p:cBhvr>
                                        <p:cTn id="50" dur="1" fill="hold">
                                          <p:stCondLst>
                                            <p:cond delay="0"/>
                                          </p:stCondLst>
                                        </p:cTn>
                                        <p:tgtEl>
                                          <p:spTgt spid="161">
                                            <p:txEl>
                                              <p:pRg st="206" end="226"/>
                                            </p:txEl>
                                          </p:spTgt>
                                        </p:tgtEl>
                                        <p:attrNameLst>
                                          <p:attrName>style.visibility</p:attrName>
                                        </p:attrNameLst>
                                      </p:cBhvr>
                                      <p:to>
                                        <p:strVal val="visible"/>
                                      </p:to>
                                    </p:set>
                                    <p:animEffect filter="box(in)" transition="out">
                                      <p:cBhvr additive="repl">
                                        <p:cTn id="51" dur="500"/>
                                        <p:tgtEl>
                                          <p:spTgt spid="161">
                                            <p:txEl>
                                              <p:pRg st="206" end="226"/>
                                            </p:txEl>
                                          </p:spTgt>
                                        </p:tgtEl>
                                      </p:cBhvr>
                                    </p:animEffect>
                                  </p:childTnLst>
                                </p:cTn>
                              </p:par>
                            </p:childTnLst>
                          </p:cTn>
                        </p:par>
                      </p:childTnLst>
                    </p:cTn>
                  </p:par>
                  <p:par>
                    <p:cTn id="52" fill="hold">
                      <p:stCondLst>
                        <p:cond delay="indefinite"/>
                      </p:stCondLst>
                      <p:childTnLst>
                        <p:par>
                          <p:cTn id="53" fill="hold">
                            <p:stCondLst>
                              <p:cond delay="0"/>
                            </p:stCondLst>
                            <p:childTnLst>
                              <p:par>
                                <p:cTn id="54" nodeType="clickEffect" fill="hold" presetClass="entr" presetID="4" presetSubtype="16">
                                  <p:stCondLst>
                                    <p:cond delay="0"/>
                                  </p:stCondLst>
                                  <p:childTnLst>
                                    <p:set>
                                      <p:cBhvr>
                                        <p:cTn id="55" dur="1" fill="hold">
                                          <p:stCondLst>
                                            <p:cond delay="0"/>
                                          </p:stCondLst>
                                        </p:cTn>
                                        <p:tgtEl>
                                          <p:spTgt spid="161">
                                            <p:txEl>
                                              <p:pRg st="226" end="244"/>
                                            </p:txEl>
                                          </p:spTgt>
                                        </p:tgtEl>
                                        <p:attrNameLst>
                                          <p:attrName>style.visibility</p:attrName>
                                        </p:attrNameLst>
                                      </p:cBhvr>
                                      <p:to>
                                        <p:strVal val="visible"/>
                                      </p:to>
                                    </p:set>
                                    <p:animEffect filter="box(in)" transition="out">
                                      <p:cBhvr additive="repl">
                                        <p:cTn id="56" dur="500"/>
                                        <p:tgtEl>
                                          <p:spTgt spid="161">
                                            <p:txEl>
                                              <p:pRg st="226" end="244"/>
                                            </p:txEl>
                                          </p:spTgt>
                                        </p:tgtEl>
                                      </p:cBhvr>
                                    </p:animEffect>
                                  </p:childTnLst>
                                </p:cTn>
                              </p:par>
                            </p:childTnLst>
                          </p:cTn>
                        </p:par>
                      </p:childTnLst>
                    </p:cTn>
                  </p:par>
                  <p:par>
                    <p:cTn id="57" fill="hold">
                      <p:stCondLst>
                        <p:cond delay="indefinite"/>
                      </p:stCondLst>
                      <p:childTnLst>
                        <p:par>
                          <p:cTn id="58" fill="hold">
                            <p:stCondLst>
                              <p:cond delay="0"/>
                            </p:stCondLst>
                            <p:childTnLst>
                              <p:par>
                                <p:cTn id="59" nodeType="clickEffect" fill="hold" presetClass="entr" presetID="4" presetSubtype="16">
                                  <p:stCondLst>
                                    <p:cond delay="0"/>
                                  </p:stCondLst>
                                  <p:childTnLst>
                                    <p:set>
                                      <p:cBhvr>
                                        <p:cTn id="60" dur="1" fill="hold">
                                          <p:stCondLst>
                                            <p:cond delay="0"/>
                                          </p:stCondLst>
                                        </p:cTn>
                                        <p:tgtEl>
                                          <p:spTgt spid="161">
                                            <p:txEl>
                                              <p:pRg st="244" end="264"/>
                                            </p:txEl>
                                          </p:spTgt>
                                        </p:tgtEl>
                                        <p:attrNameLst>
                                          <p:attrName>style.visibility</p:attrName>
                                        </p:attrNameLst>
                                      </p:cBhvr>
                                      <p:to>
                                        <p:strVal val="visible"/>
                                      </p:to>
                                    </p:set>
                                    <p:animEffect filter="box(in)" transition="out">
                                      <p:cBhvr additive="repl">
                                        <p:cTn id="61" dur="500"/>
                                        <p:tgtEl>
                                          <p:spTgt spid="161">
                                            <p:txEl>
                                              <p:pRg st="244" end="264"/>
                                            </p:txEl>
                                          </p:spTgt>
                                        </p:tgtEl>
                                      </p:cBhvr>
                                    </p:animEffect>
                                  </p:childTnLst>
                                </p:cTn>
                              </p:par>
                            </p:childTnLst>
                          </p:cTn>
                        </p:par>
                      </p:childTnLst>
                    </p:cTn>
                  </p:par>
                  <p:par>
                    <p:cTn id="62" fill="hold">
                      <p:stCondLst>
                        <p:cond delay="indefinite"/>
                      </p:stCondLst>
                      <p:childTnLst>
                        <p:par>
                          <p:cTn id="63" fill="hold">
                            <p:stCondLst>
                              <p:cond delay="0"/>
                            </p:stCondLst>
                            <p:childTnLst>
                              <p:par>
                                <p:cTn id="64" nodeType="clickEffect" fill="hold" presetClass="entr" presetID="4" presetSubtype="16">
                                  <p:stCondLst>
                                    <p:cond delay="0"/>
                                  </p:stCondLst>
                                  <p:childTnLst>
                                    <p:set>
                                      <p:cBhvr>
                                        <p:cTn id="65" dur="1" fill="hold">
                                          <p:stCondLst>
                                            <p:cond delay="0"/>
                                          </p:stCondLst>
                                        </p:cTn>
                                        <p:tgtEl>
                                          <p:spTgt spid="161">
                                            <p:txEl>
                                              <p:pRg st="264" end="277"/>
                                            </p:txEl>
                                          </p:spTgt>
                                        </p:tgtEl>
                                        <p:attrNameLst>
                                          <p:attrName>style.visibility</p:attrName>
                                        </p:attrNameLst>
                                      </p:cBhvr>
                                      <p:to>
                                        <p:strVal val="visible"/>
                                      </p:to>
                                    </p:set>
                                    <p:animEffect filter="box(in)" transition="out">
                                      <p:cBhvr additive="repl">
                                        <p:cTn id="66" dur="500"/>
                                        <p:tgtEl>
                                          <p:spTgt spid="161">
                                            <p:txEl>
                                              <p:pRg st="264" end="277"/>
                                            </p:txEl>
                                          </p:spTgt>
                                        </p:tgtEl>
                                      </p:cBhvr>
                                    </p:animEffect>
                                  </p:childTnLst>
                                </p:cTn>
                              </p:par>
                            </p:childTnLst>
                          </p:cTn>
                        </p:par>
                      </p:childTnLst>
                    </p:cTn>
                  </p:par>
                  <p:par>
                    <p:cTn id="67" fill="hold">
                      <p:stCondLst>
                        <p:cond delay="indefinite"/>
                      </p:stCondLst>
                      <p:childTnLst>
                        <p:par>
                          <p:cTn id="68" fill="hold">
                            <p:stCondLst>
                              <p:cond delay="0"/>
                            </p:stCondLst>
                            <p:childTnLst>
                              <p:par>
                                <p:cTn id="69" nodeType="clickEffect" fill="hold" presetClass="entr" presetID="4" presetSubtype="16">
                                  <p:stCondLst>
                                    <p:cond delay="0"/>
                                  </p:stCondLst>
                                  <p:childTnLst>
                                    <p:set>
                                      <p:cBhvr>
                                        <p:cTn id="70" dur="1" fill="hold">
                                          <p:stCondLst>
                                            <p:cond delay="0"/>
                                          </p:stCondLst>
                                        </p:cTn>
                                        <p:tgtEl>
                                          <p:spTgt spid="161">
                                            <p:txEl>
                                              <p:pRg st="277" end="295"/>
                                            </p:txEl>
                                          </p:spTgt>
                                        </p:tgtEl>
                                        <p:attrNameLst>
                                          <p:attrName>style.visibility</p:attrName>
                                        </p:attrNameLst>
                                      </p:cBhvr>
                                      <p:to>
                                        <p:strVal val="visible"/>
                                      </p:to>
                                    </p:set>
                                    <p:animEffect filter="box(in)" transition="out">
                                      <p:cBhvr additive="repl">
                                        <p:cTn id="71" dur="500"/>
                                        <p:tgtEl>
                                          <p:spTgt spid="161">
                                            <p:txEl>
                                              <p:pRg st="277" end="295"/>
                                            </p:txEl>
                                          </p:spTgt>
                                        </p:tgtEl>
                                      </p:cBhvr>
                                    </p:animEffect>
                                  </p:childTnLst>
                                </p:cTn>
                              </p:par>
                            </p:childTnLst>
                          </p:cTn>
                        </p:par>
                      </p:childTnLst>
                    </p:cTn>
                  </p:par>
                  <p:par>
                    <p:cTn id="72" fill="hold">
                      <p:stCondLst>
                        <p:cond delay="indefinite"/>
                      </p:stCondLst>
                      <p:childTnLst>
                        <p:par>
                          <p:cTn id="73" fill="hold">
                            <p:stCondLst>
                              <p:cond delay="0"/>
                            </p:stCondLst>
                            <p:childTnLst>
                              <p:par>
                                <p:cTn id="74" nodeType="clickEffect" fill="hold" presetClass="entr" presetID="4" presetSubtype="16">
                                  <p:stCondLst>
                                    <p:cond delay="0"/>
                                  </p:stCondLst>
                                  <p:childTnLst>
                                    <p:set>
                                      <p:cBhvr>
                                        <p:cTn id="75" dur="1" fill="hold">
                                          <p:stCondLst>
                                            <p:cond delay="0"/>
                                          </p:stCondLst>
                                        </p:cTn>
                                        <p:tgtEl>
                                          <p:spTgt spid="161">
                                            <p:txEl>
                                              <p:pRg st="295" end="317"/>
                                            </p:txEl>
                                          </p:spTgt>
                                        </p:tgtEl>
                                        <p:attrNameLst>
                                          <p:attrName>style.visibility</p:attrName>
                                        </p:attrNameLst>
                                      </p:cBhvr>
                                      <p:to>
                                        <p:strVal val="visible"/>
                                      </p:to>
                                    </p:set>
                                    <p:animEffect filter="box(in)" transition="out">
                                      <p:cBhvr additive="repl">
                                        <p:cTn id="76" dur="500"/>
                                        <p:tgtEl>
                                          <p:spTgt spid="161">
                                            <p:txEl>
                                              <p:pRg st="295" end="317"/>
                                            </p:txEl>
                                          </p:spTgt>
                                        </p:tgtEl>
                                      </p:cBhvr>
                                    </p:animEffect>
                                  </p:childTnLst>
                                </p:cTn>
                              </p:par>
                            </p:childTnLst>
                          </p:cTn>
                        </p:par>
                      </p:childTnLst>
                    </p:cTn>
                  </p:par>
                  <p:par>
                    <p:cTn id="77" fill="hold">
                      <p:stCondLst>
                        <p:cond delay="indefinite"/>
                      </p:stCondLst>
                      <p:childTnLst>
                        <p:par>
                          <p:cTn id="78" fill="hold">
                            <p:stCondLst>
                              <p:cond delay="0"/>
                            </p:stCondLst>
                            <p:childTnLst>
                              <p:par>
                                <p:cTn id="79" nodeType="clickEffect" fill="hold" presetClass="entr" presetID="4" presetSubtype="16">
                                  <p:stCondLst>
                                    <p:cond delay="0"/>
                                  </p:stCondLst>
                                  <p:childTnLst>
                                    <p:set>
                                      <p:cBhvr>
                                        <p:cTn id="80" dur="1" fill="hold">
                                          <p:stCondLst>
                                            <p:cond delay="0"/>
                                          </p:stCondLst>
                                        </p:cTn>
                                        <p:tgtEl>
                                          <p:spTgt spid="161">
                                            <p:txEl>
                                              <p:pRg st="317" end="333"/>
                                            </p:txEl>
                                          </p:spTgt>
                                        </p:tgtEl>
                                        <p:attrNameLst>
                                          <p:attrName>style.visibility</p:attrName>
                                        </p:attrNameLst>
                                      </p:cBhvr>
                                      <p:to>
                                        <p:strVal val="visible"/>
                                      </p:to>
                                    </p:set>
                                    <p:animEffect filter="box(in)" transition="out">
                                      <p:cBhvr additive="repl">
                                        <p:cTn id="81" dur="500"/>
                                        <p:tgtEl>
                                          <p:spTgt spid="161">
                                            <p:txEl>
                                              <p:pRg st="317" end="333"/>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2" name="CustomShape 1"/>
          <p:cNvSpPr/>
          <p:nvPr/>
        </p:nvSpPr>
        <p:spPr>
          <a:xfrm>
            <a:off x="457200" y="291960"/>
            <a:ext cx="8229240" cy="1383840"/>
          </a:xfrm>
          <a:prstGeom prst="rect">
            <a:avLst/>
          </a:prstGeom>
          <a:noFill/>
          <a:ln>
            <a:noFill/>
          </a:ln>
        </p:spPr>
        <p:style>
          <a:lnRef idx="0"/>
          <a:fillRef idx="0"/>
          <a:effectRef idx="0"/>
          <a:fontRef idx="minor"/>
        </p:style>
        <p:txBody>
          <a:bodyPr lIns="90000" rIns="90000" tIns="45000" bIns="45000"/>
          <a:p>
            <a:pPr algn="ctr">
              <a:lnSpc>
                <a:spcPct val="100000"/>
              </a:lnSpc>
            </a:pPr>
            <a:r>
              <a:rPr b="1" lang="es-AR" sz="4400" spc="-1" strike="noStrike">
                <a:solidFill>
                  <a:srgbClr val="e2d700"/>
                </a:solidFill>
                <a:uFill>
                  <a:solidFill>
                    <a:srgbClr val="ffffff"/>
                  </a:solidFill>
                </a:uFill>
                <a:latin typeface="Century Schoolbook"/>
              </a:rPr>
              <a:t>Algorritmo Diagnóstico del Derrame por TBC</a:t>
            </a:r>
            <a:endParaRPr b="0" lang="es-AR" sz="1800" spc="-1" strike="noStrike">
              <a:solidFill>
                <a:srgbClr val="000000"/>
              </a:solidFill>
              <a:uFill>
                <a:solidFill>
                  <a:srgbClr val="ffffff"/>
                </a:solidFill>
              </a:uFill>
              <a:latin typeface="Arial"/>
            </a:endParaRPr>
          </a:p>
        </p:txBody>
      </p:sp>
      <p:sp>
        <p:nvSpPr>
          <p:cNvPr id="313" name="CustomShape 2"/>
          <p:cNvSpPr/>
          <p:nvPr/>
        </p:nvSpPr>
        <p:spPr>
          <a:xfrm>
            <a:off x="428760" y="1643040"/>
            <a:ext cx="8464680" cy="4530600"/>
          </a:xfrm>
          <a:prstGeom prst="rect">
            <a:avLst/>
          </a:prstGeom>
          <a:noFill/>
          <a:ln>
            <a:noFill/>
          </a:ln>
        </p:spPr>
        <p:style>
          <a:lnRef idx="0"/>
          <a:fillRef idx="0"/>
          <a:effectRef idx="0"/>
          <a:fontRef idx="minor"/>
        </p:style>
      </p:sp>
      <p:sp>
        <p:nvSpPr>
          <p:cNvPr id="314" name="CustomShape 3"/>
          <p:cNvSpPr/>
          <p:nvPr/>
        </p:nvSpPr>
        <p:spPr>
          <a:xfrm flipH="1" rot="16200000">
            <a:off x="7095600" y="5522400"/>
            <a:ext cx="445320" cy="29880"/>
          </a:xfrm>
          <a:prstGeom prst="bentConnector3">
            <a:avLst>
              <a:gd name="adj1" fmla="val 10800"/>
            </a:avLst>
          </a:prstGeom>
          <a:noFill/>
          <a:ln w="28440">
            <a:solidFill>
              <a:srgbClr val="dbf5f9"/>
            </a:solidFill>
            <a:miter/>
          </a:ln>
        </p:spPr>
        <p:style>
          <a:lnRef idx="0"/>
          <a:fillRef idx="0"/>
          <a:effectRef idx="0"/>
          <a:fontRef idx="minor"/>
        </p:style>
      </p:sp>
      <p:sp>
        <p:nvSpPr>
          <p:cNvPr id="315" name="CustomShape 4"/>
          <p:cNvSpPr/>
          <p:nvPr/>
        </p:nvSpPr>
        <p:spPr>
          <a:xfrm flipH="1" rot="16200000">
            <a:off x="3075120" y="5522400"/>
            <a:ext cx="445320" cy="29880"/>
          </a:xfrm>
          <a:prstGeom prst="bentConnector3">
            <a:avLst>
              <a:gd name="adj1" fmla="val 10800"/>
            </a:avLst>
          </a:prstGeom>
          <a:noFill/>
          <a:ln w="28440">
            <a:solidFill>
              <a:srgbClr val="dbf5f9"/>
            </a:solidFill>
            <a:miter/>
          </a:ln>
        </p:spPr>
        <p:style>
          <a:lnRef idx="0"/>
          <a:fillRef idx="0"/>
          <a:effectRef idx="0"/>
          <a:fontRef idx="minor"/>
        </p:style>
      </p:sp>
      <p:sp>
        <p:nvSpPr>
          <p:cNvPr id="316" name="CustomShape 5"/>
          <p:cNvSpPr/>
          <p:nvPr/>
        </p:nvSpPr>
        <p:spPr>
          <a:xfrm rot="10800000">
            <a:off x="6020640" y="5184720"/>
            <a:ext cx="751680" cy="534240"/>
          </a:xfrm>
          <a:custGeom>
            <a:avLst/>
            <a:gdLst/>
            <a:ahLst/>
            <a:rect l="l" t="t" r="r" b="b"/>
            <a:pathLst>
              <a:path w="21600" h="21600">
                <a:moveTo>
                  <a:pt x="0" y="0"/>
                </a:moveTo>
                <a:lnTo>
                  <a:pt x="21600" y="0"/>
                </a:lnTo>
                <a:lnTo>
                  <a:pt x="21600" y="21600"/>
                </a:lnTo>
              </a:path>
            </a:pathLst>
          </a:custGeom>
          <a:noFill/>
          <a:ln w="28440">
            <a:solidFill>
              <a:srgbClr val="dbf5f9"/>
            </a:solidFill>
            <a:miter/>
          </a:ln>
        </p:spPr>
        <p:style>
          <a:lnRef idx="0"/>
          <a:fillRef idx="0"/>
          <a:effectRef idx="0"/>
          <a:fontRef idx="minor"/>
        </p:style>
      </p:sp>
      <p:sp>
        <p:nvSpPr>
          <p:cNvPr id="317" name="CustomShape 6"/>
          <p:cNvSpPr/>
          <p:nvPr/>
        </p:nvSpPr>
        <p:spPr>
          <a:xfrm flipV="1">
            <a:off x="4538880" y="4650480"/>
            <a:ext cx="729720" cy="534240"/>
          </a:xfrm>
          <a:custGeom>
            <a:avLst/>
            <a:gdLst/>
            <a:ahLst/>
            <a:rect l="l" t="t" r="r" b="b"/>
            <a:pathLst>
              <a:path w="21600" h="21600">
                <a:moveTo>
                  <a:pt x="0" y="0"/>
                </a:moveTo>
                <a:lnTo>
                  <a:pt x="21600" y="0"/>
                </a:lnTo>
                <a:lnTo>
                  <a:pt x="21600" y="21600"/>
                </a:lnTo>
              </a:path>
            </a:pathLst>
          </a:custGeom>
          <a:noFill/>
          <a:ln w="28440">
            <a:solidFill>
              <a:srgbClr val="dbf5f9"/>
            </a:solidFill>
            <a:miter/>
          </a:ln>
        </p:spPr>
        <p:style>
          <a:lnRef idx="0"/>
          <a:fillRef idx="0"/>
          <a:effectRef idx="0"/>
          <a:fontRef idx="minor"/>
        </p:style>
      </p:sp>
      <p:sp>
        <p:nvSpPr>
          <p:cNvPr id="318" name="CustomShape 7"/>
          <p:cNvSpPr/>
          <p:nvPr/>
        </p:nvSpPr>
        <p:spPr>
          <a:xfrm flipH="1" rot="16200000">
            <a:off x="5069880" y="3789360"/>
            <a:ext cx="445320" cy="56520"/>
          </a:xfrm>
          <a:prstGeom prst="bentConnector3">
            <a:avLst>
              <a:gd name="adj1" fmla="val 10800"/>
            </a:avLst>
          </a:prstGeom>
          <a:noFill/>
          <a:ln w="28440">
            <a:solidFill>
              <a:srgbClr val="dbf5f9"/>
            </a:solidFill>
            <a:miter/>
          </a:ln>
        </p:spPr>
        <p:style>
          <a:lnRef idx="0"/>
          <a:fillRef idx="0"/>
          <a:effectRef idx="0"/>
          <a:fontRef idx="minor"/>
        </p:style>
      </p:sp>
      <p:sp>
        <p:nvSpPr>
          <p:cNvPr id="319" name="CustomShape 8"/>
          <p:cNvSpPr/>
          <p:nvPr/>
        </p:nvSpPr>
        <p:spPr>
          <a:xfrm flipH="1" rot="16200000">
            <a:off x="1674000" y="3789360"/>
            <a:ext cx="445320" cy="56520"/>
          </a:xfrm>
          <a:prstGeom prst="bentConnector3">
            <a:avLst>
              <a:gd name="adj1" fmla="val 10800"/>
            </a:avLst>
          </a:prstGeom>
          <a:noFill/>
          <a:ln w="28440">
            <a:solidFill>
              <a:srgbClr val="dbf5f9"/>
            </a:solidFill>
            <a:miter/>
          </a:ln>
        </p:spPr>
        <p:style>
          <a:lnRef idx="0"/>
          <a:fillRef idx="0"/>
          <a:effectRef idx="0"/>
          <a:fontRef idx="minor"/>
        </p:style>
      </p:sp>
      <p:sp>
        <p:nvSpPr>
          <p:cNvPr id="320" name="CustomShape 9"/>
          <p:cNvSpPr/>
          <p:nvPr/>
        </p:nvSpPr>
        <p:spPr>
          <a:xfrm flipH="1" rot="16200000">
            <a:off x="4244760" y="1921320"/>
            <a:ext cx="445320" cy="1022400"/>
          </a:xfrm>
          <a:prstGeom prst="bentConnector3">
            <a:avLst>
              <a:gd name="adj1" fmla="val 10800"/>
            </a:avLst>
          </a:prstGeom>
          <a:noFill/>
          <a:ln w="28440">
            <a:solidFill>
              <a:srgbClr val="dbf5f9"/>
            </a:solidFill>
            <a:miter/>
          </a:ln>
        </p:spPr>
        <p:style>
          <a:lnRef idx="0"/>
          <a:fillRef idx="0"/>
          <a:effectRef idx="0"/>
          <a:fontRef idx="minor"/>
        </p:style>
      </p:sp>
      <p:sp>
        <p:nvSpPr>
          <p:cNvPr id="321" name="CustomShape 10"/>
          <p:cNvSpPr/>
          <p:nvPr/>
        </p:nvSpPr>
        <p:spPr>
          <a:xfrm rot="16200000">
            <a:off x="2547360" y="1976040"/>
            <a:ext cx="445320" cy="913320"/>
          </a:xfrm>
          <a:prstGeom prst="bentConnector3">
            <a:avLst>
              <a:gd name="adj1" fmla="val 10800"/>
            </a:avLst>
          </a:prstGeom>
          <a:noFill/>
          <a:ln w="28440">
            <a:solidFill>
              <a:srgbClr val="dbf5f9"/>
            </a:solidFill>
            <a:miter/>
          </a:ln>
        </p:spPr>
        <p:style>
          <a:lnRef idx="0"/>
          <a:fillRef idx="0"/>
          <a:effectRef idx="0"/>
          <a:fontRef idx="minor"/>
        </p:style>
      </p:sp>
      <p:sp>
        <p:nvSpPr>
          <p:cNvPr id="322" name="Rectangle 11"/>
          <p:cNvSpPr/>
          <p:nvPr/>
        </p:nvSpPr>
        <p:spPr>
          <a:xfrm>
            <a:off x="2309040" y="1643040"/>
            <a:ext cx="2597760" cy="662760"/>
          </a:xfrm>
          <a:prstGeom prst="rect">
            <a:avLst/>
          </a:prstGeom>
          <a:gradFill>
            <a:gsLst>
              <a:gs pos="0">
                <a:srgbClr val="0f6fc6"/>
              </a:gs>
              <a:gs pos="100000">
                <a:srgbClr val="ffffff"/>
              </a:gs>
            </a:gsLst>
            <a:lin ang="5400000"/>
          </a:gradFill>
          <a:ln>
            <a:solidFill>
              <a:srgbClr val="0f6fc6"/>
            </a:solidFill>
          </a:ln>
        </p:spPr>
        <p:txBody>
          <a:bodyPr lIns="64080" rIns="64080" tIns="32040" bIns="32040" anchor="ctr" anchorCtr="1"/>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Sospecha de </a:t>
            </a:r>
            <a:endParaRPr b="0" lang="es-AR" sz="2400" spc="-1" strike="noStrike">
              <a:solidFill>
                <a:srgbClr val="000000"/>
              </a:solidFill>
              <a:uFill>
                <a:solidFill>
                  <a:srgbClr val="ffffff"/>
                </a:solidFill>
              </a:uFill>
              <a:latin typeface="Times New Roman"/>
            </a:endParaRPr>
          </a:p>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Derrame TBC</a:t>
            </a:r>
            <a:endParaRPr b="0" lang="es-AR" sz="2400" spc="-1" strike="noStrike">
              <a:solidFill>
                <a:srgbClr val="000000"/>
              </a:solidFill>
              <a:uFill>
                <a:solidFill>
                  <a:srgbClr val="ffffff"/>
                </a:solidFill>
              </a:uFill>
              <a:latin typeface="Times New Roman"/>
            </a:endParaRPr>
          </a:p>
        </p:txBody>
      </p:sp>
      <p:sp>
        <p:nvSpPr>
          <p:cNvPr id="323" name="Rectangle 12"/>
          <p:cNvSpPr/>
          <p:nvPr/>
        </p:nvSpPr>
        <p:spPr>
          <a:xfrm>
            <a:off x="428760" y="2559600"/>
            <a:ext cx="2962800" cy="1131840"/>
          </a:xfrm>
          <a:prstGeom prst="rect">
            <a:avLst/>
          </a:prstGeom>
          <a:gradFill>
            <a:gsLst>
              <a:gs pos="0">
                <a:srgbClr val="009dd9"/>
              </a:gs>
              <a:gs pos="100000">
                <a:srgbClr val="ffffff"/>
              </a:gs>
            </a:gsLst>
            <a:lin ang="5400000"/>
          </a:gradFill>
          <a:ln>
            <a:solidFill>
              <a:srgbClr val="009dd9"/>
            </a:solidFill>
          </a:ln>
        </p:spPr>
        <p:txBody>
          <a:bodyPr lIns="64080" rIns="64080" tIns="32040" bIns="32040" anchor="ctr" anchorCtr="1"/>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Punción Pleural </a:t>
            </a:r>
            <a:endParaRPr b="0" lang="es-AR" sz="2400" spc="-1" strike="noStrike">
              <a:solidFill>
                <a:srgbClr val="000000"/>
              </a:solidFill>
              <a:uFill>
                <a:solidFill>
                  <a:srgbClr val="ffffff"/>
                </a:solidFill>
              </a:uFill>
              <a:latin typeface="Times New Roman"/>
            </a:endParaRPr>
          </a:p>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Simple (+) (40%)</a:t>
            </a:r>
            <a:endParaRPr b="0" lang="es-AR" sz="2400" spc="-1" strike="noStrike">
              <a:solidFill>
                <a:srgbClr val="000000"/>
              </a:solidFill>
              <a:uFill>
                <a:solidFill>
                  <a:srgbClr val="ffffff"/>
                </a:solidFill>
              </a:uFill>
              <a:latin typeface="Times New Roman"/>
            </a:endParaRPr>
          </a:p>
        </p:txBody>
      </p:sp>
      <p:sp>
        <p:nvSpPr>
          <p:cNvPr id="324" name="Rectangle 13"/>
          <p:cNvSpPr/>
          <p:nvPr/>
        </p:nvSpPr>
        <p:spPr>
          <a:xfrm>
            <a:off x="3824640" y="2559600"/>
            <a:ext cx="2962800" cy="1131840"/>
          </a:xfrm>
          <a:prstGeom prst="rect">
            <a:avLst/>
          </a:prstGeom>
          <a:gradFill>
            <a:gsLst>
              <a:gs pos="0">
                <a:srgbClr val="009dd9"/>
              </a:gs>
              <a:gs pos="100000">
                <a:srgbClr val="ffffff"/>
              </a:gs>
            </a:gsLst>
            <a:lin ang="5400000"/>
          </a:gradFill>
          <a:ln>
            <a:solidFill>
              <a:srgbClr val="009dd9"/>
            </a:solidFill>
          </a:ln>
        </p:spPr>
        <p:txBody>
          <a:bodyPr lIns="64080" rIns="64080" tIns="32040" bIns="32040" anchor="ctr" anchorCtr="1"/>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Punción Pleural </a:t>
            </a:r>
            <a:endParaRPr b="0" lang="es-AR" sz="2400" spc="-1" strike="noStrike">
              <a:solidFill>
                <a:srgbClr val="000000"/>
              </a:solidFill>
              <a:uFill>
                <a:solidFill>
                  <a:srgbClr val="ffffff"/>
                </a:solidFill>
              </a:uFill>
              <a:latin typeface="Times New Roman"/>
            </a:endParaRPr>
          </a:p>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Simple (-) (60%)</a:t>
            </a:r>
            <a:endParaRPr b="0" lang="es-AR" sz="2400" spc="-1" strike="noStrike">
              <a:solidFill>
                <a:srgbClr val="000000"/>
              </a:solidFill>
              <a:uFill>
                <a:solidFill>
                  <a:srgbClr val="ffffff"/>
                </a:solidFill>
              </a:uFill>
              <a:latin typeface="Times New Roman"/>
            </a:endParaRPr>
          </a:p>
        </p:txBody>
      </p:sp>
      <p:sp>
        <p:nvSpPr>
          <p:cNvPr id="325" name="Rectangle 14"/>
          <p:cNvSpPr/>
          <p:nvPr/>
        </p:nvSpPr>
        <p:spPr>
          <a:xfrm>
            <a:off x="459720" y="3945240"/>
            <a:ext cx="2900880" cy="705240"/>
          </a:xfrm>
          <a:prstGeom prst="rect">
            <a:avLst/>
          </a:prstGeom>
          <a:gradFill>
            <a:gsLst>
              <a:gs pos="0">
                <a:srgbClr val="e2d700"/>
              </a:gs>
              <a:gs pos="100000">
                <a:srgbClr val="ffffff"/>
              </a:gs>
            </a:gsLst>
            <a:lin ang="5400000"/>
          </a:gradFill>
          <a:ln>
            <a:solidFill>
              <a:srgbClr val="e2d700"/>
            </a:solidFill>
          </a:ln>
        </p:spPr>
        <p:txBody>
          <a:bodyPr lIns="64080" rIns="64080" tIns="32040" bIns="32040" anchor="ctr" anchorCtr="1"/>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Tratamiento</a:t>
            </a:r>
            <a:endParaRPr b="0" lang="es-AR" sz="2400" spc="-1" strike="noStrike">
              <a:solidFill>
                <a:srgbClr val="000000"/>
              </a:solidFill>
              <a:uFill>
                <a:solidFill>
                  <a:srgbClr val="ffffff"/>
                </a:solidFill>
              </a:uFill>
              <a:latin typeface="Times New Roman"/>
            </a:endParaRPr>
          </a:p>
        </p:txBody>
      </p:sp>
      <p:sp>
        <p:nvSpPr>
          <p:cNvPr id="326" name="Rectangle 15"/>
          <p:cNvSpPr/>
          <p:nvPr/>
        </p:nvSpPr>
        <p:spPr>
          <a:xfrm>
            <a:off x="3855600" y="3945240"/>
            <a:ext cx="2900880" cy="705240"/>
          </a:xfrm>
          <a:prstGeom prst="rect">
            <a:avLst/>
          </a:prstGeom>
          <a:gradFill>
            <a:gsLst>
              <a:gs pos="0">
                <a:srgbClr val="e2d700"/>
              </a:gs>
              <a:gs pos="100000">
                <a:srgbClr val="ffffff"/>
              </a:gs>
            </a:gsLst>
            <a:lin ang="5400000"/>
          </a:gradFill>
          <a:ln>
            <a:solidFill>
              <a:srgbClr val="e2d700"/>
            </a:solidFill>
          </a:ln>
        </p:spPr>
        <p:txBody>
          <a:bodyPr lIns="64080" rIns="64080" tIns="32040" bIns="32040" anchor="ctr" anchorCtr="1"/>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Punción Biopsia:</a:t>
            </a:r>
            <a:endParaRPr b="0" lang="es-AR" sz="2400" spc="-1" strike="noStrike">
              <a:solidFill>
                <a:srgbClr val="000000"/>
              </a:solidFill>
              <a:uFill>
                <a:solidFill>
                  <a:srgbClr val="ffffff"/>
                </a:solidFill>
              </a:uFill>
              <a:latin typeface="Times New Roman"/>
            </a:endParaRPr>
          </a:p>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 Rédito al 70%)</a:t>
            </a:r>
            <a:endParaRPr b="0" lang="es-AR" sz="2400" spc="-1" strike="noStrike">
              <a:solidFill>
                <a:srgbClr val="000000"/>
              </a:solidFill>
              <a:uFill>
                <a:solidFill>
                  <a:srgbClr val="ffffff"/>
                </a:solidFill>
              </a:uFill>
              <a:latin typeface="Times New Roman"/>
            </a:endParaRPr>
          </a:p>
        </p:txBody>
      </p:sp>
      <p:sp>
        <p:nvSpPr>
          <p:cNvPr id="327" name="Rectangle 16"/>
          <p:cNvSpPr/>
          <p:nvPr/>
        </p:nvSpPr>
        <p:spPr>
          <a:xfrm>
            <a:off x="1999800" y="4904280"/>
            <a:ext cx="2594880" cy="507600"/>
          </a:xfrm>
          <a:prstGeom prst="rect">
            <a:avLst/>
          </a:prstGeom>
          <a:gradFill>
            <a:gsLst>
              <a:gs pos="0">
                <a:srgbClr val="85dfd0"/>
              </a:gs>
              <a:gs pos="100000">
                <a:srgbClr val="ffffff"/>
              </a:gs>
            </a:gsLst>
            <a:lin ang="5400000"/>
          </a:gradFill>
          <a:ln>
            <a:solidFill>
              <a:srgbClr val="85dfd0"/>
            </a:solidFill>
          </a:ln>
        </p:spPr>
        <p:txBody>
          <a:bodyPr lIns="64080" rIns="64080" tIns="32040" bIns="32040" anchor="ctr" anchorCtr="1"/>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a:t>
            </a:r>
            <a:endParaRPr b="0" lang="es-AR" sz="2400" spc="-1" strike="noStrike">
              <a:solidFill>
                <a:srgbClr val="000000"/>
              </a:solidFill>
              <a:uFill>
                <a:solidFill>
                  <a:srgbClr val="ffffff"/>
                </a:solidFill>
              </a:uFill>
              <a:latin typeface="Times New Roman"/>
            </a:endParaRPr>
          </a:p>
        </p:txBody>
      </p:sp>
      <p:sp>
        <p:nvSpPr>
          <p:cNvPr id="328" name="Rectangle 17"/>
          <p:cNvSpPr/>
          <p:nvPr/>
        </p:nvSpPr>
        <p:spPr>
          <a:xfrm>
            <a:off x="6020280" y="4904280"/>
            <a:ext cx="2594880" cy="507600"/>
          </a:xfrm>
          <a:prstGeom prst="rect">
            <a:avLst/>
          </a:prstGeom>
          <a:gradFill>
            <a:gsLst>
              <a:gs pos="0">
                <a:srgbClr val="85dfd0"/>
              </a:gs>
              <a:gs pos="100000">
                <a:srgbClr val="ffffff"/>
              </a:gs>
            </a:gsLst>
            <a:lin ang="5400000"/>
          </a:gradFill>
          <a:ln>
            <a:solidFill>
              <a:srgbClr val="85dfd0"/>
            </a:solidFill>
          </a:ln>
        </p:spPr>
        <p:txBody>
          <a:bodyPr lIns="64080" rIns="64080" tIns="32040" bIns="32040" anchor="ctr" anchorCtr="1"/>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a:t>
            </a:r>
            <a:endParaRPr b="0" lang="es-AR" sz="2400" spc="-1" strike="noStrike">
              <a:solidFill>
                <a:srgbClr val="000000"/>
              </a:solidFill>
              <a:uFill>
                <a:solidFill>
                  <a:srgbClr val="ffffff"/>
                </a:solidFill>
              </a:uFill>
              <a:latin typeface="Times New Roman"/>
            </a:endParaRPr>
          </a:p>
        </p:txBody>
      </p:sp>
      <p:sp>
        <p:nvSpPr>
          <p:cNvPr id="329" name="Rectangle 18"/>
          <p:cNvSpPr/>
          <p:nvPr/>
        </p:nvSpPr>
        <p:spPr>
          <a:xfrm>
            <a:off x="1718280" y="5666040"/>
            <a:ext cx="3154680" cy="507600"/>
          </a:xfrm>
          <a:prstGeom prst="rect">
            <a:avLst/>
          </a:prstGeom>
          <a:gradFill>
            <a:gsLst>
              <a:gs pos="0">
                <a:srgbClr val="009dd9"/>
              </a:gs>
              <a:gs pos="100000">
                <a:srgbClr val="ffffff"/>
              </a:gs>
            </a:gsLst>
            <a:lin ang="5400000"/>
          </a:gradFill>
          <a:ln>
            <a:solidFill>
              <a:srgbClr val="009dd9"/>
            </a:solidFill>
          </a:ln>
        </p:spPr>
        <p:txBody>
          <a:bodyPr lIns="64080" rIns="64080" tIns="32040" bIns="32040" anchor="ctr" anchorCtr="1"/>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VATS (90 – 100%)</a:t>
            </a:r>
            <a:endParaRPr b="0" lang="es-AR" sz="2400" spc="-1" strike="noStrike">
              <a:solidFill>
                <a:srgbClr val="000000"/>
              </a:solidFill>
              <a:uFill>
                <a:solidFill>
                  <a:srgbClr val="ffffff"/>
                </a:solidFill>
              </a:uFill>
              <a:latin typeface="Times New Roman"/>
            </a:endParaRPr>
          </a:p>
        </p:txBody>
      </p:sp>
      <p:sp>
        <p:nvSpPr>
          <p:cNvPr id="330" name="Rectangle 19"/>
          <p:cNvSpPr/>
          <p:nvPr/>
        </p:nvSpPr>
        <p:spPr>
          <a:xfrm>
            <a:off x="5738760" y="5666040"/>
            <a:ext cx="3154680" cy="507600"/>
          </a:xfrm>
          <a:prstGeom prst="rect">
            <a:avLst/>
          </a:prstGeom>
          <a:gradFill>
            <a:gsLst>
              <a:gs pos="0">
                <a:srgbClr val="009dd9"/>
              </a:gs>
              <a:gs pos="100000">
                <a:srgbClr val="ffffff"/>
              </a:gs>
            </a:gsLst>
            <a:lin ang="5400000"/>
          </a:gradFill>
          <a:ln>
            <a:solidFill>
              <a:srgbClr val="009dd9"/>
            </a:solidFill>
          </a:ln>
        </p:spPr>
        <p:txBody>
          <a:bodyPr lIns="64080" rIns="64080" tIns="32040" bIns="32040" anchor="ctr" anchorCtr="1"/>
          <a:p>
            <a:pPr marL="216000" indent="-216000">
              <a:buClr>
                <a:srgbClr val="000000"/>
              </a:buClr>
              <a:buSzPct val="45000"/>
              <a:buFont typeface="Wingdings" charset="2"/>
              <a:buChar char=""/>
            </a:pPr>
            <a:r>
              <a:rPr b="0" lang="es-AR" sz="2400" spc="-1" strike="noStrike">
                <a:solidFill>
                  <a:srgbClr val="000000"/>
                </a:solidFill>
                <a:uFill>
                  <a:solidFill>
                    <a:srgbClr val="ffffff"/>
                  </a:solidFill>
                </a:uFill>
                <a:latin typeface="Times New Roman"/>
              </a:rPr>
              <a:t>Tratamiento</a:t>
            </a:r>
            <a:endParaRPr b="0" lang="es-AR" sz="2400" spc="-1" strike="noStrike">
              <a:solidFill>
                <a:srgbClr val="000000"/>
              </a:solidFill>
              <a:uFill>
                <a:solidFill>
                  <a:srgbClr val="ffffff"/>
                </a:solidFill>
              </a:uFill>
              <a:latin typeface="Times New Roman"/>
            </a:endParaRPr>
          </a:p>
        </p:txBody>
      </p:sp>
    </p:spTree>
  </p:cSld>
  <p:timing>
    <p:tnLst>
      <p:par>
        <p:cTn id="528" dur="indefinite" restart="never" nodeType="tmRoot">
          <p:childTnLst>
            <p:seq>
              <p:cTn id="529" dur="indefinite" nodeType="mainSeq">
                <p:childTnLst>
                  <p:par>
                    <p:cTn id="530" fill="hold">
                      <p:stCondLst>
                        <p:cond delay="0"/>
                      </p:stCondLst>
                      <p:childTnLst>
                        <p:par>
                          <p:cTn id="531" fill="hold">
                            <p:stCondLst>
                              <p:cond delay="0"/>
                            </p:stCondLst>
                            <p:childTnLst>
                              <p:par>
                                <p:cTn id="532" nodeType="withEffect" fill="hold" presetClass="entr" presetID="35">
                                  <p:stCondLst>
                                    <p:cond delay="0"/>
                                  </p:stCondLst>
                                  <p:childTnLst>
                                    <p:set>
                                      <p:cBhvr>
                                        <p:cTn id="533" dur="1" fill="hold">
                                          <p:stCondLst>
                                            <p:cond delay="0"/>
                                          </p:stCondLst>
                                        </p:cTn>
                                        <p:tgtEl>
                                          <p:spTgt spid="312"/>
                                        </p:tgtEl>
                                        <p:attrNameLst>
                                          <p:attrName>style.visibility</p:attrName>
                                        </p:attrNameLst>
                                      </p:cBhvr>
                                      <p:to>
                                        <p:strVal val="visible"/>
                                      </p:to>
                                    </p:set>
                                    <p:animEffect filter="fade" transition="in">
                                      <p:cBhvr additive="repl">
                                        <p:cTn id="534" dur="599">
                                          <p:stCondLst>
                                            <p:cond delay="0"/>
                                          </p:stCondLst>
                                        </p:cTn>
                                        <p:tgtEl>
                                          <p:spTgt spid="312"/>
                                        </p:tgtEl>
                                      </p:cBhvr>
                                    </p:animEffect>
                                    <p:anim calcmode="lin" valueType="num">
                                      <p:cBhvr additive="repl">
                                        <p:cTn id="535" dur="599" fill="hold">
                                          <p:stCondLst>
                                            <p:cond delay="0"/>
                                          </p:stCondLst>
                                        </p:cTn>
                                        <p:tgtEl>
                                          <p:spTgt spid="312"/>
                                        </p:tgtEl>
                                        <p:attrNameLst>
                                          <p:attrName/>
                                        </p:attrNameLst>
                                      </p:cBhvr>
                                      <p:tavLst>
                                        <p:tav tm="0">
                                          <p:val>
                                            <p:strVal val="720"/>
                                          </p:val>
                                        </p:tav>
                                        <p:tav tm="100000">
                                          <p:val>
                                            <p:strVal val="0"/>
                                          </p:val>
                                        </p:tav>
                                      </p:tavLst>
                                    </p:anim>
                                    <p:anim calcmode="lin" valueType="num">
                                      <p:cBhvr additive="repl">
                                        <p:cTn id="536" dur="599" fill="hold">
                                          <p:stCondLst>
                                            <p:cond delay="0"/>
                                          </p:stCondLst>
                                        </p:cTn>
                                        <p:tgtEl>
                                          <p:spTgt spid="312"/>
                                        </p:tgtEl>
                                        <p:attrNameLst>
                                          <p:attrName/>
                                        </p:attrNameLst>
                                      </p:cBhvr>
                                      <p:tavLst>
                                        <p:tav tm="0">
                                          <p:val/>
                                        </p:tav>
                                        <p:tav tm="100000">
                                          <p:val>
                                            <p:strVal val="#ppt_h"/>
                                          </p:val>
                                        </p:tav>
                                      </p:tavLst>
                                    </p:anim>
                                    <p:anim calcmode="lin" valueType="num">
                                      <p:cBhvr additive="repl">
                                        <p:cTn id="537" dur="599" fill="hold">
                                          <p:stCondLst>
                                            <p:cond delay="0"/>
                                          </p:stCondLst>
                                        </p:cTn>
                                        <p:tgtEl>
                                          <p:spTgt spid="312"/>
                                        </p:tgtEl>
                                        <p:attrNameLst>
                                          <p:attrName/>
                                        </p:attrNameLst>
                                      </p:cBhvr>
                                      <p:tavLst>
                                        <p:tav tm="0">
                                          <p:val/>
                                        </p:tav>
                                        <p:tav tm="100000">
                                          <p:val>
                                            <p:strVal val="#ppt_w"/>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1" name="CustomShape 1"/>
          <p:cNvSpPr/>
          <p:nvPr/>
        </p:nvSpPr>
        <p:spPr>
          <a:xfrm>
            <a:off x="0" y="214200"/>
            <a:ext cx="8857800" cy="1383840"/>
          </a:xfrm>
          <a:prstGeom prst="rect">
            <a:avLst/>
          </a:prstGeom>
          <a:noFill/>
          <a:ln>
            <a:noFill/>
          </a:ln>
        </p:spPr>
        <p:style>
          <a:lnRef idx="0"/>
          <a:fillRef idx="0"/>
          <a:effectRef idx="0"/>
          <a:fontRef idx="minor"/>
        </p:style>
        <p:txBody>
          <a:bodyPr lIns="90000" rIns="90000" tIns="45000" bIns="45000"/>
          <a:p>
            <a:pPr algn="ctr">
              <a:lnSpc>
                <a:spcPct val="100000"/>
              </a:lnSpc>
            </a:pPr>
            <a:r>
              <a:rPr b="1" lang="es-AR" sz="4400" spc="-1" strike="noStrike">
                <a:solidFill>
                  <a:srgbClr val="e2d700"/>
                </a:solidFill>
                <a:uFill>
                  <a:solidFill>
                    <a:srgbClr val="ffffff"/>
                  </a:solidFill>
                </a:uFill>
                <a:latin typeface="Century Schoolbook"/>
              </a:rPr>
              <a:t>Amilasa Pleural</a:t>
            </a:r>
            <a:r>
              <a:rPr b="0" lang="es-AR" sz="4400" spc="-1" strike="noStrike">
                <a:solidFill>
                  <a:srgbClr val="e2d700"/>
                </a:solidFill>
                <a:uFill>
                  <a:solidFill>
                    <a:srgbClr val="ffffff"/>
                  </a:solidFill>
                </a:uFill>
                <a:latin typeface="Century Schoolbook"/>
              </a:rPr>
              <a:t>
</a:t>
            </a:r>
            <a:r>
              <a:rPr b="1" i="1" lang="es-AR" sz="1800" spc="-1" strike="noStrike">
                <a:solidFill>
                  <a:srgbClr val="000000"/>
                </a:solidFill>
                <a:uFill>
                  <a:solidFill>
                    <a:srgbClr val="ffffff"/>
                  </a:solidFill>
                </a:uFill>
                <a:latin typeface="Century Schoolbook"/>
              </a:rPr>
              <a:t>V. Villena, V. Pérez, F. Pozo. Amylase Levels in Pleural Effusions: Chest 2002;121:470-474</a:t>
            </a:r>
            <a:endParaRPr b="0" lang="es-AR" sz="1800" spc="-1" strike="noStrike">
              <a:solidFill>
                <a:srgbClr val="000000"/>
              </a:solidFill>
              <a:uFill>
                <a:solidFill>
                  <a:srgbClr val="ffffff"/>
                </a:solidFill>
              </a:uFill>
              <a:latin typeface="Arial"/>
            </a:endParaRPr>
          </a:p>
        </p:txBody>
      </p:sp>
      <p:sp>
        <p:nvSpPr>
          <p:cNvPr id="332" name="CustomShape 2"/>
          <p:cNvSpPr/>
          <p:nvPr/>
        </p:nvSpPr>
        <p:spPr>
          <a:xfrm>
            <a:off x="214200" y="1600200"/>
            <a:ext cx="8572320" cy="4114440"/>
          </a:xfrm>
          <a:prstGeom prst="rect">
            <a:avLst/>
          </a:prstGeom>
          <a:noFill/>
          <a:ln>
            <a:noFill/>
          </a:ln>
        </p:spPr>
        <p:style>
          <a:lnRef idx="0"/>
          <a:fillRef idx="0"/>
          <a:effectRef idx="0"/>
          <a:fontRef idx="minor"/>
        </p:style>
        <p:txBody>
          <a:bodyPr lIns="90000" rIns="90000" tIns="45000" bIns="45000"/>
          <a:p>
            <a:pPr marL="343080" indent="-342720">
              <a:lnSpc>
                <a:spcPct val="80000"/>
              </a:lnSpc>
              <a:buClr>
                <a:srgbClr val="000000"/>
              </a:buClr>
              <a:buFont typeface="Arial"/>
              <a:buChar char="•"/>
            </a:pPr>
            <a:r>
              <a:rPr b="0" lang="es-AR" sz="2000" spc="-1" strike="noStrike">
                <a:solidFill>
                  <a:srgbClr val="000000"/>
                </a:solidFill>
                <a:uFill>
                  <a:solidFill>
                    <a:srgbClr val="ffffff"/>
                  </a:solidFill>
                </a:uFill>
                <a:latin typeface="Century Schoolbook"/>
              </a:rPr>
              <a:t>Solicitarla ante sospecha de</a:t>
            </a:r>
            <a:r>
              <a:rPr b="0" lang="es-AR" sz="1800" spc="-1" strike="noStrike">
                <a:solidFill>
                  <a:srgbClr val="000000"/>
                </a:solidFill>
                <a:uFill>
                  <a:solidFill>
                    <a:srgbClr val="ffffff"/>
                  </a:solidFill>
                </a:uFill>
                <a:latin typeface="Century Schoolbook"/>
              </a:rPr>
              <a:t>:</a:t>
            </a:r>
            <a:endParaRPr b="0" lang="es-AR" sz="1800" spc="-1" strike="noStrike">
              <a:solidFill>
                <a:srgbClr val="000000"/>
              </a:solidFill>
              <a:uFill>
                <a:solidFill>
                  <a:srgbClr val="ffffff"/>
                </a:solidFill>
              </a:uFill>
              <a:latin typeface="Arial"/>
            </a:endParaRPr>
          </a:p>
          <a:p>
            <a:pPr>
              <a:lnSpc>
                <a:spcPct val="80000"/>
              </a:lnSpc>
            </a:pPr>
            <a:endParaRPr b="0" lang="es-AR" sz="1800" spc="-1" strike="noStrike">
              <a:solidFill>
                <a:srgbClr val="000000"/>
              </a:solidFill>
              <a:uFill>
                <a:solidFill>
                  <a:srgbClr val="ffffff"/>
                </a:solidFill>
              </a:uFill>
              <a:latin typeface="Arial"/>
            </a:endParaRPr>
          </a:p>
          <a:p>
            <a:pPr marL="343080" indent="-342720">
              <a:lnSpc>
                <a:spcPct val="80000"/>
              </a:lnSpc>
              <a:buClr>
                <a:srgbClr val="000000"/>
              </a:buClr>
              <a:buFont typeface="Arial"/>
              <a:buChar char="•"/>
            </a:pPr>
            <a:r>
              <a:rPr b="0" lang="es-AR" sz="1800" spc="-1" strike="noStrike">
                <a:solidFill>
                  <a:srgbClr val="000000"/>
                </a:solidFill>
                <a:uFill>
                  <a:solidFill>
                    <a:srgbClr val="ffffff"/>
                  </a:solidFill>
                </a:uFill>
                <a:latin typeface="Century Schoolbook"/>
              </a:rPr>
              <a:t>Pancreatitis Aguda (4 al 20%)</a:t>
            </a:r>
            <a:endParaRPr b="0" lang="es-AR" sz="1800" spc="-1" strike="noStrike">
              <a:solidFill>
                <a:srgbClr val="000000"/>
              </a:solidFill>
              <a:uFill>
                <a:solidFill>
                  <a:srgbClr val="ffffff"/>
                </a:solidFill>
              </a:uFill>
              <a:latin typeface="Arial"/>
            </a:endParaRPr>
          </a:p>
          <a:p>
            <a:pPr marL="343080" indent="-342720">
              <a:lnSpc>
                <a:spcPct val="80000"/>
              </a:lnSpc>
              <a:buClr>
                <a:srgbClr val="000000"/>
              </a:buClr>
              <a:buFont typeface="Arial"/>
              <a:buChar char="•"/>
            </a:pPr>
            <a:r>
              <a:rPr b="0" lang="es-AR" sz="1800" spc="-1" strike="noStrike">
                <a:solidFill>
                  <a:srgbClr val="000000"/>
                </a:solidFill>
                <a:uFill>
                  <a:solidFill>
                    <a:srgbClr val="ffffff"/>
                  </a:solidFill>
                </a:uFill>
                <a:latin typeface="Century Schoolbook"/>
              </a:rPr>
              <a:t>Pancreatitis Crónica</a:t>
            </a:r>
            <a:endParaRPr b="0" lang="es-AR" sz="1800" spc="-1" strike="noStrike">
              <a:solidFill>
                <a:srgbClr val="000000"/>
              </a:solidFill>
              <a:uFill>
                <a:solidFill>
                  <a:srgbClr val="ffffff"/>
                </a:solidFill>
              </a:uFill>
              <a:latin typeface="Arial"/>
            </a:endParaRPr>
          </a:p>
          <a:p>
            <a:pPr marL="343080" indent="-342720">
              <a:lnSpc>
                <a:spcPct val="80000"/>
              </a:lnSpc>
              <a:buClr>
                <a:srgbClr val="000000"/>
              </a:buClr>
              <a:buFont typeface="Arial"/>
              <a:buChar char="•"/>
            </a:pPr>
            <a:r>
              <a:rPr b="0" lang="es-AR" sz="1800" spc="-1" strike="noStrike">
                <a:solidFill>
                  <a:srgbClr val="000000"/>
                </a:solidFill>
                <a:uFill>
                  <a:solidFill>
                    <a:srgbClr val="ffffff"/>
                  </a:solidFill>
                </a:uFill>
                <a:latin typeface="Century Schoolbook"/>
              </a:rPr>
              <a:t>Perforación Esofágica</a:t>
            </a:r>
            <a:endParaRPr b="0" lang="es-AR" sz="1800" spc="-1" strike="noStrike">
              <a:solidFill>
                <a:srgbClr val="000000"/>
              </a:solidFill>
              <a:uFill>
                <a:solidFill>
                  <a:srgbClr val="ffffff"/>
                </a:solidFill>
              </a:uFill>
              <a:latin typeface="Arial"/>
            </a:endParaRPr>
          </a:p>
          <a:p>
            <a:pPr>
              <a:lnSpc>
                <a:spcPct val="80000"/>
              </a:lnSpc>
            </a:pPr>
            <a:endParaRPr b="0" lang="es-AR" sz="1800" spc="-1" strike="noStrike">
              <a:solidFill>
                <a:srgbClr val="000000"/>
              </a:solidFill>
              <a:uFill>
                <a:solidFill>
                  <a:srgbClr val="ffffff"/>
                </a:solidFill>
              </a:uFill>
              <a:latin typeface="Arial"/>
            </a:endParaRPr>
          </a:p>
          <a:p>
            <a:pPr marL="343080" indent="-342720">
              <a:lnSpc>
                <a:spcPct val="80000"/>
              </a:lnSpc>
              <a:buClr>
                <a:srgbClr val="000000"/>
              </a:buClr>
              <a:buFont typeface="Arial"/>
              <a:buChar char="•"/>
            </a:pPr>
            <a:r>
              <a:rPr b="0" lang="es-AR" sz="1800" spc="-1" strike="noStrike">
                <a:solidFill>
                  <a:srgbClr val="000000"/>
                </a:solidFill>
                <a:uFill>
                  <a:solidFill>
                    <a:srgbClr val="ffffff"/>
                  </a:solidFill>
                </a:uFill>
                <a:latin typeface="Century Schoolbook"/>
              </a:rPr>
              <a:t>Amilasa pleural / Amilasa sérica &gt; 1,0</a:t>
            </a:r>
            <a:endParaRPr b="0" lang="es-AR" sz="1800" spc="-1" strike="noStrike">
              <a:solidFill>
                <a:srgbClr val="000000"/>
              </a:solidFill>
              <a:uFill>
                <a:solidFill>
                  <a:srgbClr val="ffffff"/>
                </a:solidFill>
              </a:uFill>
              <a:latin typeface="Arial"/>
            </a:endParaRPr>
          </a:p>
          <a:p>
            <a:pPr marL="343080" indent="-342720">
              <a:lnSpc>
                <a:spcPct val="80000"/>
              </a:lnSpc>
            </a:pPr>
            <a:endParaRPr b="0" lang="es-AR" sz="1800" spc="-1" strike="noStrike">
              <a:solidFill>
                <a:srgbClr val="000000"/>
              </a:solidFill>
              <a:uFill>
                <a:solidFill>
                  <a:srgbClr val="ffffff"/>
                </a:solidFill>
              </a:uFill>
              <a:latin typeface="Arial"/>
            </a:endParaRPr>
          </a:p>
          <a:p>
            <a:pPr marL="343080" indent="-342720">
              <a:lnSpc>
                <a:spcPct val="80000"/>
              </a:lnSpc>
              <a:buClr>
                <a:srgbClr val="000000"/>
              </a:buClr>
              <a:buFont typeface="Arial"/>
              <a:buChar char="•"/>
            </a:pPr>
            <a:r>
              <a:rPr b="0" lang="es-AR" sz="1800" spc="-1" strike="noStrike">
                <a:solidFill>
                  <a:srgbClr val="000000"/>
                </a:solidFill>
                <a:uFill>
                  <a:solidFill>
                    <a:srgbClr val="ffffff"/>
                  </a:solidFill>
                </a:uFill>
                <a:latin typeface="Century Schoolbook"/>
              </a:rPr>
              <a:t>Puede aumentar también en:</a:t>
            </a:r>
            <a:endParaRPr b="0" lang="es-AR" sz="1800" spc="-1" strike="noStrike">
              <a:solidFill>
                <a:srgbClr val="000000"/>
              </a:solidFill>
              <a:uFill>
                <a:solidFill>
                  <a:srgbClr val="ffffff"/>
                </a:solidFill>
              </a:uFill>
              <a:latin typeface="Arial"/>
            </a:endParaRPr>
          </a:p>
          <a:p>
            <a:pPr marL="343080" indent="-342720">
              <a:lnSpc>
                <a:spcPct val="80000"/>
              </a:lnSpc>
            </a:pPr>
            <a:r>
              <a:rPr b="0" lang="es-AR" sz="1800" spc="-1" strike="noStrike">
                <a:solidFill>
                  <a:srgbClr val="000000"/>
                </a:solidFill>
                <a:uFill>
                  <a:solidFill>
                    <a:srgbClr val="ffffff"/>
                  </a:solidFill>
                </a:uFill>
                <a:latin typeface="Century Schoolbook"/>
              </a:rPr>
              <a:t>	</a:t>
            </a:r>
            <a:r>
              <a:rPr b="0" lang="es-AR" sz="1800" spc="-1" strike="noStrike">
                <a:solidFill>
                  <a:srgbClr val="000000"/>
                </a:solidFill>
                <a:uFill>
                  <a:solidFill>
                    <a:srgbClr val="ffffff"/>
                  </a:solidFill>
                </a:uFill>
                <a:latin typeface="Century Schoolbook"/>
              </a:rPr>
              <a:t>	</a:t>
            </a:r>
            <a:r>
              <a:rPr b="0" lang="es-AR" sz="1800" spc="-1" strike="noStrike">
                <a:solidFill>
                  <a:srgbClr val="000000"/>
                </a:solidFill>
                <a:uFill>
                  <a:solidFill>
                    <a:srgbClr val="ffffff"/>
                  </a:solidFill>
                </a:uFill>
                <a:latin typeface="Century Schoolbook"/>
              </a:rPr>
              <a:t>neumonía aguda</a:t>
            </a:r>
            <a:endParaRPr b="0" lang="es-AR" sz="1800" spc="-1" strike="noStrike">
              <a:solidFill>
                <a:srgbClr val="000000"/>
              </a:solidFill>
              <a:uFill>
                <a:solidFill>
                  <a:srgbClr val="ffffff"/>
                </a:solidFill>
              </a:uFill>
              <a:latin typeface="Arial"/>
            </a:endParaRPr>
          </a:p>
          <a:p>
            <a:pPr marL="343080" indent="-342720">
              <a:lnSpc>
                <a:spcPct val="80000"/>
              </a:lnSpc>
            </a:pPr>
            <a:r>
              <a:rPr b="0" lang="es-AR" sz="1800" spc="-1" strike="noStrike">
                <a:solidFill>
                  <a:srgbClr val="000000"/>
                </a:solidFill>
                <a:uFill>
                  <a:solidFill>
                    <a:srgbClr val="ffffff"/>
                  </a:solidFill>
                </a:uFill>
                <a:latin typeface="Century Schoolbook"/>
              </a:rPr>
              <a:t>	</a:t>
            </a:r>
            <a:r>
              <a:rPr b="0" lang="es-AR" sz="1800" spc="-1" strike="noStrike">
                <a:solidFill>
                  <a:srgbClr val="000000"/>
                </a:solidFill>
                <a:uFill>
                  <a:solidFill>
                    <a:srgbClr val="ffffff"/>
                  </a:solidFill>
                </a:uFill>
                <a:latin typeface="Century Schoolbook"/>
              </a:rPr>
              <a:t>	</a:t>
            </a:r>
            <a:r>
              <a:rPr b="0" lang="es-AR" sz="1800" spc="-1" strike="noStrike">
                <a:solidFill>
                  <a:srgbClr val="000000"/>
                </a:solidFill>
                <a:uFill>
                  <a:solidFill>
                    <a:srgbClr val="ffffff"/>
                  </a:solidFill>
                </a:uFill>
                <a:latin typeface="Century Schoolbook"/>
              </a:rPr>
              <a:t>enfermedad maligna</a:t>
            </a:r>
            <a:endParaRPr b="0" lang="es-AR" sz="1800" spc="-1" strike="noStrike">
              <a:solidFill>
                <a:srgbClr val="000000"/>
              </a:solidFill>
              <a:uFill>
                <a:solidFill>
                  <a:srgbClr val="ffffff"/>
                </a:solidFill>
              </a:uFill>
              <a:latin typeface="Arial"/>
            </a:endParaRPr>
          </a:p>
          <a:p>
            <a:pPr marL="343080" indent="-342720">
              <a:lnSpc>
                <a:spcPct val="80000"/>
              </a:lnSpc>
            </a:pPr>
            <a:r>
              <a:rPr b="0" lang="es-AR" sz="1800" spc="-1" strike="noStrike">
                <a:solidFill>
                  <a:srgbClr val="000000"/>
                </a:solidFill>
                <a:uFill>
                  <a:solidFill>
                    <a:srgbClr val="ffffff"/>
                  </a:solidFill>
                </a:uFill>
                <a:latin typeface="Century Schoolbook"/>
              </a:rPr>
              <a:t>	</a:t>
            </a:r>
            <a:r>
              <a:rPr b="0" lang="es-AR" sz="1800" spc="-1" strike="noStrike">
                <a:solidFill>
                  <a:srgbClr val="000000"/>
                </a:solidFill>
                <a:uFill>
                  <a:solidFill>
                    <a:srgbClr val="ffffff"/>
                  </a:solidFill>
                </a:uFill>
                <a:latin typeface="Century Schoolbook"/>
              </a:rPr>
              <a:t>	</a:t>
            </a:r>
            <a:r>
              <a:rPr b="0" lang="es-AR" sz="1800" spc="-1" strike="noStrike">
                <a:solidFill>
                  <a:srgbClr val="000000"/>
                </a:solidFill>
                <a:uFill>
                  <a:solidFill>
                    <a:srgbClr val="ffffff"/>
                  </a:solidFill>
                </a:uFill>
                <a:latin typeface="Century Schoolbook"/>
              </a:rPr>
              <a:t>embarazo ectópico complicado</a:t>
            </a:r>
            <a:endParaRPr b="0" lang="es-AR" sz="1800" spc="-1" strike="noStrike">
              <a:solidFill>
                <a:srgbClr val="000000"/>
              </a:solidFill>
              <a:uFill>
                <a:solidFill>
                  <a:srgbClr val="ffffff"/>
                </a:solidFill>
              </a:uFill>
              <a:latin typeface="Arial"/>
            </a:endParaRPr>
          </a:p>
          <a:p>
            <a:pPr marL="343080" indent="-342720">
              <a:lnSpc>
                <a:spcPct val="80000"/>
              </a:lnSpc>
            </a:pPr>
            <a:r>
              <a:rPr b="0" lang="es-AR" sz="1800" spc="-1" strike="noStrike">
                <a:solidFill>
                  <a:srgbClr val="000000"/>
                </a:solidFill>
                <a:uFill>
                  <a:solidFill>
                    <a:srgbClr val="ffffff"/>
                  </a:solidFill>
                </a:uFill>
                <a:latin typeface="Century Schoolbook"/>
              </a:rPr>
              <a:t>	</a:t>
            </a:r>
            <a:r>
              <a:rPr b="0" lang="es-AR" sz="1800" spc="-1" strike="noStrike">
                <a:solidFill>
                  <a:srgbClr val="000000"/>
                </a:solidFill>
                <a:uFill>
                  <a:solidFill>
                    <a:srgbClr val="ffffff"/>
                  </a:solidFill>
                </a:uFill>
                <a:latin typeface="Century Schoolbook"/>
              </a:rPr>
              <a:t>	</a:t>
            </a:r>
            <a:r>
              <a:rPr b="0" lang="es-AR" sz="1800" spc="-1" strike="noStrike">
                <a:solidFill>
                  <a:srgbClr val="000000"/>
                </a:solidFill>
                <a:uFill>
                  <a:solidFill>
                    <a:srgbClr val="ffffff"/>
                  </a:solidFill>
                </a:uFill>
                <a:latin typeface="Century Schoolbook"/>
              </a:rPr>
              <a:t>hidronefrosis</a:t>
            </a:r>
            <a:endParaRPr b="0" lang="es-AR" sz="1800" spc="-1" strike="noStrike">
              <a:solidFill>
                <a:srgbClr val="000000"/>
              </a:solidFill>
              <a:uFill>
                <a:solidFill>
                  <a:srgbClr val="ffffff"/>
                </a:solidFill>
              </a:uFill>
              <a:latin typeface="Arial"/>
            </a:endParaRPr>
          </a:p>
          <a:p>
            <a:pPr marL="343080" indent="-342720">
              <a:lnSpc>
                <a:spcPct val="80000"/>
              </a:lnSpc>
            </a:pPr>
            <a:r>
              <a:rPr b="0" lang="es-AR" sz="1800" spc="-1" strike="noStrike">
                <a:solidFill>
                  <a:srgbClr val="000000"/>
                </a:solidFill>
                <a:uFill>
                  <a:solidFill>
                    <a:srgbClr val="ffffff"/>
                  </a:solidFill>
                </a:uFill>
                <a:latin typeface="Century Schoolbook"/>
              </a:rPr>
              <a:t>	</a:t>
            </a:r>
            <a:r>
              <a:rPr b="0" lang="es-AR" sz="1800" spc="-1" strike="noStrike">
                <a:solidFill>
                  <a:srgbClr val="000000"/>
                </a:solidFill>
                <a:uFill>
                  <a:solidFill>
                    <a:srgbClr val="ffffff"/>
                  </a:solidFill>
                </a:uFill>
                <a:latin typeface="Century Schoolbook"/>
              </a:rPr>
              <a:t>	</a:t>
            </a:r>
            <a:r>
              <a:rPr b="0" lang="es-AR" sz="1800" spc="-1" strike="noStrike">
                <a:solidFill>
                  <a:srgbClr val="000000"/>
                </a:solidFill>
                <a:uFill>
                  <a:solidFill>
                    <a:srgbClr val="ffffff"/>
                  </a:solidFill>
                </a:uFill>
                <a:latin typeface="Century Schoolbook"/>
              </a:rPr>
              <a:t>cirrosis hepática</a:t>
            </a:r>
            <a:endParaRPr b="0" lang="es-AR" sz="1800" spc="-1" strike="noStrike">
              <a:solidFill>
                <a:srgbClr val="000000"/>
              </a:solidFill>
              <a:uFill>
                <a:solidFill>
                  <a:srgbClr val="ffffff"/>
                </a:solidFill>
              </a:uFill>
              <a:latin typeface="Arial"/>
            </a:endParaRPr>
          </a:p>
        </p:txBody>
      </p:sp>
    </p:spTree>
  </p:cSld>
  <p:timing>
    <p:tnLst>
      <p:par>
        <p:cTn id="538" dur="indefinite" restart="never" nodeType="tmRoot">
          <p:childTnLst>
            <p:seq>
              <p:cTn id="539" dur="indefinite" nodeType="mainSeq">
                <p:childTnLst>
                  <p:par>
                    <p:cTn id="540" fill="hold">
                      <p:stCondLst>
                        <p:cond delay="0"/>
                      </p:stCondLst>
                      <p:childTnLst>
                        <p:par>
                          <p:cTn id="541" fill="hold">
                            <p:stCondLst>
                              <p:cond delay="0"/>
                            </p:stCondLst>
                            <p:childTnLst>
                              <p:par>
                                <p:cTn id="542" nodeType="withEffect" fill="hold" presetClass="entr" presetID="10">
                                  <p:stCondLst>
                                    <p:cond delay="0"/>
                                  </p:stCondLst>
                                  <p:childTnLst>
                                    <p:set>
                                      <p:cBhvr>
                                        <p:cTn id="543" dur="1" fill="hold">
                                          <p:stCondLst>
                                            <p:cond delay="0"/>
                                          </p:stCondLst>
                                        </p:cTn>
                                        <p:tgtEl>
                                          <p:spTgt spid="331"/>
                                        </p:tgtEl>
                                        <p:attrNameLst>
                                          <p:attrName>style.visibility</p:attrName>
                                        </p:attrNameLst>
                                      </p:cBhvr>
                                      <p:to>
                                        <p:strVal val="visible"/>
                                      </p:to>
                                    </p:set>
                                    <p:animEffect filter="fade" transition="in">
                                      <p:cBhvr additive="repl">
                                        <p:cTn id="544" dur="2000"/>
                                        <p:tgtEl>
                                          <p:spTgt spid="331"/>
                                        </p:tgtEl>
                                      </p:cBhvr>
                                    </p:animEffect>
                                  </p:childTnLst>
                                </p:cTn>
                              </p:par>
                            </p:childTnLst>
                          </p:cTn>
                        </p:par>
                      </p:childTnLst>
                    </p:cTn>
                  </p:par>
                  <p:par>
                    <p:cTn id="545" fill="hold">
                      <p:stCondLst>
                        <p:cond delay="indefinite"/>
                      </p:stCondLst>
                      <p:childTnLst>
                        <p:par>
                          <p:cTn id="546" fill="hold">
                            <p:stCondLst>
                              <p:cond delay="0"/>
                            </p:stCondLst>
                            <p:childTnLst>
                              <p:par>
                                <p:cTn id="547" nodeType="clickEffect" fill="hold" presetClass="entr" presetID="10">
                                  <p:stCondLst>
                                    <p:cond delay="0"/>
                                  </p:stCondLst>
                                  <p:childTnLst>
                                    <p:set>
                                      <p:cBhvr>
                                        <p:cTn id="548" dur="1" fill="hold">
                                          <p:stCondLst>
                                            <p:cond delay="0"/>
                                          </p:stCondLst>
                                        </p:cTn>
                                        <p:tgtEl>
                                          <p:spTgt spid="332">
                                            <p:txEl>
                                              <p:pRg st="0" end="30"/>
                                            </p:txEl>
                                          </p:spTgt>
                                        </p:tgtEl>
                                        <p:attrNameLst>
                                          <p:attrName>style.visibility</p:attrName>
                                        </p:attrNameLst>
                                      </p:cBhvr>
                                      <p:to>
                                        <p:strVal val="visible"/>
                                      </p:to>
                                    </p:set>
                                    <p:animEffect filter="fade" transition="in">
                                      <p:cBhvr additive="repl">
                                        <p:cTn id="549" dur="2000"/>
                                        <p:tgtEl>
                                          <p:spTgt spid="332">
                                            <p:txEl>
                                              <p:pRg st="0" end="30"/>
                                            </p:txEl>
                                          </p:spTgt>
                                        </p:tgtEl>
                                      </p:cBhvr>
                                    </p:animEffect>
                                  </p:childTnLst>
                                </p:cTn>
                              </p:par>
                            </p:childTnLst>
                          </p:cTn>
                        </p:par>
                      </p:childTnLst>
                    </p:cTn>
                  </p:par>
                  <p:par>
                    <p:cTn id="550" fill="hold">
                      <p:stCondLst>
                        <p:cond delay="indefinite"/>
                      </p:stCondLst>
                      <p:childTnLst>
                        <p:par>
                          <p:cTn id="551" fill="hold">
                            <p:stCondLst>
                              <p:cond delay="0"/>
                            </p:stCondLst>
                            <p:childTnLst>
                              <p:par>
                                <p:cTn id="552" nodeType="clickEffect" fill="hold" presetClass="entr" presetID="10">
                                  <p:stCondLst>
                                    <p:cond delay="0"/>
                                  </p:stCondLst>
                                  <p:childTnLst>
                                    <p:set>
                                      <p:cBhvr>
                                        <p:cTn id="553" dur="1" fill="hold">
                                          <p:stCondLst>
                                            <p:cond delay="0"/>
                                          </p:stCondLst>
                                        </p:cTn>
                                        <p:tgtEl>
                                          <p:spTgt spid="332">
                                            <p:txEl>
                                              <p:pRg st="31" end="61"/>
                                            </p:txEl>
                                          </p:spTgt>
                                        </p:tgtEl>
                                        <p:attrNameLst>
                                          <p:attrName>style.visibility</p:attrName>
                                        </p:attrNameLst>
                                      </p:cBhvr>
                                      <p:to>
                                        <p:strVal val="visible"/>
                                      </p:to>
                                    </p:set>
                                    <p:animEffect filter="fade" transition="in">
                                      <p:cBhvr additive="repl">
                                        <p:cTn id="554" dur="2000"/>
                                        <p:tgtEl>
                                          <p:spTgt spid="332">
                                            <p:txEl>
                                              <p:pRg st="31" end="61"/>
                                            </p:txEl>
                                          </p:spTgt>
                                        </p:tgtEl>
                                      </p:cBhvr>
                                    </p:animEffect>
                                  </p:childTnLst>
                                </p:cTn>
                              </p:par>
                            </p:childTnLst>
                          </p:cTn>
                        </p:par>
                      </p:childTnLst>
                    </p:cTn>
                  </p:par>
                  <p:par>
                    <p:cTn id="555" fill="hold">
                      <p:stCondLst>
                        <p:cond delay="indefinite"/>
                      </p:stCondLst>
                      <p:childTnLst>
                        <p:par>
                          <p:cTn id="556" fill="hold">
                            <p:stCondLst>
                              <p:cond delay="0"/>
                            </p:stCondLst>
                            <p:childTnLst>
                              <p:par>
                                <p:cTn id="557" nodeType="clickEffect" fill="hold" presetClass="entr" presetID="10">
                                  <p:stCondLst>
                                    <p:cond delay="0"/>
                                  </p:stCondLst>
                                  <p:childTnLst>
                                    <p:set>
                                      <p:cBhvr>
                                        <p:cTn id="558" dur="1" fill="hold">
                                          <p:stCondLst>
                                            <p:cond delay="0"/>
                                          </p:stCondLst>
                                        </p:cTn>
                                        <p:tgtEl>
                                          <p:spTgt spid="332">
                                            <p:txEl>
                                              <p:pRg st="61" end="82"/>
                                            </p:txEl>
                                          </p:spTgt>
                                        </p:tgtEl>
                                        <p:attrNameLst>
                                          <p:attrName>style.visibility</p:attrName>
                                        </p:attrNameLst>
                                      </p:cBhvr>
                                      <p:to>
                                        <p:strVal val="visible"/>
                                      </p:to>
                                    </p:set>
                                    <p:animEffect filter="fade" transition="in">
                                      <p:cBhvr additive="repl">
                                        <p:cTn id="559" dur="2000"/>
                                        <p:tgtEl>
                                          <p:spTgt spid="332">
                                            <p:txEl>
                                              <p:pRg st="61" end="82"/>
                                            </p:txEl>
                                          </p:spTgt>
                                        </p:tgtEl>
                                      </p:cBhvr>
                                    </p:animEffect>
                                  </p:childTnLst>
                                </p:cTn>
                              </p:par>
                            </p:childTnLst>
                          </p:cTn>
                        </p:par>
                      </p:childTnLst>
                    </p:cTn>
                  </p:par>
                  <p:par>
                    <p:cTn id="560" fill="hold">
                      <p:stCondLst>
                        <p:cond delay="indefinite"/>
                      </p:stCondLst>
                      <p:childTnLst>
                        <p:par>
                          <p:cTn id="561" fill="hold">
                            <p:stCondLst>
                              <p:cond delay="0"/>
                            </p:stCondLst>
                            <p:childTnLst>
                              <p:par>
                                <p:cTn id="562" nodeType="clickEffect" fill="hold" presetClass="entr" presetID="10">
                                  <p:stCondLst>
                                    <p:cond delay="0"/>
                                  </p:stCondLst>
                                  <p:childTnLst>
                                    <p:set>
                                      <p:cBhvr>
                                        <p:cTn id="563" dur="1" fill="hold">
                                          <p:stCondLst>
                                            <p:cond delay="0"/>
                                          </p:stCondLst>
                                        </p:cTn>
                                        <p:tgtEl>
                                          <p:spTgt spid="332">
                                            <p:txEl>
                                              <p:pRg st="82" end="104"/>
                                            </p:txEl>
                                          </p:spTgt>
                                        </p:tgtEl>
                                        <p:attrNameLst>
                                          <p:attrName>style.visibility</p:attrName>
                                        </p:attrNameLst>
                                      </p:cBhvr>
                                      <p:to>
                                        <p:strVal val="visible"/>
                                      </p:to>
                                    </p:set>
                                    <p:animEffect filter="fade" transition="in">
                                      <p:cBhvr additive="repl">
                                        <p:cTn id="564" dur="2000"/>
                                        <p:tgtEl>
                                          <p:spTgt spid="332">
                                            <p:txEl>
                                              <p:pRg st="82" end="104"/>
                                            </p:txEl>
                                          </p:spTgt>
                                        </p:tgtEl>
                                      </p:cBhvr>
                                    </p:animEffect>
                                  </p:childTnLst>
                                </p:cTn>
                              </p:par>
                            </p:childTnLst>
                          </p:cTn>
                        </p:par>
                      </p:childTnLst>
                    </p:cTn>
                  </p:par>
                  <p:par>
                    <p:cTn id="565" fill="hold">
                      <p:stCondLst>
                        <p:cond delay="indefinite"/>
                      </p:stCondLst>
                      <p:childTnLst>
                        <p:par>
                          <p:cTn id="566" fill="hold">
                            <p:stCondLst>
                              <p:cond delay="0"/>
                            </p:stCondLst>
                            <p:childTnLst>
                              <p:par>
                                <p:cTn id="567" nodeType="clickEffect" fill="hold" presetClass="entr" presetID="10">
                                  <p:stCondLst>
                                    <p:cond delay="0"/>
                                  </p:stCondLst>
                                  <p:childTnLst>
                                    <p:set>
                                      <p:cBhvr>
                                        <p:cTn id="568" dur="1" fill="hold">
                                          <p:stCondLst>
                                            <p:cond delay="0"/>
                                          </p:stCondLst>
                                        </p:cTn>
                                        <p:tgtEl>
                                          <p:spTgt spid="332">
                                            <p:txEl>
                                              <p:pRg st="105" end="144"/>
                                            </p:txEl>
                                          </p:spTgt>
                                        </p:tgtEl>
                                        <p:attrNameLst>
                                          <p:attrName>style.visibility</p:attrName>
                                        </p:attrNameLst>
                                      </p:cBhvr>
                                      <p:to>
                                        <p:strVal val="visible"/>
                                      </p:to>
                                    </p:set>
                                    <p:animEffect filter="fade" transition="in">
                                      <p:cBhvr additive="repl">
                                        <p:cTn id="569" dur="2000"/>
                                        <p:tgtEl>
                                          <p:spTgt spid="332">
                                            <p:txEl>
                                              <p:pRg st="105" end="144"/>
                                            </p:txEl>
                                          </p:spTgt>
                                        </p:tgtEl>
                                      </p:cBhvr>
                                    </p:animEffect>
                                  </p:childTnLst>
                                </p:cTn>
                              </p:par>
                            </p:childTnLst>
                          </p:cTn>
                        </p:par>
                      </p:childTnLst>
                    </p:cTn>
                  </p:par>
                  <p:par>
                    <p:cTn id="570" fill="hold">
                      <p:stCondLst>
                        <p:cond delay="indefinite"/>
                      </p:stCondLst>
                      <p:childTnLst>
                        <p:par>
                          <p:cTn id="571" fill="hold">
                            <p:stCondLst>
                              <p:cond delay="0"/>
                            </p:stCondLst>
                            <p:childTnLst>
                              <p:par>
                                <p:cTn id="572" nodeType="clickEffect" fill="hold" presetClass="entr" presetID="10">
                                  <p:stCondLst>
                                    <p:cond delay="0"/>
                                  </p:stCondLst>
                                  <p:childTnLst>
                                    <p:set>
                                      <p:cBhvr>
                                        <p:cTn id="573" dur="1" fill="hold">
                                          <p:stCondLst>
                                            <p:cond delay="0"/>
                                          </p:stCondLst>
                                        </p:cTn>
                                        <p:tgtEl>
                                          <p:spTgt spid="332">
                                            <p:txEl>
                                              <p:pRg st="145" end="172"/>
                                            </p:txEl>
                                          </p:spTgt>
                                        </p:tgtEl>
                                        <p:attrNameLst>
                                          <p:attrName>style.visibility</p:attrName>
                                        </p:attrNameLst>
                                      </p:cBhvr>
                                      <p:to>
                                        <p:strVal val="visible"/>
                                      </p:to>
                                    </p:set>
                                    <p:animEffect filter="fade" transition="in">
                                      <p:cBhvr additive="repl">
                                        <p:cTn id="574" dur="2000"/>
                                        <p:tgtEl>
                                          <p:spTgt spid="332">
                                            <p:txEl>
                                              <p:pRg st="145" end="172"/>
                                            </p:txEl>
                                          </p:spTgt>
                                        </p:tgtEl>
                                      </p:cBhvr>
                                    </p:animEffect>
                                  </p:childTnLst>
                                </p:cTn>
                              </p:par>
                            </p:childTnLst>
                          </p:cTn>
                        </p:par>
                      </p:childTnLst>
                    </p:cTn>
                  </p:par>
                  <p:par>
                    <p:cTn id="575" fill="hold">
                      <p:stCondLst>
                        <p:cond delay="indefinite"/>
                      </p:stCondLst>
                      <p:childTnLst>
                        <p:par>
                          <p:cTn id="576" fill="hold">
                            <p:stCondLst>
                              <p:cond delay="0"/>
                            </p:stCondLst>
                            <p:childTnLst>
                              <p:par>
                                <p:cTn id="577" nodeType="clickEffect" fill="hold" presetClass="entr" presetID="10">
                                  <p:stCondLst>
                                    <p:cond delay="0"/>
                                  </p:stCondLst>
                                  <p:childTnLst>
                                    <p:set>
                                      <p:cBhvr>
                                        <p:cTn id="578" dur="1" fill="hold">
                                          <p:stCondLst>
                                            <p:cond delay="0"/>
                                          </p:stCondLst>
                                        </p:cTn>
                                        <p:tgtEl>
                                          <p:spTgt spid="332">
                                            <p:txEl>
                                              <p:pRg st="172" end="189"/>
                                            </p:txEl>
                                          </p:spTgt>
                                        </p:tgtEl>
                                        <p:attrNameLst>
                                          <p:attrName>style.visibility</p:attrName>
                                        </p:attrNameLst>
                                      </p:cBhvr>
                                      <p:to>
                                        <p:strVal val="visible"/>
                                      </p:to>
                                    </p:set>
                                    <p:animEffect filter="fade" transition="in">
                                      <p:cBhvr additive="repl">
                                        <p:cTn id="579" dur="2000"/>
                                        <p:tgtEl>
                                          <p:spTgt spid="332">
                                            <p:txEl>
                                              <p:pRg st="172" end="189"/>
                                            </p:txEl>
                                          </p:spTgt>
                                        </p:tgtEl>
                                      </p:cBhvr>
                                    </p:animEffect>
                                  </p:childTnLst>
                                </p:cTn>
                              </p:par>
                            </p:childTnLst>
                          </p:cTn>
                        </p:par>
                      </p:childTnLst>
                    </p:cTn>
                  </p:par>
                  <p:par>
                    <p:cTn id="580" fill="hold">
                      <p:stCondLst>
                        <p:cond delay="indefinite"/>
                      </p:stCondLst>
                      <p:childTnLst>
                        <p:par>
                          <p:cTn id="581" fill="hold">
                            <p:stCondLst>
                              <p:cond delay="0"/>
                            </p:stCondLst>
                            <p:childTnLst>
                              <p:par>
                                <p:cTn id="582" nodeType="clickEffect" fill="hold" presetClass="entr" presetID="10">
                                  <p:stCondLst>
                                    <p:cond delay="0"/>
                                  </p:stCondLst>
                                  <p:childTnLst>
                                    <p:set>
                                      <p:cBhvr>
                                        <p:cTn id="583" dur="1" fill="hold">
                                          <p:stCondLst>
                                            <p:cond delay="0"/>
                                          </p:stCondLst>
                                        </p:cTn>
                                        <p:tgtEl>
                                          <p:spTgt spid="332">
                                            <p:txEl>
                                              <p:pRg st="189" end="210"/>
                                            </p:txEl>
                                          </p:spTgt>
                                        </p:tgtEl>
                                        <p:attrNameLst>
                                          <p:attrName>style.visibility</p:attrName>
                                        </p:attrNameLst>
                                      </p:cBhvr>
                                      <p:to>
                                        <p:strVal val="visible"/>
                                      </p:to>
                                    </p:set>
                                    <p:animEffect filter="fade" transition="in">
                                      <p:cBhvr additive="repl">
                                        <p:cTn id="584" dur="2000"/>
                                        <p:tgtEl>
                                          <p:spTgt spid="332">
                                            <p:txEl>
                                              <p:pRg st="189" end="210"/>
                                            </p:txEl>
                                          </p:spTgt>
                                        </p:tgtEl>
                                      </p:cBhvr>
                                    </p:animEffect>
                                  </p:childTnLst>
                                </p:cTn>
                              </p:par>
                            </p:childTnLst>
                          </p:cTn>
                        </p:par>
                      </p:childTnLst>
                    </p:cTn>
                  </p:par>
                  <p:par>
                    <p:cTn id="585" fill="hold">
                      <p:stCondLst>
                        <p:cond delay="indefinite"/>
                      </p:stCondLst>
                      <p:childTnLst>
                        <p:par>
                          <p:cTn id="586" fill="hold">
                            <p:stCondLst>
                              <p:cond delay="0"/>
                            </p:stCondLst>
                            <p:childTnLst>
                              <p:par>
                                <p:cTn id="587" nodeType="clickEffect" fill="hold" presetClass="entr" presetID="10">
                                  <p:stCondLst>
                                    <p:cond delay="0"/>
                                  </p:stCondLst>
                                  <p:childTnLst>
                                    <p:set>
                                      <p:cBhvr>
                                        <p:cTn id="588" dur="1" fill="hold">
                                          <p:stCondLst>
                                            <p:cond delay="0"/>
                                          </p:stCondLst>
                                        </p:cTn>
                                        <p:tgtEl>
                                          <p:spTgt spid="332">
                                            <p:txEl>
                                              <p:pRg st="210" end="241"/>
                                            </p:txEl>
                                          </p:spTgt>
                                        </p:tgtEl>
                                        <p:attrNameLst>
                                          <p:attrName>style.visibility</p:attrName>
                                        </p:attrNameLst>
                                      </p:cBhvr>
                                      <p:to>
                                        <p:strVal val="visible"/>
                                      </p:to>
                                    </p:set>
                                    <p:animEffect filter="fade" transition="in">
                                      <p:cBhvr additive="repl">
                                        <p:cTn id="589" dur="2000"/>
                                        <p:tgtEl>
                                          <p:spTgt spid="332">
                                            <p:txEl>
                                              <p:pRg st="210" end="241"/>
                                            </p:txEl>
                                          </p:spTgt>
                                        </p:tgtEl>
                                      </p:cBhvr>
                                    </p:animEffect>
                                  </p:childTnLst>
                                </p:cTn>
                              </p:par>
                            </p:childTnLst>
                          </p:cTn>
                        </p:par>
                      </p:childTnLst>
                    </p:cTn>
                  </p:par>
                  <p:par>
                    <p:cTn id="590" fill="hold">
                      <p:stCondLst>
                        <p:cond delay="indefinite"/>
                      </p:stCondLst>
                      <p:childTnLst>
                        <p:par>
                          <p:cTn id="591" fill="hold">
                            <p:stCondLst>
                              <p:cond delay="0"/>
                            </p:stCondLst>
                            <p:childTnLst>
                              <p:par>
                                <p:cTn id="592" nodeType="clickEffect" fill="hold" presetClass="entr" presetID="10">
                                  <p:stCondLst>
                                    <p:cond delay="0"/>
                                  </p:stCondLst>
                                  <p:childTnLst>
                                    <p:set>
                                      <p:cBhvr>
                                        <p:cTn id="593" dur="1" fill="hold">
                                          <p:stCondLst>
                                            <p:cond delay="0"/>
                                          </p:stCondLst>
                                        </p:cTn>
                                        <p:tgtEl>
                                          <p:spTgt spid="332">
                                            <p:txEl>
                                              <p:pRg st="241" end="257"/>
                                            </p:txEl>
                                          </p:spTgt>
                                        </p:tgtEl>
                                        <p:attrNameLst>
                                          <p:attrName>style.visibility</p:attrName>
                                        </p:attrNameLst>
                                      </p:cBhvr>
                                      <p:to>
                                        <p:strVal val="visible"/>
                                      </p:to>
                                    </p:set>
                                    <p:animEffect filter="fade" transition="in">
                                      <p:cBhvr additive="repl">
                                        <p:cTn id="594" dur="2000"/>
                                        <p:tgtEl>
                                          <p:spTgt spid="332">
                                            <p:txEl>
                                              <p:pRg st="241" end="257"/>
                                            </p:txEl>
                                          </p:spTgt>
                                        </p:tgtEl>
                                      </p:cBhvr>
                                    </p:animEffect>
                                  </p:childTnLst>
                                </p:cTn>
                              </p:par>
                            </p:childTnLst>
                          </p:cTn>
                        </p:par>
                      </p:childTnLst>
                    </p:cTn>
                  </p:par>
                  <p:par>
                    <p:cTn id="595" fill="hold">
                      <p:stCondLst>
                        <p:cond delay="indefinite"/>
                      </p:stCondLst>
                      <p:childTnLst>
                        <p:par>
                          <p:cTn id="596" fill="hold">
                            <p:stCondLst>
                              <p:cond delay="0"/>
                            </p:stCondLst>
                            <p:childTnLst>
                              <p:par>
                                <p:cTn id="597" nodeType="clickEffect" fill="hold" presetClass="entr" presetID="10">
                                  <p:stCondLst>
                                    <p:cond delay="0"/>
                                  </p:stCondLst>
                                  <p:childTnLst>
                                    <p:set>
                                      <p:cBhvr>
                                        <p:cTn id="598" dur="1" fill="hold">
                                          <p:stCondLst>
                                            <p:cond delay="0"/>
                                          </p:stCondLst>
                                        </p:cTn>
                                        <p:tgtEl>
                                          <p:spTgt spid="332">
                                            <p:txEl>
                                              <p:pRg st="257" end="277"/>
                                            </p:txEl>
                                          </p:spTgt>
                                        </p:tgtEl>
                                        <p:attrNameLst>
                                          <p:attrName>style.visibility</p:attrName>
                                        </p:attrNameLst>
                                      </p:cBhvr>
                                      <p:to>
                                        <p:strVal val="visible"/>
                                      </p:to>
                                    </p:set>
                                    <p:animEffect filter="fade" transition="in">
                                      <p:cBhvr additive="repl">
                                        <p:cTn id="599" dur="2000"/>
                                        <p:tgtEl>
                                          <p:spTgt spid="332">
                                            <p:txEl>
                                              <p:pRg st="257" end="277"/>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3" name="CustomShape 1"/>
          <p:cNvSpPr/>
          <p:nvPr/>
        </p:nvSpPr>
        <p:spPr>
          <a:xfrm>
            <a:off x="457200" y="291960"/>
            <a:ext cx="8229240" cy="1383840"/>
          </a:xfrm>
          <a:prstGeom prst="rect">
            <a:avLst/>
          </a:prstGeom>
          <a:noFill/>
          <a:ln>
            <a:noFill/>
          </a:ln>
        </p:spPr>
        <p:style>
          <a:lnRef idx="0"/>
          <a:fillRef idx="0"/>
          <a:effectRef idx="0"/>
          <a:fontRef idx="minor"/>
        </p:style>
        <p:txBody>
          <a:bodyPr lIns="90000" rIns="90000" tIns="45000" bIns="45000"/>
          <a:p>
            <a:pPr algn="ctr">
              <a:lnSpc>
                <a:spcPct val="100000"/>
              </a:lnSpc>
            </a:pPr>
            <a:r>
              <a:rPr b="1" lang="es-AR" sz="4400" spc="-1" strike="noStrike">
                <a:solidFill>
                  <a:srgbClr val="e2d700"/>
                </a:solidFill>
                <a:uFill>
                  <a:solidFill>
                    <a:srgbClr val="ffffff"/>
                  </a:solidFill>
                </a:uFill>
                <a:latin typeface="Century Schoolbook"/>
              </a:rPr>
              <a:t>Eosinofilia Pleural</a:t>
            </a:r>
            <a:endParaRPr b="0" lang="es-AR" sz="1800" spc="-1" strike="noStrike">
              <a:solidFill>
                <a:srgbClr val="000000"/>
              </a:solidFill>
              <a:uFill>
                <a:solidFill>
                  <a:srgbClr val="ffffff"/>
                </a:solidFill>
              </a:uFill>
              <a:latin typeface="Arial"/>
            </a:endParaRPr>
          </a:p>
        </p:txBody>
      </p:sp>
      <p:sp>
        <p:nvSpPr>
          <p:cNvPr id="334" name="CustomShape 2"/>
          <p:cNvSpPr/>
          <p:nvPr/>
        </p:nvSpPr>
        <p:spPr>
          <a:xfrm>
            <a:off x="214200" y="1143000"/>
            <a:ext cx="8929440" cy="4142880"/>
          </a:xfrm>
          <a:prstGeom prst="rect">
            <a:avLst/>
          </a:prstGeom>
          <a:noFill/>
          <a:ln>
            <a:noFill/>
          </a:ln>
        </p:spPr>
        <p:style>
          <a:lnRef idx="0"/>
          <a:fillRef idx="0"/>
          <a:effectRef idx="0"/>
          <a:fontRef idx="minor"/>
        </p:style>
        <p:txBody>
          <a:bodyPr lIns="90000" rIns="90000" tIns="45000" bIns="45000"/>
          <a:p>
            <a:pPr marL="609480" indent="-609120">
              <a:lnSpc>
                <a:spcPct val="80000"/>
              </a:lnSpc>
              <a:buClr>
                <a:srgbClr val="000000"/>
              </a:buClr>
              <a:buFont typeface="Arial"/>
              <a:buChar char="•"/>
            </a:pPr>
            <a:r>
              <a:rPr b="0" lang="es-AR" sz="2000" spc="-1" strike="noStrike">
                <a:solidFill>
                  <a:srgbClr val="000000"/>
                </a:solidFill>
                <a:uFill>
                  <a:solidFill>
                    <a:srgbClr val="ffffff"/>
                  </a:solidFill>
                </a:uFill>
                <a:latin typeface="Century Schoolbook"/>
              </a:rPr>
              <a:t>Presencia de aire o sangre en el espacio pleural (&gt; 10%)</a:t>
            </a:r>
            <a:endParaRPr b="0" lang="es-AR" sz="1800" spc="-1" strike="noStrike">
              <a:solidFill>
                <a:srgbClr val="000000"/>
              </a:solidFill>
              <a:uFill>
                <a:solidFill>
                  <a:srgbClr val="ffffff"/>
                </a:solidFill>
              </a:uFill>
              <a:latin typeface="Arial"/>
            </a:endParaRPr>
          </a:p>
          <a:p>
            <a:pPr marL="609480" indent="-609120">
              <a:lnSpc>
                <a:spcPct val="80000"/>
              </a:lnSpc>
            </a:pPr>
            <a:r>
              <a:rPr b="0" lang="es-AR" sz="2000" spc="-1" strike="noStrike">
                <a:solidFill>
                  <a:srgbClr val="000000"/>
                </a:solidFill>
                <a:uFill>
                  <a:solidFill>
                    <a:srgbClr val="ffffff"/>
                  </a:solidFill>
                </a:uFill>
                <a:latin typeface="Century Schoolbook"/>
              </a:rPr>
              <a:t>	</a:t>
            </a:r>
            <a:r>
              <a:rPr b="0" lang="es-AR" sz="2000" spc="-1" strike="noStrike">
                <a:solidFill>
                  <a:srgbClr val="000000"/>
                </a:solidFill>
                <a:uFill>
                  <a:solidFill>
                    <a:srgbClr val="ffffff"/>
                  </a:solidFill>
                </a:uFill>
                <a:latin typeface="Century Schoolbook"/>
              </a:rPr>
              <a:t>	</a:t>
            </a:r>
            <a:r>
              <a:rPr b="0" lang="es-AR" sz="2000" spc="-1" strike="noStrike">
                <a:solidFill>
                  <a:srgbClr val="000000"/>
                </a:solidFill>
                <a:uFill>
                  <a:solidFill>
                    <a:srgbClr val="ffffff"/>
                  </a:solidFill>
                </a:uFill>
                <a:latin typeface="Century Schoolbook"/>
              </a:rPr>
              <a:t>	</a:t>
            </a:r>
            <a:r>
              <a:rPr b="0" lang="es-AR" sz="2000" spc="-1" strike="noStrike">
                <a:solidFill>
                  <a:srgbClr val="000000"/>
                </a:solidFill>
                <a:uFill>
                  <a:solidFill>
                    <a:srgbClr val="ffffff"/>
                  </a:solidFill>
                </a:uFill>
                <a:latin typeface="Century Schoolbook"/>
              </a:rPr>
              <a:t>	</a:t>
            </a:r>
            <a:r>
              <a:rPr b="0" lang="es-AR" sz="2000" spc="-1" strike="noStrike">
                <a:solidFill>
                  <a:srgbClr val="000000"/>
                </a:solidFill>
                <a:uFill>
                  <a:solidFill>
                    <a:srgbClr val="ffffff"/>
                  </a:solidFill>
                </a:uFill>
                <a:latin typeface="Century Schoolbook"/>
              </a:rPr>
              <a:t>- Hemotórax</a:t>
            </a:r>
            <a:endParaRPr b="0" lang="es-AR" sz="1800" spc="-1" strike="noStrike">
              <a:solidFill>
                <a:srgbClr val="000000"/>
              </a:solidFill>
              <a:uFill>
                <a:solidFill>
                  <a:srgbClr val="ffffff"/>
                </a:solidFill>
              </a:uFill>
              <a:latin typeface="Arial"/>
            </a:endParaRPr>
          </a:p>
          <a:p>
            <a:pPr marL="609480" indent="-609120">
              <a:lnSpc>
                <a:spcPct val="80000"/>
              </a:lnSpc>
            </a:pPr>
            <a:r>
              <a:rPr b="0" lang="es-AR" sz="2000" spc="-1" strike="noStrike">
                <a:solidFill>
                  <a:srgbClr val="000000"/>
                </a:solidFill>
                <a:uFill>
                  <a:solidFill>
                    <a:srgbClr val="ffffff"/>
                  </a:solidFill>
                </a:uFill>
                <a:latin typeface="Century Schoolbook"/>
              </a:rPr>
              <a:t>	</a:t>
            </a:r>
            <a:r>
              <a:rPr b="0" lang="es-AR" sz="2000" spc="-1" strike="noStrike">
                <a:solidFill>
                  <a:srgbClr val="000000"/>
                </a:solidFill>
                <a:uFill>
                  <a:solidFill>
                    <a:srgbClr val="ffffff"/>
                  </a:solidFill>
                </a:uFill>
                <a:latin typeface="Century Schoolbook"/>
              </a:rPr>
              <a:t>	</a:t>
            </a:r>
            <a:r>
              <a:rPr b="0" lang="es-AR" sz="2000" spc="-1" strike="noStrike">
                <a:solidFill>
                  <a:srgbClr val="000000"/>
                </a:solidFill>
                <a:uFill>
                  <a:solidFill>
                    <a:srgbClr val="ffffff"/>
                  </a:solidFill>
                </a:uFill>
                <a:latin typeface="Century Schoolbook"/>
              </a:rPr>
              <a:t>	</a:t>
            </a:r>
            <a:r>
              <a:rPr b="0" lang="es-AR" sz="2000" spc="-1" strike="noStrike">
                <a:solidFill>
                  <a:srgbClr val="000000"/>
                </a:solidFill>
                <a:uFill>
                  <a:solidFill>
                    <a:srgbClr val="ffffff"/>
                  </a:solidFill>
                </a:uFill>
                <a:latin typeface="Century Schoolbook"/>
              </a:rPr>
              <a:t>	</a:t>
            </a:r>
            <a:r>
              <a:rPr b="0" lang="es-AR" sz="2000" spc="-1" strike="noStrike">
                <a:solidFill>
                  <a:srgbClr val="000000"/>
                </a:solidFill>
                <a:uFill>
                  <a:solidFill>
                    <a:srgbClr val="ffffff"/>
                  </a:solidFill>
                </a:uFill>
                <a:latin typeface="Century Schoolbook"/>
              </a:rPr>
              <a:t>- Neumotórax</a:t>
            </a:r>
            <a:endParaRPr b="0" lang="es-AR" sz="1800" spc="-1" strike="noStrike">
              <a:solidFill>
                <a:srgbClr val="000000"/>
              </a:solidFill>
              <a:uFill>
                <a:solidFill>
                  <a:srgbClr val="ffffff"/>
                </a:solidFill>
              </a:uFill>
              <a:latin typeface="Arial"/>
            </a:endParaRPr>
          </a:p>
          <a:p>
            <a:pPr marL="609480" indent="-609120">
              <a:lnSpc>
                <a:spcPct val="80000"/>
              </a:lnSpc>
              <a:buClr>
                <a:srgbClr val="000000"/>
              </a:buClr>
              <a:buFont typeface="Arial"/>
              <a:buChar char="•"/>
            </a:pPr>
            <a:r>
              <a:rPr b="0" lang="es-AR" sz="2000" spc="-1" strike="noStrike">
                <a:solidFill>
                  <a:srgbClr val="000000"/>
                </a:solidFill>
                <a:uFill>
                  <a:solidFill>
                    <a:srgbClr val="ffffff"/>
                  </a:solidFill>
                </a:uFill>
                <a:latin typeface="Century Schoolbook"/>
              </a:rPr>
              <a:t>Enfermedades parasitarias: paragonimiasis</a:t>
            </a:r>
            <a:endParaRPr b="0" lang="es-AR" sz="1800" spc="-1" strike="noStrike">
              <a:solidFill>
                <a:srgbClr val="000000"/>
              </a:solidFill>
              <a:uFill>
                <a:solidFill>
                  <a:srgbClr val="ffffff"/>
                </a:solidFill>
              </a:uFill>
              <a:latin typeface="Arial"/>
            </a:endParaRPr>
          </a:p>
          <a:p>
            <a:pPr marL="609480" indent="-609120">
              <a:lnSpc>
                <a:spcPct val="80000"/>
              </a:lnSpc>
              <a:buClr>
                <a:srgbClr val="000000"/>
              </a:buClr>
              <a:buFont typeface="Arial"/>
              <a:buChar char="•"/>
            </a:pPr>
            <a:r>
              <a:rPr b="0" lang="es-AR" sz="2000" spc="-1" strike="noStrike">
                <a:solidFill>
                  <a:srgbClr val="000000"/>
                </a:solidFill>
                <a:uFill>
                  <a:solidFill>
                    <a:srgbClr val="ffffff"/>
                  </a:solidFill>
                </a:uFill>
                <a:latin typeface="Century Schoolbook"/>
              </a:rPr>
              <a:t>Derrames malignos</a:t>
            </a:r>
            <a:endParaRPr b="0" lang="es-AR" sz="1800" spc="-1" strike="noStrike">
              <a:solidFill>
                <a:srgbClr val="000000"/>
              </a:solidFill>
              <a:uFill>
                <a:solidFill>
                  <a:srgbClr val="ffffff"/>
                </a:solidFill>
              </a:uFill>
              <a:latin typeface="Arial"/>
            </a:endParaRPr>
          </a:p>
          <a:p>
            <a:pPr marL="609480" indent="-609120">
              <a:lnSpc>
                <a:spcPct val="80000"/>
              </a:lnSpc>
              <a:buClr>
                <a:srgbClr val="000000"/>
              </a:buClr>
              <a:buFont typeface="Arial"/>
              <a:buChar char="•"/>
            </a:pPr>
            <a:r>
              <a:rPr b="0" lang="es-AR" sz="2000" spc="-1" strike="noStrike">
                <a:solidFill>
                  <a:srgbClr val="000000"/>
                </a:solidFill>
                <a:uFill>
                  <a:solidFill>
                    <a:srgbClr val="ffffff"/>
                  </a:solidFill>
                </a:uFill>
                <a:latin typeface="Century Schoolbook"/>
              </a:rPr>
              <a:t>Infecciones micóticas: coccidoides, criptococcus, histoplasma</a:t>
            </a:r>
            <a:endParaRPr b="0" lang="es-AR" sz="1800" spc="-1" strike="noStrike">
              <a:solidFill>
                <a:srgbClr val="000000"/>
              </a:solidFill>
              <a:uFill>
                <a:solidFill>
                  <a:srgbClr val="ffffff"/>
                </a:solidFill>
              </a:uFill>
              <a:latin typeface="Arial"/>
            </a:endParaRPr>
          </a:p>
          <a:p>
            <a:pPr marL="609480" indent="-609120">
              <a:lnSpc>
                <a:spcPct val="80000"/>
              </a:lnSpc>
              <a:buClr>
                <a:srgbClr val="000000"/>
              </a:buClr>
              <a:buFont typeface="Arial"/>
              <a:buChar char="•"/>
            </a:pPr>
            <a:r>
              <a:rPr b="0" lang="es-AR" sz="2000" spc="-1" strike="noStrike">
                <a:solidFill>
                  <a:srgbClr val="000000"/>
                </a:solidFill>
                <a:uFill>
                  <a:solidFill>
                    <a:srgbClr val="ffffff"/>
                  </a:solidFill>
                </a:uFill>
                <a:latin typeface="Century Schoolbook"/>
              </a:rPr>
              <a:t>Hipersensibilidad por drogas: dantrolene, bromocriptina, nitrofurantoína</a:t>
            </a:r>
            <a:endParaRPr b="0" lang="es-AR" sz="1800" spc="-1" strike="noStrike">
              <a:solidFill>
                <a:srgbClr val="000000"/>
              </a:solidFill>
              <a:uFill>
                <a:solidFill>
                  <a:srgbClr val="ffffff"/>
                </a:solidFill>
              </a:uFill>
              <a:latin typeface="Arial"/>
            </a:endParaRPr>
          </a:p>
          <a:p>
            <a:pPr marL="609480" indent="-609120">
              <a:lnSpc>
                <a:spcPct val="80000"/>
              </a:lnSpc>
              <a:buClr>
                <a:srgbClr val="000000"/>
              </a:buClr>
              <a:buFont typeface="Arial"/>
              <a:buChar char="•"/>
            </a:pPr>
            <a:r>
              <a:rPr b="0" lang="es-AR" sz="2000" spc="-1" strike="noStrike">
                <a:solidFill>
                  <a:srgbClr val="000000"/>
                </a:solidFill>
                <a:uFill>
                  <a:solidFill>
                    <a:srgbClr val="ffffff"/>
                  </a:solidFill>
                </a:uFill>
                <a:latin typeface="Century Schoolbook"/>
              </a:rPr>
              <a:t>Derrame pleural por asbestosis</a:t>
            </a:r>
            <a:endParaRPr b="0" lang="es-AR" sz="1800" spc="-1" strike="noStrike">
              <a:solidFill>
                <a:srgbClr val="000000"/>
              </a:solidFill>
              <a:uFill>
                <a:solidFill>
                  <a:srgbClr val="ffffff"/>
                </a:solidFill>
              </a:uFill>
              <a:latin typeface="Arial"/>
            </a:endParaRPr>
          </a:p>
          <a:p>
            <a:pPr marL="609480" indent="-609120">
              <a:lnSpc>
                <a:spcPct val="80000"/>
              </a:lnSpc>
              <a:buClr>
                <a:srgbClr val="000000"/>
              </a:buClr>
              <a:buFont typeface="Arial"/>
              <a:buChar char="•"/>
            </a:pPr>
            <a:r>
              <a:rPr b="0" lang="es-AR" sz="2000" spc="-1" strike="noStrike">
                <a:solidFill>
                  <a:srgbClr val="000000"/>
                </a:solidFill>
                <a:uFill>
                  <a:solidFill>
                    <a:srgbClr val="ffffff"/>
                  </a:solidFill>
                </a:uFill>
                <a:latin typeface="Century Schoolbook"/>
              </a:rPr>
              <a:t>Infarto pulmonar</a:t>
            </a:r>
            <a:endParaRPr b="0" lang="es-AR" sz="1800" spc="-1" strike="noStrike">
              <a:solidFill>
                <a:srgbClr val="000000"/>
              </a:solidFill>
              <a:uFill>
                <a:solidFill>
                  <a:srgbClr val="ffffff"/>
                </a:solidFill>
              </a:uFill>
              <a:latin typeface="Arial"/>
            </a:endParaRPr>
          </a:p>
          <a:p>
            <a:pPr marL="609480" indent="-609120">
              <a:lnSpc>
                <a:spcPct val="80000"/>
              </a:lnSpc>
              <a:buClr>
                <a:srgbClr val="000000"/>
              </a:buClr>
              <a:buFont typeface="Arial"/>
              <a:buChar char="•"/>
            </a:pPr>
            <a:r>
              <a:rPr b="0" lang="es-AR" sz="2000" spc="-1" strike="noStrike">
                <a:solidFill>
                  <a:srgbClr val="000000"/>
                </a:solidFill>
                <a:uFill>
                  <a:solidFill>
                    <a:srgbClr val="ffffff"/>
                  </a:solidFill>
                </a:uFill>
                <a:latin typeface="Century Schoolbook"/>
              </a:rPr>
              <a:t>Churg Strauss</a:t>
            </a:r>
            <a:endParaRPr b="0" lang="es-AR" sz="1800" spc="-1" strike="noStrike">
              <a:solidFill>
                <a:srgbClr val="000000"/>
              </a:solidFill>
              <a:uFill>
                <a:solidFill>
                  <a:srgbClr val="ffffff"/>
                </a:solidFill>
              </a:uFill>
              <a:latin typeface="Arial"/>
            </a:endParaRPr>
          </a:p>
        </p:txBody>
      </p:sp>
    </p:spTree>
  </p:cSld>
  <p:timing>
    <p:tnLst>
      <p:par>
        <p:cTn id="600" dur="indefinite" restart="never" nodeType="tmRoot">
          <p:childTnLst>
            <p:seq>
              <p:cTn id="601" dur="indefinite" nodeType="mainSeq">
                <p:childTnLst>
                  <p:par>
                    <p:cTn id="602" fill="hold">
                      <p:stCondLst>
                        <p:cond delay="0"/>
                      </p:stCondLst>
                      <p:childTnLst>
                        <p:par>
                          <p:cTn id="603" fill="hold">
                            <p:stCondLst>
                              <p:cond delay="0"/>
                            </p:stCondLst>
                            <p:childTnLst>
                              <p:par>
                                <p:cTn id="604" nodeType="withEffect" fill="hold" presetClass="entr" presetID="53">
                                  <p:stCondLst>
                                    <p:cond delay="0"/>
                                  </p:stCondLst>
                                  <p:childTnLst>
                                    <p:set>
                                      <p:cBhvr>
                                        <p:cTn id="605" dur="1" fill="hold">
                                          <p:stCondLst>
                                            <p:cond delay="0"/>
                                          </p:stCondLst>
                                        </p:cTn>
                                        <p:tgtEl>
                                          <p:spTgt spid="333"/>
                                        </p:tgtEl>
                                        <p:attrNameLst>
                                          <p:attrName>style.visibility</p:attrName>
                                        </p:attrNameLst>
                                      </p:cBhvr>
                                      <p:to>
                                        <p:strVal val="visible"/>
                                      </p:to>
                                    </p:set>
                                    <p:anim calcmode="lin" valueType="num">
                                      <p:cBhvr additive="repl">
                                        <p:cTn id="606" dur="500" fill="hold"/>
                                        <p:tgtEl>
                                          <p:spTgt spid="333"/>
                                        </p:tgtEl>
                                        <p:attrNameLst>
                                          <p:attrName/>
                                        </p:attrNameLst>
                                      </p:cBhvr>
                                      <p:tavLst>
                                        <p:tav tm="0">
                                          <p:val/>
                                        </p:tav>
                                        <p:tav tm="100000">
                                          <p:val>
                                            <p:strVal val="#ppt_w"/>
                                          </p:val>
                                        </p:tav>
                                      </p:tavLst>
                                    </p:anim>
                                    <p:anim calcmode="lin" valueType="num">
                                      <p:cBhvr additive="repl">
                                        <p:cTn id="607" dur="500" fill="hold"/>
                                        <p:tgtEl>
                                          <p:spTgt spid="333"/>
                                        </p:tgtEl>
                                        <p:attrNameLst>
                                          <p:attrName/>
                                        </p:attrNameLst>
                                      </p:cBhvr>
                                      <p:tavLst>
                                        <p:tav tm="0">
                                          <p:val/>
                                        </p:tav>
                                        <p:tav tm="100000">
                                          <p:val>
                                            <p:strVal val="#ppt_h"/>
                                          </p:val>
                                        </p:tav>
                                      </p:tavLst>
                                    </p:anim>
                                    <p:animEffect filter="fade" transition="in">
                                      <p:cBhvr additive="repl">
                                        <p:cTn id="608" dur="500"/>
                                        <p:tgtEl>
                                          <p:spTgt spid="333"/>
                                        </p:tgtEl>
                                      </p:cBhvr>
                                    </p:animEffect>
                                  </p:childTnLst>
                                </p:cTn>
                              </p:par>
                            </p:childTnLst>
                          </p:cTn>
                        </p:par>
                      </p:childTnLst>
                    </p:cTn>
                  </p:par>
                  <p:par>
                    <p:cTn id="609" fill="hold">
                      <p:stCondLst>
                        <p:cond delay="indefinite"/>
                      </p:stCondLst>
                      <p:childTnLst>
                        <p:par>
                          <p:cTn id="610" fill="hold">
                            <p:stCondLst>
                              <p:cond delay="0"/>
                            </p:stCondLst>
                            <p:childTnLst>
                              <p:par>
                                <p:cTn id="611" nodeType="clickEffect" fill="hold" presetClass="entr" presetID="10">
                                  <p:stCondLst>
                                    <p:cond delay="0"/>
                                  </p:stCondLst>
                                  <p:childTnLst>
                                    <p:set>
                                      <p:cBhvr>
                                        <p:cTn id="612" dur="1" fill="hold">
                                          <p:stCondLst>
                                            <p:cond delay="0"/>
                                          </p:stCondLst>
                                        </p:cTn>
                                        <p:tgtEl>
                                          <p:spTgt spid="334">
                                            <p:txEl>
                                              <p:pRg st="0" end="57"/>
                                            </p:txEl>
                                          </p:spTgt>
                                        </p:tgtEl>
                                        <p:attrNameLst>
                                          <p:attrName>style.visibility</p:attrName>
                                        </p:attrNameLst>
                                      </p:cBhvr>
                                      <p:to>
                                        <p:strVal val="visible"/>
                                      </p:to>
                                    </p:set>
                                    <p:animEffect filter="fade" transition="in">
                                      <p:cBhvr additive="repl">
                                        <p:cTn id="613" dur="1000">
                                          <p:stCondLst>
                                            <p:cond delay="0"/>
                                          </p:stCondLst>
                                        </p:cTn>
                                        <p:tgtEl>
                                          <p:spTgt spid="334">
                                            <p:txEl>
                                              <p:pRg st="0" end="57"/>
                                            </p:txEl>
                                          </p:spTgt>
                                        </p:tgtEl>
                                      </p:cBhvr>
                                    </p:animEffect>
                                  </p:childTnLst>
                                </p:cTn>
                              </p:par>
                            </p:childTnLst>
                          </p:cTn>
                        </p:par>
                      </p:childTnLst>
                    </p:cTn>
                  </p:par>
                  <p:par>
                    <p:cTn id="614" fill="hold">
                      <p:stCondLst>
                        <p:cond delay="indefinite"/>
                      </p:stCondLst>
                      <p:childTnLst>
                        <p:par>
                          <p:cTn id="615" fill="hold">
                            <p:stCondLst>
                              <p:cond delay="0"/>
                            </p:stCondLst>
                            <p:childTnLst>
                              <p:par>
                                <p:cTn id="616" nodeType="clickEffect" fill="hold" presetClass="entr" presetID="10">
                                  <p:stCondLst>
                                    <p:cond delay="0"/>
                                  </p:stCondLst>
                                  <p:childTnLst>
                                    <p:set>
                                      <p:cBhvr>
                                        <p:cTn id="617" dur="1" fill="hold">
                                          <p:stCondLst>
                                            <p:cond delay="0"/>
                                          </p:stCondLst>
                                        </p:cTn>
                                        <p:tgtEl>
                                          <p:spTgt spid="334">
                                            <p:txEl>
                                              <p:pRg st="57" end="73"/>
                                            </p:txEl>
                                          </p:spTgt>
                                        </p:tgtEl>
                                        <p:attrNameLst>
                                          <p:attrName>style.visibility</p:attrName>
                                        </p:attrNameLst>
                                      </p:cBhvr>
                                      <p:to>
                                        <p:strVal val="visible"/>
                                      </p:to>
                                    </p:set>
                                    <p:animEffect filter="fade" transition="in">
                                      <p:cBhvr additive="repl">
                                        <p:cTn id="618" dur="1000">
                                          <p:stCondLst>
                                            <p:cond delay="0"/>
                                          </p:stCondLst>
                                        </p:cTn>
                                        <p:tgtEl>
                                          <p:spTgt spid="334">
                                            <p:txEl>
                                              <p:pRg st="57" end="73"/>
                                            </p:txEl>
                                          </p:spTgt>
                                        </p:tgtEl>
                                      </p:cBhvr>
                                    </p:animEffect>
                                  </p:childTnLst>
                                </p:cTn>
                              </p:par>
                            </p:childTnLst>
                          </p:cTn>
                        </p:par>
                      </p:childTnLst>
                    </p:cTn>
                  </p:par>
                  <p:par>
                    <p:cTn id="619" fill="hold">
                      <p:stCondLst>
                        <p:cond delay="indefinite"/>
                      </p:stCondLst>
                      <p:childTnLst>
                        <p:par>
                          <p:cTn id="620" fill="hold">
                            <p:stCondLst>
                              <p:cond delay="0"/>
                            </p:stCondLst>
                            <p:childTnLst>
                              <p:par>
                                <p:cTn id="621" nodeType="clickEffect" fill="hold" presetClass="entr" presetID="10">
                                  <p:stCondLst>
                                    <p:cond delay="0"/>
                                  </p:stCondLst>
                                  <p:childTnLst>
                                    <p:set>
                                      <p:cBhvr>
                                        <p:cTn id="622" dur="1" fill="hold">
                                          <p:stCondLst>
                                            <p:cond delay="0"/>
                                          </p:stCondLst>
                                        </p:cTn>
                                        <p:tgtEl>
                                          <p:spTgt spid="334">
                                            <p:txEl>
                                              <p:pRg st="73" end="90"/>
                                            </p:txEl>
                                          </p:spTgt>
                                        </p:tgtEl>
                                        <p:attrNameLst>
                                          <p:attrName>style.visibility</p:attrName>
                                        </p:attrNameLst>
                                      </p:cBhvr>
                                      <p:to>
                                        <p:strVal val="visible"/>
                                      </p:to>
                                    </p:set>
                                    <p:animEffect filter="fade" transition="in">
                                      <p:cBhvr additive="repl">
                                        <p:cTn id="623" dur="1000">
                                          <p:stCondLst>
                                            <p:cond delay="0"/>
                                          </p:stCondLst>
                                        </p:cTn>
                                        <p:tgtEl>
                                          <p:spTgt spid="334">
                                            <p:txEl>
                                              <p:pRg st="73" end="90"/>
                                            </p:txEl>
                                          </p:spTgt>
                                        </p:tgtEl>
                                      </p:cBhvr>
                                    </p:animEffect>
                                  </p:childTnLst>
                                </p:cTn>
                              </p:par>
                            </p:childTnLst>
                          </p:cTn>
                        </p:par>
                      </p:childTnLst>
                    </p:cTn>
                  </p:par>
                  <p:par>
                    <p:cTn id="624" fill="hold">
                      <p:stCondLst>
                        <p:cond delay="indefinite"/>
                      </p:stCondLst>
                      <p:childTnLst>
                        <p:par>
                          <p:cTn id="625" fill="hold">
                            <p:stCondLst>
                              <p:cond delay="0"/>
                            </p:stCondLst>
                            <p:childTnLst>
                              <p:par>
                                <p:cTn id="626" nodeType="clickEffect" fill="hold" presetClass="entr" presetID="10">
                                  <p:stCondLst>
                                    <p:cond delay="0"/>
                                  </p:stCondLst>
                                  <p:childTnLst>
                                    <p:set>
                                      <p:cBhvr>
                                        <p:cTn id="627" dur="1" fill="hold">
                                          <p:stCondLst>
                                            <p:cond delay="0"/>
                                          </p:stCondLst>
                                        </p:cTn>
                                        <p:tgtEl>
                                          <p:spTgt spid="334">
                                            <p:txEl>
                                              <p:pRg st="90" end="132"/>
                                            </p:txEl>
                                          </p:spTgt>
                                        </p:tgtEl>
                                        <p:attrNameLst>
                                          <p:attrName>style.visibility</p:attrName>
                                        </p:attrNameLst>
                                      </p:cBhvr>
                                      <p:to>
                                        <p:strVal val="visible"/>
                                      </p:to>
                                    </p:set>
                                    <p:animEffect filter="fade" transition="in">
                                      <p:cBhvr additive="repl">
                                        <p:cTn id="628" dur="1000">
                                          <p:stCondLst>
                                            <p:cond delay="0"/>
                                          </p:stCondLst>
                                        </p:cTn>
                                        <p:tgtEl>
                                          <p:spTgt spid="334">
                                            <p:txEl>
                                              <p:pRg st="90" end="132"/>
                                            </p:txEl>
                                          </p:spTgt>
                                        </p:tgtEl>
                                      </p:cBhvr>
                                    </p:animEffect>
                                  </p:childTnLst>
                                </p:cTn>
                              </p:par>
                            </p:childTnLst>
                          </p:cTn>
                        </p:par>
                      </p:childTnLst>
                    </p:cTn>
                  </p:par>
                  <p:par>
                    <p:cTn id="629" fill="hold">
                      <p:stCondLst>
                        <p:cond delay="indefinite"/>
                      </p:stCondLst>
                      <p:childTnLst>
                        <p:par>
                          <p:cTn id="630" fill="hold">
                            <p:stCondLst>
                              <p:cond delay="0"/>
                            </p:stCondLst>
                            <p:childTnLst>
                              <p:par>
                                <p:cTn id="631" nodeType="clickEffect" fill="hold" presetClass="entr" presetID="10">
                                  <p:stCondLst>
                                    <p:cond delay="0"/>
                                  </p:stCondLst>
                                  <p:childTnLst>
                                    <p:set>
                                      <p:cBhvr>
                                        <p:cTn id="632" dur="1" fill="hold">
                                          <p:stCondLst>
                                            <p:cond delay="0"/>
                                          </p:stCondLst>
                                        </p:cTn>
                                        <p:tgtEl>
                                          <p:spTgt spid="334">
                                            <p:txEl>
                                              <p:pRg st="132" end="150"/>
                                            </p:txEl>
                                          </p:spTgt>
                                        </p:tgtEl>
                                        <p:attrNameLst>
                                          <p:attrName>style.visibility</p:attrName>
                                        </p:attrNameLst>
                                      </p:cBhvr>
                                      <p:to>
                                        <p:strVal val="visible"/>
                                      </p:to>
                                    </p:set>
                                    <p:animEffect filter="fade" transition="in">
                                      <p:cBhvr additive="repl">
                                        <p:cTn id="633" dur="1000">
                                          <p:stCondLst>
                                            <p:cond delay="0"/>
                                          </p:stCondLst>
                                        </p:cTn>
                                        <p:tgtEl>
                                          <p:spTgt spid="334">
                                            <p:txEl>
                                              <p:pRg st="132" end="150"/>
                                            </p:txEl>
                                          </p:spTgt>
                                        </p:tgtEl>
                                      </p:cBhvr>
                                    </p:animEffect>
                                  </p:childTnLst>
                                </p:cTn>
                              </p:par>
                            </p:childTnLst>
                          </p:cTn>
                        </p:par>
                      </p:childTnLst>
                    </p:cTn>
                  </p:par>
                  <p:par>
                    <p:cTn id="634" fill="hold">
                      <p:stCondLst>
                        <p:cond delay="indefinite"/>
                      </p:stCondLst>
                      <p:childTnLst>
                        <p:par>
                          <p:cTn id="635" fill="hold">
                            <p:stCondLst>
                              <p:cond delay="0"/>
                            </p:stCondLst>
                            <p:childTnLst>
                              <p:par>
                                <p:cTn id="636" nodeType="clickEffect" fill="hold" presetClass="entr" presetID="10">
                                  <p:stCondLst>
                                    <p:cond delay="0"/>
                                  </p:stCondLst>
                                  <p:childTnLst>
                                    <p:set>
                                      <p:cBhvr>
                                        <p:cTn id="637" dur="1" fill="hold">
                                          <p:stCondLst>
                                            <p:cond delay="0"/>
                                          </p:stCondLst>
                                        </p:cTn>
                                        <p:tgtEl>
                                          <p:spTgt spid="334">
                                            <p:txEl>
                                              <p:pRg st="150" end="212"/>
                                            </p:txEl>
                                          </p:spTgt>
                                        </p:tgtEl>
                                        <p:attrNameLst>
                                          <p:attrName>style.visibility</p:attrName>
                                        </p:attrNameLst>
                                      </p:cBhvr>
                                      <p:to>
                                        <p:strVal val="visible"/>
                                      </p:to>
                                    </p:set>
                                    <p:animEffect filter="fade" transition="in">
                                      <p:cBhvr additive="repl">
                                        <p:cTn id="638" dur="1000">
                                          <p:stCondLst>
                                            <p:cond delay="0"/>
                                          </p:stCondLst>
                                        </p:cTn>
                                        <p:tgtEl>
                                          <p:spTgt spid="334">
                                            <p:txEl>
                                              <p:pRg st="150" end="212"/>
                                            </p:txEl>
                                          </p:spTgt>
                                        </p:tgtEl>
                                      </p:cBhvr>
                                    </p:animEffect>
                                  </p:childTnLst>
                                </p:cTn>
                              </p:par>
                            </p:childTnLst>
                          </p:cTn>
                        </p:par>
                      </p:childTnLst>
                    </p:cTn>
                  </p:par>
                  <p:par>
                    <p:cTn id="639" fill="hold">
                      <p:stCondLst>
                        <p:cond delay="indefinite"/>
                      </p:stCondLst>
                      <p:childTnLst>
                        <p:par>
                          <p:cTn id="640" fill="hold">
                            <p:stCondLst>
                              <p:cond delay="0"/>
                            </p:stCondLst>
                            <p:childTnLst>
                              <p:par>
                                <p:cTn id="641" nodeType="clickEffect" fill="hold" presetClass="entr" presetID="10">
                                  <p:stCondLst>
                                    <p:cond delay="0"/>
                                  </p:stCondLst>
                                  <p:childTnLst>
                                    <p:set>
                                      <p:cBhvr>
                                        <p:cTn id="642" dur="1" fill="hold">
                                          <p:stCondLst>
                                            <p:cond delay="0"/>
                                          </p:stCondLst>
                                        </p:cTn>
                                        <p:tgtEl>
                                          <p:spTgt spid="334">
                                            <p:txEl>
                                              <p:pRg st="212" end="285"/>
                                            </p:txEl>
                                          </p:spTgt>
                                        </p:tgtEl>
                                        <p:attrNameLst>
                                          <p:attrName>style.visibility</p:attrName>
                                        </p:attrNameLst>
                                      </p:cBhvr>
                                      <p:to>
                                        <p:strVal val="visible"/>
                                      </p:to>
                                    </p:set>
                                    <p:animEffect filter="fade" transition="in">
                                      <p:cBhvr additive="repl">
                                        <p:cTn id="643" dur="1000">
                                          <p:stCondLst>
                                            <p:cond delay="0"/>
                                          </p:stCondLst>
                                        </p:cTn>
                                        <p:tgtEl>
                                          <p:spTgt spid="334">
                                            <p:txEl>
                                              <p:pRg st="212" end="285"/>
                                            </p:txEl>
                                          </p:spTgt>
                                        </p:tgtEl>
                                      </p:cBhvr>
                                    </p:animEffect>
                                  </p:childTnLst>
                                </p:cTn>
                              </p:par>
                            </p:childTnLst>
                          </p:cTn>
                        </p:par>
                      </p:childTnLst>
                    </p:cTn>
                  </p:par>
                  <p:par>
                    <p:cTn id="644" fill="hold">
                      <p:stCondLst>
                        <p:cond delay="indefinite"/>
                      </p:stCondLst>
                      <p:childTnLst>
                        <p:par>
                          <p:cTn id="645" fill="hold">
                            <p:stCondLst>
                              <p:cond delay="0"/>
                            </p:stCondLst>
                            <p:childTnLst>
                              <p:par>
                                <p:cTn id="646" nodeType="clickEffect" fill="hold" presetClass="entr" presetID="10">
                                  <p:stCondLst>
                                    <p:cond delay="0"/>
                                  </p:stCondLst>
                                  <p:childTnLst>
                                    <p:set>
                                      <p:cBhvr>
                                        <p:cTn id="647" dur="1" fill="hold">
                                          <p:stCondLst>
                                            <p:cond delay="0"/>
                                          </p:stCondLst>
                                        </p:cTn>
                                        <p:tgtEl>
                                          <p:spTgt spid="334">
                                            <p:txEl>
                                              <p:pRg st="285" end="316"/>
                                            </p:txEl>
                                          </p:spTgt>
                                        </p:tgtEl>
                                        <p:attrNameLst>
                                          <p:attrName>style.visibility</p:attrName>
                                        </p:attrNameLst>
                                      </p:cBhvr>
                                      <p:to>
                                        <p:strVal val="visible"/>
                                      </p:to>
                                    </p:set>
                                    <p:animEffect filter="fade" transition="in">
                                      <p:cBhvr additive="repl">
                                        <p:cTn id="648" dur="1000">
                                          <p:stCondLst>
                                            <p:cond delay="0"/>
                                          </p:stCondLst>
                                        </p:cTn>
                                        <p:tgtEl>
                                          <p:spTgt spid="334">
                                            <p:txEl>
                                              <p:pRg st="285" end="316"/>
                                            </p:txEl>
                                          </p:spTgt>
                                        </p:tgtEl>
                                      </p:cBhvr>
                                    </p:animEffect>
                                  </p:childTnLst>
                                </p:cTn>
                              </p:par>
                            </p:childTnLst>
                          </p:cTn>
                        </p:par>
                      </p:childTnLst>
                    </p:cTn>
                  </p:par>
                  <p:par>
                    <p:cTn id="649" fill="hold">
                      <p:stCondLst>
                        <p:cond delay="indefinite"/>
                      </p:stCondLst>
                      <p:childTnLst>
                        <p:par>
                          <p:cTn id="650" fill="hold">
                            <p:stCondLst>
                              <p:cond delay="0"/>
                            </p:stCondLst>
                            <p:childTnLst>
                              <p:par>
                                <p:cTn id="651" nodeType="clickEffect" fill="hold" presetClass="entr" presetID="10">
                                  <p:stCondLst>
                                    <p:cond delay="0"/>
                                  </p:stCondLst>
                                  <p:childTnLst>
                                    <p:set>
                                      <p:cBhvr>
                                        <p:cTn id="652" dur="1" fill="hold">
                                          <p:stCondLst>
                                            <p:cond delay="0"/>
                                          </p:stCondLst>
                                        </p:cTn>
                                        <p:tgtEl>
                                          <p:spTgt spid="334">
                                            <p:txEl>
                                              <p:pRg st="316" end="333"/>
                                            </p:txEl>
                                          </p:spTgt>
                                        </p:tgtEl>
                                        <p:attrNameLst>
                                          <p:attrName>style.visibility</p:attrName>
                                        </p:attrNameLst>
                                      </p:cBhvr>
                                      <p:to>
                                        <p:strVal val="visible"/>
                                      </p:to>
                                    </p:set>
                                    <p:animEffect filter="fade" transition="in">
                                      <p:cBhvr additive="repl">
                                        <p:cTn id="653" dur="1000">
                                          <p:stCondLst>
                                            <p:cond delay="0"/>
                                          </p:stCondLst>
                                        </p:cTn>
                                        <p:tgtEl>
                                          <p:spTgt spid="334">
                                            <p:txEl>
                                              <p:pRg st="316" end="333"/>
                                            </p:txEl>
                                          </p:spTgt>
                                        </p:tgtEl>
                                      </p:cBhvr>
                                    </p:animEffect>
                                  </p:childTnLst>
                                </p:cTn>
                              </p:par>
                            </p:childTnLst>
                          </p:cTn>
                        </p:par>
                      </p:childTnLst>
                    </p:cTn>
                  </p:par>
                  <p:par>
                    <p:cTn id="654" fill="hold">
                      <p:stCondLst>
                        <p:cond delay="indefinite"/>
                      </p:stCondLst>
                      <p:childTnLst>
                        <p:par>
                          <p:cTn id="655" fill="hold">
                            <p:stCondLst>
                              <p:cond delay="0"/>
                            </p:stCondLst>
                            <p:childTnLst>
                              <p:par>
                                <p:cTn id="656" nodeType="clickEffect" fill="hold" presetClass="entr" presetID="10">
                                  <p:stCondLst>
                                    <p:cond delay="0"/>
                                  </p:stCondLst>
                                  <p:childTnLst>
                                    <p:set>
                                      <p:cBhvr>
                                        <p:cTn id="657" dur="1" fill="hold">
                                          <p:stCondLst>
                                            <p:cond delay="0"/>
                                          </p:stCondLst>
                                        </p:cTn>
                                        <p:tgtEl>
                                          <p:spTgt spid="334">
                                            <p:txEl>
                                              <p:pRg st="333" end="347"/>
                                            </p:txEl>
                                          </p:spTgt>
                                        </p:tgtEl>
                                        <p:attrNameLst>
                                          <p:attrName>style.visibility</p:attrName>
                                        </p:attrNameLst>
                                      </p:cBhvr>
                                      <p:to>
                                        <p:strVal val="visible"/>
                                      </p:to>
                                    </p:set>
                                    <p:animEffect filter="fade" transition="in">
                                      <p:cBhvr additive="repl">
                                        <p:cTn id="658" dur="1000">
                                          <p:stCondLst>
                                            <p:cond delay="0"/>
                                          </p:stCondLst>
                                        </p:cTn>
                                        <p:tgtEl>
                                          <p:spTgt spid="334">
                                            <p:txEl>
                                              <p:pRg st="333" end="347"/>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5" name="CustomShape 1"/>
          <p:cNvSpPr/>
          <p:nvPr/>
        </p:nvSpPr>
        <p:spPr>
          <a:xfrm>
            <a:off x="457200" y="291960"/>
            <a:ext cx="8229240" cy="1383840"/>
          </a:xfrm>
          <a:prstGeom prst="rect">
            <a:avLst/>
          </a:prstGeom>
          <a:noFill/>
          <a:ln>
            <a:noFill/>
          </a:ln>
        </p:spPr>
        <p:style>
          <a:lnRef idx="0"/>
          <a:fillRef idx="0"/>
          <a:effectRef idx="0"/>
          <a:fontRef idx="minor"/>
        </p:style>
        <p:txBody>
          <a:bodyPr lIns="90000" rIns="90000" tIns="45000" bIns="45000"/>
          <a:p>
            <a:pPr algn="ctr">
              <a:lnSpc>
                <a:spcPct val="100000"/>
              </a:lnSpc>
            </a:pPr>
            <a:r>
              <a:rPr b="0" lang="es-AR" sz="4400" spc="-1" strike="noStrike">
                <a:solidFill>
                  <a:srgbClr val="e2d700"/>
                </a:solidFill>
                <a:uFill>
                  <a:solidFill>
                    <a:srgbClr val="ffffff"/>
                  </a:solidFill>
                </a:uFill>
                <a:latin typeface="Century Schoolbook"/>
              </a:rPr>
              <a:t>Derrames Pleurales Hemáticos</a:t>
            </a:r>
            <a:endParaRPr b="0" lang="es-AR" sz="1800" spc="-1" strike="noStrike">
              <a:solidFill>
                <a:srgbClr val="000000"/>
              </a:solidFill>
              <a:uFill>
                <a:solidFill>
                  <a:srgbClr val="ffffff"/>
                </a:solidFill>
              </a:uFill>
              <a:latin typeface="Arial"/>
            </a:endParaRPr>
          </a:p>
        </p:txBody>
      </p:sp>
      <p:sp>
        <p:nvSpPr>
          <p:cNvPr id="336" name="CustomShape 2"/>
          <p:cNvSpPr/>
          <p:nvPr/>
        </p:nvSpPr>
        <p:spPr>
          <a:xfrm>
            <a:off x="457200" y="1905120"/>
            <a:ext cx="8229240" cy="4114440"/>
          </a:xfrm>
          <a:prstGeom prst="rect">
            <a:avLst/>
          </a:prstGeom>
          <a:noFill/>
          <a:ln>
            <a:noFill/>
          </a:ln>
        </p:spPr>
        <p:style>
          <a:lnRef idx="0"/>
          <a:fillRef idx="0"/>
          <a:effectRef idx="0"/>
          <a:fontRef idx="minor"/>
        </p:style>
        <p:txBody>
          <a:bodyPr lIns="90000" rIns="90000" tIns="45000" bIns="45000"/>
          <a:p>
            <a:pPr marL="343080" indent="-342720">
              <a:lnSpc>
                <a:spcPct val="100000"/>
              </a:lnSpc>
              <a:buClr>
                <a:srgbClr val="000000"/>
              </a:buClr>
              <a:buFont typeface="Arial"/>
              <a:buChar char="•"/>
            </a:pPr>
            <a:r>
              <a:rPr b="0" lang="es-AR" sz="3200" spc="-1" strike="noStrike">
                <a:solidFill>
                  <a:srgbClr val="000000"/>
                </a:solidFill>
                <a:uFill>
                  <a:solidFill>
                    <a:srgbClr val="ffffff"/>
                  </a:solidFill>
                </a:uFill>
                <a:latin typeface="Century Schoolbook"/>
              </a:rPr>
              <a:t>Cálculo: Hto pleural / Hto sérico</a:t>
            </a:r>
            <a:endParaRPr b="0" lang="es-AR" sz="1800" spc="-1" strike="noStrike">
              <a:solidFill>
                <a:srgbClr val="000000"/>
              </a:solidFill>
              <a:uFill>
                <a:solidFill>
                  <a:srgbClr val="ffffff"/>
                </a:solidFill>
              </a:uFill>
              <a:latin typeface="Arial"/>
            </a:endParaRPr>
          </a:p>
          <a:p>
            <a:pPr>
              <a:lnSpc>
                <a:spcPct val="100000"/>
              </a:lnSpc>
            </a:pPr>
            <a:endParaRPr b="0" lang="es-AR" sz="18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s-AR" sz="3200" spc="-1" strike="noStrike">
                <a:solidFill>
                  <a:srgbClr val="000000"/>
                </a:solidFill>
                <a:uFill>
                  <a:solidFill>
                    <a:srgbClr val="ffffff"/>
                  </a:solidFill>
                </a:uFill>
                <a:latin typeface="Century Schoolbook"/>
              </a:rPr>
              <a:t>Hto pl/Hto s &lt; 0,1</a:t>
            </a:r>
            <a:r>
              <a:rPr b="0" lang="es-AR" sz="3200" spc="-1" strike="noStrike">
                <a:solidFill>
                  <a:srgbClr val="000000"/>
                </a:solidFill>
                <a:uFill>
                  <a:solidFill>
                    <a:srgbClr val="ffffff"/>
                  </a:solidFill>
                </a:uFill>
                <a:latin typeface="Century Schoolbook"/>
              </a:rPr>
              <a:t>	</a:t>
            </a:r>
            <a:r>
              <a:rPr b="0" lang="es-AR" sz="3200" spc="-1" strike="noStrike">
                <a:solidFill>
                  <a:srgbClr val="000000"/>
                </a:solidFill>
                <a:uFill>
                  <a:solidFill>
                    <a:srgbClr val="ffffff"/>
                  </a:solidFill>
                </a:uFill>
                <a:latin typeface="Century Schoolbook"/>
              </a:rPr>
              <a:t> no sospechoso</a:t>
            </a:r>
            <a:endParaRPr b="0" lang="es-AR" sz="18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s-AR" sz="3200" spc="-1" strike="noStrike">
                <a:solidFill>
                  <a:srgbClr val="000000"/>
                </a:solidFill>
                <a:uFill>
                  <a:solidFill>
                    <a:srgbClr val="ffffff"/>
                  </a:solidFill>
                </a:uFill>
                <a:latin typeface="Century Schoolbook"/>
              </a:rPr>
              <a:t>Hto pl/Hto s 0,1  - 0,2%: CA, TEP, trauma</a:t>
            </a:r>
            <a:endParaRPr b="0" lang="es-AR" sz="18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s-AR" sz="3200" spc="-1" strike="noStrike">
                <a:solidFill>
                  <a:srgbClr val="000000"/>
                </a:solidFill>
                <a:uFill>
                  <a:solidFill>
                    <a:srgbClr val="ffffff"/>
                  </a:solidFill>
                </a:uFill>
                <a:latin typeface="Century Schoolbook"/>
              </a:rPr>
              <a:t>Hto pl/Hto s &gt; 0,5:</a:t>
            </a:r>
            <a:r>
              <a:rPr b="0" lang="es-AR" sz="3200" spc="-1" strike="noStrike">
                <a:solidFill>
                  <a:srgbClr val="000000"/>
                </a:solidFill>
                <a:uFill>
                  <a:solidFill>
                    <a:srgbClr val="ffffff"/>
                  </a:solidFill>
                </a:uFill>
                <a:latin typeface="Century Schoolbook"/>
              </a:rPr>
              <a:t>	</a:t>
            </a:r>
            <a:r>
              <a:rPr b="0" lang="es-AR" sz="3200" spc="-1" strike="noStrike">
                <a:solidFill>
                  <a:srgbClr val="000000"/>
                </a:solidFill>
                <a:uFill>
                  <a:solidFill>
                    <a:srgbClr val="ffffff"/>
                  </a:solidFill>
                </a:uFill>
                <a:latin typeface="Century Schoolbook"/>
              </a:rPr>
              <a:t>Hemotórax</a:t>
            </a:r>
            <a:endParaRPr b="0" lang="es-AR" sz="1800" spc="-1" strike="noStrike">
              <a:solidFill>
                <a:srgbClr val="000000"/>
              </a:solidFill>
              <a:uFill>
                <a:solidFill>
                  <a:srgbClr val="ffffff"/>
                </a:solidFill>
              </a:uFill>
              <a:latin typeface="Arial"/>
            </a:endParaRPr>
          </a:p>
        </p:txBody>
      </p:sp>
    </p:spTree>
  </p:cSld>
  <p:timing>
    <p:tnLst>
      <p:par>
        <p:cTn id="659" dur="indefinite" restart="never" nodeType="tmRoot">
          <p:childTnLst>
            <p:seq>
              <p:cTn id="660" dur="indefinite" nodeType="mainSeq">
                <p:childTnLst>
                  <p:par>
                    <p:cTn id="661" fill="hold">
                      <p:stCondLst>
                        <p:cond delay="0"/>
                      </p:stCondLst>
                      <p:childTnLst>
                        <p:par>
                          <p:cTn id="662" fill="hold">
                            <p:stCondLst>
                              <p:cond delay="0"/>
                            </p:stCondLst>
                            <p:childTnLst>
                              <p:par>
                                <p:cTn id="663" nodeType="withEffect" fill="hold" presetClass="entr" presetID="53">
                                  <p:stCondLst>
                                    <p:cond delay="0"/>
                                  </p:stCondLst>
                                  <p:childTnLst>
                                    <p:set>
                                      <p:cBhvr>
                                        <p:cTn id="664" dur="1" fill="hold">
                                          <p:stCondLst>
                                            <p:cond delay="0"/>
                                          </p:stCondLst>
                                        </p:cTn>
                                        <p:tgtEl>
                                          <p:spTgt spid="335"/>
                                        </p:tgtEl>
                                        <p:attrNameLst>
                                          <p:attrName>style.visibility</p:attrName>
                                        </p:attrNameLst>
                                      </p:cBhvr>
                                      <p:to>
                                        <p:strVal val="visible"/>
                                      </p:to>
                                    </p:set>
                                    <p:anim calcmode="lin" valueType="num">
                                      <p:cBhvr additive="repl">
                                        <p:cTn id="665" dur="500" fill="hold"/>
                                        <p:tgtEl>
                                          <p:spTgt spid="335"/>
                                        </p:tgtEl>
                                        <p:attrNameLst>
                                          <p:attrName/>
                                        </p:attrNameLst>
                                      </p:cBhvr>
                                      <p:tavLst>
                                        <p:tav tm="0">
                                          <p:val/>
                                        </p:tav>
                                        <p:tav tm="100000">
                                          <p:val>
                                            <p:strVal val="#ppt_w"/>
                                          </p:val>
                                        </p:tav>
                                      </p:tavLst>
                                    </p:anim>
                                    <p:anim calcmode="lin" valueType="num">
                                      <p:cBhvr additive="repl">
                                        <p:cTn id="666" dur="500" fill="hold"/>
                                        <p:tgtEl>
                                          <p:spTgt spid="335"/>
                                        </p:tgtEl>
                                        <p:attrNameLst>
                                          <p:attrName/>
                                        </p:attrNameLst>
                                      </p:cBhvr>
                                      <p:tavLst>
                                        <p:tav tm="0">
                                          <p:val/>
                                        </p:tav>
                                        <p:tav tm="100000">
                                          <p:val>
                                            <p:strVal val="#ppt_h"/>
                                          </p:val>
                                        </p:tav>
                                      </p:tavLst>
                                    </p:anim>
                                    <p:animEffect filter="fade" transition="in">
                                      <p:cBhvr additive="repl">
                                        <p:cTn id="667" dur="500"/>
                                        <p:tgtEl>
                                          <p:spTgt spid="335"/>
                                        </p:tgtEl>
                                      </p:cBhvr>
                                    </p:animEffect>
                                  </p:childTnLst>
                                </p:cTn>
                              </p:par>
                            </p:childTnLst>
                          </p:cTn>
                        </p:par>
                      </p:childTnLst>
                    </p:cTn>
                  </p:par>
                  <p:par>
                    <p:cTn id="668" fill="hold">
                      <p:stCondLst>
                        <p:cond delay="indefinite"/>
                      </p:stCondLst>
                      <p:childTnLst>
                        <p:par>
                          <p:cTn id="669" fill="hold">
                            <p:stCondLst>
                              <p:cond delay="0"/>
                            </p:stCondLst>
                            <p:childTnLst>
                              <p:par>
                                <p:cTn id="670" nodeType="clickEffect" fill="hold" presetClass="entr" presetID="10">
                                  <p:stCondLst>
                                    <p:cond delay="0"/>
                                  </p:stCondLst>
                                  <p:childTnLst>
                                    <p:set>
                                      <p:cBhvr>
                                        <p:cTn id="671" dur="1" fill="hold">
                                          <p:stCondLst>
                                            <p:cond delay="0"/>
                                          </p:stCondLst>
                                        </p:cTn>
                                        <p:tgtEl>
                                          <p:spTgt spid="336">
                                            <p:txEl>
                                              <p:pRg st="0" end="34"/>
                                            </p:txEl>
                                          </p:spTgt>
                                        </p:tgtEl>
                                        <p:attrNameLst>
                                          <p:attrName>style.visibility</p:attrName>
                                        </p:attrNameLst>
                                      </p:cBhvr>
                                      <p:to>
                                        <p:strVal val="visible"/>
                                      </p:to>
                                    </p:set>
                                    <p:animEffect filter="fade" transition="in">
                                      <p:cBhvr additive="repl">
                                        <p:cTn id="672" dur="1000">
                                          <p:stCondLst>
                                            <p:cond delay="0"/>
                                          </p:stCondLst>
                                        </p:cTn>
                                        <p:tgtEl>
                                          <p:spTgt spid="336">
                                            <p:txEl>
                                              <p:pRg st="0" end="34"/>
                                            </p:txEl>
                                          </p:spTgt>
                                        </p:tgtEl>
                                      </p:cBhvr>
                                    </p:animEffect>
                                  </p:childTnLst>
                                </p:cTn>
                              </p:par>
                            </p:childTnLst>
                          </p:cTn>
                        </p:par>
                      </p:childTnLst>
                    </p:cTn>
                  </p:par>
                  <p:par>
                    <p:cTn id="673" fill="hold">
                      <p:stCondLst>
                        <p:cond delay="indefinite"/>
                      </p:stCondLst>
                      <p:childTnLst>
                        <p:par>
                          <p:cTn id="674" fill="hold">
                            <p:stCondLst>
                              <p:cond delay="0"/>
                            </p:stCondLst>
                            <p:childTnLst>
                              <p:par>
                                <p:cTn id="675" nodeType="clickEffect" fill="hold" presetClass="entr" presetID="10">
                                  <p:stCondLst>
                                    <p:cond delay="0"/>
                                  </p:stCondLst>
                                  <p:childTnLst>
                                    <p:set>
                                      <p:cBhvr>
                                        <p:cTn id="676" dur="1" fill="hold">
                                          <p:stCondLst>
                                            <p:cond delay="0"/>
                                          </p:stCondLst>
                                        </p:cTn>
                                        <p:tgtEl>
                                          <p:spTgt spid="336">
                                            <p:txEl>
                                              <p:pRg st="35" end="69"/>
                                            </p:txEl>
                                          </p:spTgt>
                                        </p:tgtEl>
                                        <p:attrNameLst>
                                          <p:attrName>style.visibility</p:attrName>
                                        </p:attrNameLst>
                                      </p:cBhvr>
                                      <p:to>
                                        <p:strVal val="visible"/>
                                      </p:to>
                                    </p:set>
                                    <p:animEffect filter="fade" transition="in">
                                      <p:cBhvr additive="repl">
                                        <p:cTn id="677" dur="1000">
                                          <p:stCondLst>
                                            <p:cond delay="0"/>
                                          </p:stCondLst>
                                        </p:cTn>
                                        <p:tgtEl>
                                          <p:spTgt spid="336">
                                            <p:txEl>
                                              <p:pRg st="35" end="69"/>
                                            </p:txEl>
                                          </p:spTgt>
                                        </p:tgtEl>
                                      </p:cBhvr>
                                    </p:animEffect>
                                  </p:childTnLst>
                                </p:cTn>
                              </p:par>
                            </p:childTnLst>
                          </p:cTn>
                        </p:par>
                      </p:childTnLst>
                    </p:cTn>
                  </p:par>
                  <p:par>
                    <p:cTn id="678" fill="hold">
                      <p:stCondLst>
                        <p:cond delay="indefinite"/>
                      </p:stCondLst>
                      <p:childTnLst>
                        <p:par>
                          <p:cTn id="679" fill="hold">
                            <p:stCondLst>
                              <p:cond delay="0"/>
                            </p:stCondLst>
                            <p:childTnLst>
                              <p:par>
                                <p:cTn id="680" nodeType="clickEffect" fill="hold" presetClass="entr" presetID="10">
                                  <p:stCondLst>
                                    <p:cond delay="0"/>
                                  </p:stCondLst>
                                  <p:childTnLst>
                                    <p:set>
                                      <p:cBhvr>
                                        <p:cTn id="681" dur="1" fill="hold">
                                          <p:stCondLst>
                                            <p:cond delay="0"/>
                                          </p:stCondLst>
                                        </p:cTn>
                                        <p:tgtEl>
                                          <p:spTgt spid="336">
                                            <p:txEl>
                                              <p:pRg st="69" end="111"/>
                                            </p:txEl>
                                          </p:spTgt>
                                        </p:tgtEl>
                                        <p:attrNameLst>
                                          <p:attrName>style.visibility</p:attrName>
                                        </p:attrNameLst>
                                      </p:cBhvr>
                                      <p:to>
                                        <p:strVal val="visible"/>
                                      </p:to>
                                    </p:set>
                                    <p:animEffect filter="fade" transition="in">
                                      <p:cBhvr additive="repl">
                                        <p:cTn id="682" dur="1000">
                                          <p:stCondLst>
                                            <p:cond delay="0"/>
                                          </p:stCondLst>
                                        </p:cTn>
                                        <p:tgtEl>
                                          <p:spTgt spid="336">
                                            <p:txEl>
                                              <p:pRg st="69" end="111"/>
                                            </p:txEl>
                                          </p:spTgt>
                                        </p:tgtEl>
                                      </p:cBhvr>
                                    </p:animEffect>
                                  </p:childTnLst>
                                </p:cTn>
                              </p:par>
                            </p:childTnLst>
                          </p:cTn>
                        </p:par>
                      </p:childTnLst>
                    </p:cTn>
                  </p:par>
                  <p:par>
                    <p:cTn id="683" fill="hold">
                      <p:stCondLst>
                        <p:cond delay="indefinite"/>
                      </p:stCondLst>
                      <p:childTnLst>
                        <p:par>
                          <p:cTn id="684" fill="hold">
                            <p:stCondLst>
                              <p:cond delay="0"/>
                            </p:stCondLst>
                            <p:childTnLst>
                              <p:par>
                                <p:cTn id="685" nodeType="clickEffect" fill="hold" presetClass="entr" presetID="10">
                                  <p:stCondLst>
                                    <p:cond delay="0"/>
                                  </p:stCondLst>
                                  <p:childTnLst>
                                    <p:set>
                                      <p:cBhvr>
                                        <p:cTn id="686" dur="1" fill="hold">
                                          <p:stCondLst>
                                            <p:cond delay="0"/>
                                          </p:stCondLst>
                                        </p:cTn>
                                        <p:tgtEl>
                                          <p:spTgt spid="336">
                                            <p:txEl>
                                              <p:pRg st="111" end="141"/>
                                            </p:txEl>
                                          </p:spTgt>
                                        </p:tgtEl>
                                        <p:attrNameLst>
                                          <p:attrName>style.visibility</p:attrName>
                                        </p:attrNameLst>
                                      </p:cBhvr>
                                      <p:to>
                                        <p:strVal val="visible"/>
                                      </p:to>
                                    </p:set>
                                    <p:animEffect filter="fade" transition="in">
                                      <p:cBhvr additive="repl">
                                        <p:cTn id="687" dur="1000">
                                          <p:stCondLst>
                                            <p:cond delay="0"/>
                                          </p:stCondLst>
                                        </p:cTn>
                                        <p:tgtEl>
                                          <p:spTgt spid="336">
                                            <p:txEl>
                                              <p:pRg st="111" end="141"/>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7" name="CustomShape 1"/>
          <p:cNvSpPr/>
          <p:nvPr/>
        </p:nvSpPr>
        <p:spPr>
          <a:xfrm>
            <a:off x="457200" y="291960"/>
            <a:ext cx="8229240" cy="1383840"/>
          </a:xfrm>
          <a:prstGeom prst="rect">
            <a:avLst/>
          </a:prstGeom>
          <a:noFill/>
          <a:ln>
            <a:noFill/>
          </a:ln>
        </p:spPr>
        <p:style>
          <a:lnRef idx="0"/>
          <a:fillRef idx="0"/>
          <a:effectRef idx="0"/>
          <a:fontRef idx="minor"/>
        </p:style>
        <p:txBody>
          <a:bodyPr lIns="90000" rIns="90000" tIns="45000" bIns="45000"/>
          <a:p>
            <a:pPr algn="ctr">
              <a:lnSpc>
                <a:spcPct val="100000"/>
              </a:lnSpc>
            </a:pPr>
            <a:r>
              <a:rPr b="0" lang="es-AR" sz="4400" spc="-1" strike="noStrike">
                <a:solidFill>
                  <a:srgbClr val="e2d700"/>
                </a:solidFill>
                <a:uFill>
                  <a:solidFill>
                    <a:srgbClr val="ffffff"/>
                  </a:solidFill>
                </a:uFill>
                <a:latin typeface="Century Schoolbook"/>
              </a:rPr>
              <a:t>Recuento Celular Diferencial</a:t>
            </a:r>
            <a:endParaRPr b="0" lang="es-AR" sz="1800" spc="-1" strike="noStrike">
              <a:solidFill>
                <a:srgbClr val="000000"/>
              </a:solidFill>
              <a:uFill>
                <a:solidFill>
                  <a:srgbClr val="ffffff"/>
                </a:solidFill>
              </a:uFill>
              <a:latin typeface="Arial"/>
            </a:endParaRPr>
          </a:p>
        </p:txBody>
      </p:sp>
      <p:sp>
        <p:nvSpPr>
          <p:cNvPr id="338" name="CustomShape 2"/>
          <p:cNvSpPr/>
          <p:nvPr/>
        </p:nvSpPr>
        <p:spPr>
          <a:xfrm>
            <a:off x="457200" y="1905120"/>
            <a:ext cx="8229240" cy="4114440"/>
          </a:xfrm>
          <a:prstGeom prst="rect">
            <a:avLst/>
          </a:prstGeom>
          <a:noFill/>
          <a:ln>
            <a:noFill/>
          </a:ln>
        </p:spPr>
        <p:style>
          <a:lnRef idx="0"/>
          <a:fillRef idx="0"/>
          <a:effectRef idx="0"/>
          <a:fontRef idx="minor"/>
        </p:style>
        <p:txBody>
          <a:bodyPr lIns="90000" rIns="90000" tIns="45000" bIns="45000"/>
          <a:p>
            <a:pPr marL="343080" indent="-342720">
              <a:lnSpc>
                <a:spcPct val="80000"/>
              </a:lnSpc>
              <a:buClr>
                <a:srgbClr val="000000"/>
              </a:buClr>
              <a:buFont typeface="Arial"/>
              <a:buChar char="•"/>
            </a:pPr>
            <a:r>
              <a:rPr b="0" lang="es-AR" sz="2000" spc="-1" strike="noStrike">
                <a:solidFill>
                  <a:srgbClr val="000000"/>
                </a:solidFill>
                <a:uFill>
                  <a:solidFill>
                    <a:srgbClr val="ffffff"/>
                  </a:solidFill>
                </a:uFill>
                <a:latin typeface="Century Schoolbook"/>
              </a:rPr>
              <a:t>Linfocitosis: 85 al 95 %</a:t>
            </a:r>
            <a:endParaRPr b="0" lang="es-AR" sz="1800" spc="-1" strike="noStrike">
              <a:solidFill>
                <a:srgbClr val="000000"/>
              </a:solidFill>
              <a:uFill>
                <a:solidFill>
                  <a:srgbClr val="ffffff"/>
                </a:solidFill>
              </a:uFill>
              <a:latin typeface="Arial"/>
            </a:endParaRPr>
          </a:p>
          <a:p>
            <a:pPr marL="343080" indent="-342720">
              <a:lnSpc>
                <a:spcPct val="80000"/>
              </a:lnSpc>
            </a:pPr>
            <a:r>
              <a:rPr b="0" lang="es-AR" sz="2000" spc="-1" strike="noStrike">
                <a:solidFill>
                  <a:srgbClr val="000000"/>
                </a:solidFill>
                <a:uFill>
                  <a:solidFill>
                    <a:srgbClr val="ffffff"/>
                  </a:solidFill>
                </a:uFill>
                <a:latin typeface="Century Schoolbook"/>
              </a:rPr>
              <a:t>	</a:t>
            </a:r>
            <a:r>
              <a:rPr b="0" lang="es-AR" sz="2000" spc="-1" strike="noStrike">
                <a:solidFill>
                  <a:srgbClr val="000000"/>
                </a:solidFill>
                <a:uFill>
                  <a:solidFill>
                    <a:srgbClr val="ffffff"/>
                  </a:solidFill>
                </a:uFill>
                <a:latin typeface="Century Schoolbook"/>
              </a:rPr>
              <a:t>	</a:t>
            </a:r>
            <a:r>
              <a:rPr b="0" lang="es-AR" sz="2000" spc="-1" strike="noStrike">
                <a:solidFill>
                  <a:srgbClr val="000000"/>
                </a:solidFill>
                <a:uFill>
                  <a:solidFill>
                    <a:srgbClr val="ffffff"/>
                  </a:solidFill>
                </a:uFill>
                <a:latin typeface="Century Schoolbook"/>
              </a:rPr>
              <a:t>	</a:t>
            </a:r>
            <a:r>
              <a:rPr b="0" lang="es-AR" sz="2000" spc="-1" strike="noStrike">
                <a:solidFill>
                  <a:srgbClr val="000000"/>
                </a:solidFill>
                <a:uFill>
                  <a:solidFill>
                    <a:srgbClr val="ffffff"/>
                  </a:solidFill>
                </a:uFill>
                <a:latin typeface="Century Schoolbook"/>
              </a:rPr>
              <a:t>	</a:t>
            </a:r>
            <a:r>
              <a:rPr b="0" lang="es-AR" sz="2000" spc="-1" strike="noStrike">
                <a:solidFill>
                  <a:srgbClr val="000000"/>
                </a:solidFill>
                <a:uFill>
                  <a:solidFill>
                    <a:srgbClr val="ffffff"/>
                  </a:solidFill>
                </a:uFill>
                <a:latin typeface="Century Schoolbook"/>
              </a:rPr>
              <a:t>- TBC</a:t>
            </a:r>
            <a:endParaRPr b="0" lang="es-AR" sz="1800" spc="-1" strike="noStrike">
              <a:solidFill>
                <a:srgbClr val="000000"/>
              </a:solidFill>
              <a:uFill>
                <a:solidFill>
                  <a:srgbClr val="ffffff"/>
                </a:solidFill>
              </a:uFill>
              <a:latin typeface="Arial"/>
            </a:endParaRPr>
          </a:p>
          <a:p>
            <a:pPr marL="343080" indent="-342720">
              <a:lnSpc>
                <a:spcPct val="80000"/>
              </a:lnSpc>
            </a:pPr>
            <a:r>
              <a:rPr b="0" lang="es-AR" sz="2000" spc="-1" strike="noStrike">
                <a:solidFill>
                  <a:srgbClr val="000000"/>
                </a:solidFill>
                <a:uFill>
                  <a:solidFill>
                    <a:srgbClr val="ffffff"/>
                  </a:solidFill>
                </a:uFill>
                <a:latin typeface="Century Schoolbook"/>
              </a:rPr>
              <a:t>	</a:t>
            </a:r>
            <a:r>
              <a:rPr b="0" lang="es-AR" sz="2000" spc="-1" strike="noStrike">
                <a:solidFill>
                  <a:srgbClr val="000000"/>
                </a:solidFill>
                <a:uFill>
                  <a:solidFill>
                    <a:srgbClr val="ffffff"/>
                  </a:solidFill>
                </a:uFill>
                <a:latin typeface="Century Schoolbook"/>
              </a:rPr>
              <a:t>	</a:t>
            </a:r>
            <a:r>
              <a:rPr b="0" lang="es-AR" sz="2000" spc="-1" strike="noStrike">
                <a:solidFill>
                  <a:srgbClr val="000000"/>
                </a:solidFill>
                <a:uFill>
                  <a:solidFill>
                    <a:srgbClr val="ffffff"/>
                  </a:solidFill>
                </a:uFill>
                <a:latin typeface="Century Schoolbook"/>
              </a:rPr>
              <a:t>	</a:t>
            </a:r>
            <a:r>
              <a:rPr b="0" lang="es-AR" sz="2000" spc="-1" strike="noStrike">
                <a:solidFill>
                  <a:srgbClr val="000000"/>
                </a:solidFill>
                <a:uFill>
                  <a:solidFill>
                    <a:srgbClr val="ffffff"/>
                  </a:solidFill>
                </a:uFill>
                <a:latin typeface="Century Schoolbook"/>
              </a:rPr>
              <a:t>	</a:t>
            </a:r>
            <a:r>
              <a:rPr b="0" lang="es-AR" sz="2000" spc="-1" strike="noStrike">
                <a:solidFill>
                  <a:srgbClr val="000000"/>
                </a:solidFill>
                <a:uFill>
                  <a:solidFill>
                    <a:srgbClr val="ffffff"/>
                  </a:solidFill>
                </a:uFill>
                <a:latin typeface="Century Schoolbook"/>
              </a:rPr>
              <a:t>- Linfoma</a:t>
            </a:r>
            <a:endParaRPr b="0" lang="es-AR" sz="1800" spc="-1" strike="noStrike">
              <a:solidFill>
                <a:srgbClr val="000000"/>
              </a:solidFill>
              <a:uFill>
                <a:solidFill>
                  <a:srgbClr val="ffffff"/>
                </a:solidFill>
              </a:uFill>
              <a:latin typeface="Arial"/>
            </a:endParaRPr>
          </a:p>
          <a:p>
            <a:pPr marL="343080" indent="-342720">
              <a:lnSpc>
                <a:spcPct val="80000"/>
              </a:lnSpc>
            </a:pPr>
            <a:r>
              <a:rPr b="0" lang="es-AR" sz="2000" spc="-1" strike="noStrike">
                <a:solidFill>
                  <a:srgbClr val="000000"/>
                </a:solidFill>
                <a:uFill>
                  <a:solidFill>
                    <a:srgbClr val="ffffff"/>
                  </a:solidFill>
                </a:uFill>
                <a:latin typeface="Century Schoolbook"/>
              </a:rPr>
              <a:t>	</a:t>
            </a:r>
            <a:r>
              <a:rPr b="0" lang="es-AR" sz="2000" spc="-1" strike="noStrike">
                <a:solidFill>
                  <a:srgbClr val="000000"/>
                </a:solidFill>
                <a:uFill>
                  <a:solidFill>
                    <a:srgbClr val="ffffff"/>
                  </a:solidFill>
                </a:uFill>
                <a:latin typeface="Century Schoolbook"/>
              </a:rPr>
              <a:t>	</a:t>
            </a:r>
            <a:r>
              <a:rPr b="0" lang="es-AR" sz="2000" spc="-1" strike="noStrike">
                <a:solidFill>
                  <a:srgbClr val="000000"/>
                </a:solidFill>
                <a:uFill>
                  <a:solidFill>
                    <a:srgbClr val="ffffff"/>
                  </a:solidFill>
                </a:uFill>
                <a:latin typeface="Century Schoolbook"/>
              </a:rPr>
              <a:t>	</a:t>
            </a:r>
            <a:r>
              <a:rPr b="0" lang="es-AR" sz="2000" spc="-1" strike="noStrike">
                <a:solidFill>
                  <a:srgbClr val="000000"/>
                </a:solidFill>
                <a:uFill>
                  <a:solidFill>
                    <a:srgbClr val="ffffff"/>
                  </a:solidFill>
                </a:uFill>
                <a:latin typeface="Century Schoolbook"/>
              </a:rPr>
              <a:t>	</a:t>
            </a:r>
            <a:r>
              <a:rPr b="0" lang="es-AR" sz="2000" spc="-1" strike="noStrike">
                <a:solidFill>
                  <a:srgbClr val="000000"/>
                </a:solidFill>
                <a:uFill>
                  <a:solidFill>
                    <a:srgbClr val="ffffff"/>
                  </a:solidFill>
                </a:uFill>
                <a:latin typeface="Century Schoolbook"/>
              </a:rPr>
              <a:t>- Sarcoidosis</a:t>
            </a:r>
            <a:endParaRPr b="0" lang="es-AR" sz="1800" spc="-1" strike="noStrike">
              <a:solidFill>
                <a:srgbClr val="000000"/>
              </a:solidFill>
              <a:uFill>
                <a:solidFill>
                  <a:srgbClr val="ffffff"/>
                </a:solidFill>
              </a:uFill>
              <a:latin typeface="Arial"/>
            </a:endParaRPr>
          </a:p>
          <a:p>
            <a:pPr marL="343080" indent="-342720">
              <a:lnSpc>
                <a:spcPct val="80000"/>
              </a:lnSpc>
            </a:pPr>
            <a:r>
              <a:rPr b="0" lang="es-AR" sz="2000" spc="-1" strike="noStrike">
                <a:solidFill>
                  <a:srgbClr val="000000"/>
                </a:solidFill>
                <a:uFill>
                  <a:solidFill>
                    <a:srgbClr val="ffffff"/>
                  </a:solidFill>
                </a:uFill>
                <a:latin typeface="Century Schoolbook"/>
              </a:rPr>
              <a:t>	</a:t>
            </a:r>
            <a:r>
              <a:rPr b="0" lang="es-AR" sz="2000" spc="-1" strike="noStrike">
                <a:solidFill>
                  <a:srgbClr val="000000"/>
                </a:solidFill>
                <a:uFill>
                  <a:solidFill>
                    <a:srgbClr val="ffffff"/>
                  </a:solidFill>
                </a:uFill>
                <a:latin typeface="Century Schoolbook"/>
              </a:rPr>
              <a:t>	</a:t>
            </a:r>
            <a:r>
              <a:rPr b="0" lang="es-AR" sz="2000" spc="-1" strike="noStrike">
                <a:solidFill>
                  <a:srgbClr val="000000"/>
                </a:solidFill>
                <a:uFill>
                  <a:solidFill>
                    <a:srgbClr val="ffffff"/>
                  </a:solidFill>
                </a:uFill>
                <a:latin typeface="Century Schoolbook"/>
              </a:rPr>
              <a:t>	</a:t>
            </a:r>
            <a:r>
              <a:rPr b="0" lang="es-AR" sz="2000" spc="-1" strike="noStrike">
                <a:solidFill>
                  <a:srgbClr val="000000"/>
                </a:solidFill>
                <a:uFill>
                  <a:solidFill>
                    <a:srgbClr val="ffffff"/>
                  </a:solidFill>
                </a:uFill>
                <a:latin typeface="Century Schoolbook"/>
              </a:rPr>
              <a:t>	</a:t>
            </a:r>
            <a:r>
              <a:rPr b="0" lang="es-AR" sz="2000" spc="-1" strike="noStrike">
                <a:solidFill>
                  <a:srgbClr val="000000"/>
                </a:solidFill>
                <a:uFill>
                  <a:solidFill>
                    <a:srgbClr val="ffffff"/>
                  </a:solidFill>
                </a:uFill>
                <a:latin typeface="Century Schoolbook"/>
              </a:rPr>
              <a:t>- Derrame Reumatoideo</a:t>
            </a:r>
            <a:endParaRPr b="0" lang="es-AR" sz="1800" spc="-1" strike="noStrike">
              <a:solidFill>
                <a:srgbClr val="000000"/>
              </a:solidFill>
              <a:uFill>
                <a:solidFill>
                  <a:srgbClr val="ffffff"/>
                </a:solidFill>
              </a:uFill>
              <a:latin typeface="Arial"/>
            </a:endParaRPr>
          </a:p>
          <a:p>
            <a:pPr marL="343080" indent="-342720">
              <a:lnSpc>
                <a:spcPct val="80000"/>
              </a:lnSpc>
            </a:pPr>
            <a:r>
              <a:rPr b="0" lang="es-AR" sz="2000" spc="-1" strike="noStrike">
                <a:solidFill>
                  <a:srgbClr val="000000"/>
                </a:solidFill>
                <a:uFill>
                  <a:solidFill>
                    <a:srgbClr val="ffffff"/>
                  </a:solidFill>
                </a:uFill>
                <a:latin typeface="Century Schoolbook"/>
              </a:rPr>
              <a:t>	</a:t>
            </a:r>
            <a:r>
              <a:rPr b="0" lang="es-AR" sz="2000" spc="-1" strike="noStrike">
                <a:solidFill>
                  <a:srgbClr val="000000"/>
                </a:solidFill>
                <a:uFill>
                  <a:solidFill>
                    <a:srgbClr val="ffffff"/>
                  </a:solidFill>
                </a:uFill>
                <a:latin typeface="Century Schoolbook"/>
              </a:rPr>
              <a:t>	</a:t>
            </a:r>
            <a:r>
              <a:rPr b="0" lang="es-AR" sz="2000" spc="-1" strike="noStrike">
                <a:solidFill>
                  <a:srgbClr val="000000"/>
                </a:solidFill>
                <a:uFill>
                  <a:solidFill>
                    <a:srgbClr val="ffffff"/>
                  </a:solidFill>
                </a:uFill>
                <a:latin typeface="Century Schoolbook"/>
              </a:rPr>
              <a:t>	</a:t>
            </a:r>
            <a:r>
              <a:rPr b="0" lang="es-AR" sz="2000" spc="-1" strike="noStrike">
                <a:solidFill>
                  <a:srgbClr val="000000"/>
                </a:solidFill>
                <a:uFill>
                  <a:solidFill>
                    <a:srgbClr val="ffffff"/>
                  </a:solidFill>
                </a:uFill>
                <a:latin typeface="Century Schoolbook"/>
              </a:rPr>
              <a:t>	</a:t>
            </a:r>
            <a:r>
              <a:rPr b="0" lang="es-AR" sz="2000" spc="-1" strike="noStrike">
                <a:solidFill>
                  <a:srgbClr val="000000"/>
                </a:solidFill>
                <a:uFill>
                  <a:solidFill>
                    <a:srgbClr val="ffffff"/>
                  </a:solidFill>
                </a:uFill>
                <a:latin typeface="Century Schoolbook"/>
              </a:rPr>
              <a:t>- Sd. de Uñas Amarillas</a:t>
            </a:r>
            <a:endParaRPr b="0" lang="es-AR" sz="1800" spc="-1" strike="noStrike">
              <a:solidFill>
                <a:srgbClr val="000000"/>
              </a:solidFill>
              <a:uFill>
                <a:solidFill>
                  <a:srgbClr val="ffffff"/>
                </a:solidFill>
              </a:uFill>
              <a:latin typeface="Arial"/>
            </a:endParaRPr>
          </a:p>
          <a:p>
            <a:pPr marL="343080" indent="-342720">
              <a:lnSpc>
                <a:spcPct val="80000"/>
              </a:lnSpc>
            </a:pPr>
            <a:r>
              <a:rPr b="0" lang="es-AR" sz="2000" spc="-1" strike="noStrike">
                <a:solidFill>
                  <a:srgbClr val="000000"/>
                </a:solidFill>
                <a:uFill>
                  <a:solidFill>
                    <a:srgbClr val="ffffff"/>
                  </a:solidFill>
                </a:uFill>
                <a:latin typeface="Century Schoolbook"/>
              </a:rPr>
              <a:t>	</a:t>
            </a:r>
            <a:r>
              <a:rPr b="0" lang="es-AR" sz="2000" spc="-1" strike="noStrike">
                <a:solidFill>
                  <a:srgbClr val="000000"/>
                </a:solidFill>
                <a:uFill>
                  <a:solidFill>
                    <a:srgbClr val="ffffff"/>
                  </a:solidFill>
                </a:uFill>
                <a:latin typeface="Century Schoolbook"/>
              </a:rPr>
              <a:t>	</a:t>
            </a:r>
            <a:r>
              <a:rPr b="0" lang="es-AR" sz="2000" spc="-1" strike="noStrike">
                <a:solidFill>
                  <a:srgbClr val="000000"/>
                </a:solidFill>
                <a:uFill>
                  <a:solidFill>
                    <a:srgbClr val="ffffff"/>
                  </a:solidFill>
                </a:uFill>
                <a:latin typeface="Century Schoolbook"/>
              </a:rPr>
              <a:t>	</a:t>
            </a:r>
            <a:r>
              <a:rPr b="0" lang="es-AR" sz="2000" spc="-1" strike="noStrike">
                <a:solidFill>
                  <a:srgbClr val="000000"/>
                </a:solidFill>
                <a:uFill>
                  <a:solidFill>
                    <a:srgbClr val="ffffff"/>
                  </a:solidFill>
                </a:uFill>
                <a:latin typeface="Century Schoolbook"/>
              </a:rPr>
              <a:t>	</a:t>
            </a:r>
            <a:r>
              <a:rPr b="0" lang="es-AR" sz="2000" spc="-1" strike="noStrike">
                <a:solidFill>
                  <a:srgbClr val="000000"/>
                </a:solidFill>
                <a:uFill>
                  <a:solidFill>
                    <a:srgbClr val="ffffff"/>
                  </a:solidFill>
                </a:uFill>
                <a:latin typeface="Century Schoolbook"/>
              </a:rPr>
              <a:t>- Quilotórax</a:t>
            </a:r>
            <a:endParaRPr b="0" lang="es-AR" sz="1800" spc="-1" strike="noStrike">
              <a:solidFill>
                <a:srgbClr val="000000"/>
              </a:solidFill>
              <a:uFill>
                <a:solidFill>
                  <a:srgbClr val="ffffff"/>
                </a:solidFill>
              </a:uFill>
              <a:latin typeface="Arial"/>
            </a:endParaRPr>
          </a:p>
          <a:p>
            <a:pPr marL="343080" indent="-342720">
              <a:lnSpc>
                <a:spcPct val="80000"/>
              </a:lnSpc>
            </a:pPr>
            <a:r>
              <a:rPr b="0" lang="es-AR" sz="2000" spc="-1" strike="noStrike">
                <a:solidFill>
                  <a:srgbClr val="000000"/>
                </a:solidFill>
                <a:uFill>
                  <a:solidFill>
                    <a:srgbClr val="ffffff"/>
                  </a:solidFill>
                </a:uFill>
                <a:latin typeface="Century Schoolbook"/>
              </a:rPr>
              <a:t>	</a:t>
            </a:r>
            <a:r>
              <a:rPr b="0" lang="es-AR" sz="2000" spc="-1" strike="noStrike">
                <a:solidFill>
                  <a:srgbClr val="000000"/>
                </a:solidFill>
                <a:uFill>
                  <a:solidFill>
                    <a:srgbClr val="ffffff"/>
                  </a:solidFill>
                </a:uFill>
                <a:latin typeface="Century Schoolbook"/>
              </a:rPr>
              <a:t>	</a:t>
            </a:r>
            <a:r>
              <a:rPr b="0" lang="es-AR" sz="2000" spc="-1" strike="noStrike">
                <a:solidFill>
                  <a:srgbClr val="000000"/>
                </a:solidFill>
                <a:uFill>
                  <a:solidFill>
                    <a:srgbClr val="ffffff"/>
                  </a:solidFill>
                </a:uFill>
                <a:latin typeface="Century Schoolbook"/>
              </a:rPr>
              <a:t>	</a:t>
            </a:r>
            <a:r>
              <a:rPr b="0" lang="es-AR" sz="2000" spc="-1" strike="noStrike">
                <a:solidFill>
                  <a:srgbClr val="000000"/>
                </a:solidFill>
                <a:uFill>
                  <a:solidFill>
                    <a:srgbClr val="ffffff"/>
                  </a:solidFill>
                </a:uFill>
                <a:latin typeface="Century Schoolbook"/>
              </a:rPr>
              <a:t>	</a:t>
            </a:r>
            <a:r>
              <a:rPr b="0" lang="es-AR" sz="2000" spc="-1" strike="noStrike">
                <a:solidFill>
                  <a:srgbClr val="000000"/>
                </a:solidFill>
                <a:uFill>
                  <a:solidFill>
                    <a:srgbClr val="ffffff"/>
                  </a:solidFill>
                </a:uFill>
                <a:latin typeface="Century Schoolbook"/>
              </a:rPr>
              <a:t>- Carcinomatosis Pleural</a:t>
            </a:r>
            <a:endParaRPr b="0" lang="es-AR" sz="1800" spc="-1" strike="noStrike">
              <a:solidFill>
                <a:srgbClr val="000000"/>
              </a:solidFill>
              <a:uFill>
                <a:solidFill>
                  <a:srgbClr val="ffffff"/>
                </a:solidFill>
              </a:uFill>
              <a:latin typeface="Arial"/>
            </a:endParaRPr>
          </a:p>
          <a:p>
            <a:pPr marL="343080" indent="-342720">
              <a:lnSpc>
                <a:spcPct val="80000"/>
              </a:lnSpc>
            </a:pPr>
            <a:r>
              <a:rPr b="0" lang="es-AR" sz="2000" spc="-1" strike="noStrike">
                <a:solidFill>
                  <a:srgbClr val="000000"/>
                </a:solidFill>
                <a:uFill>
                  <a:solidFill>
                    <a:srgbClr val="ffffff"/>
                  </a:solidFill>
                </a:uFill>
                <a:latin typeface="Century Schoolbook"/>
              </a:rPr>
              <a:t> </a:t>
            </a:r>
            <a:r>
              <a:rPr b="0" lang="es-AR" sz="2000" spc="-1" strike="noStrike">
                <a:solidFill>
                  <a:srgbClr val="000000"/>
                </a:solidFill>
                <a:uFill>
                  <a:solidFill>
                    <a:srgbClr val="ffffff"/>
                  </a:solidFill>
                </a:uFill>
                <a:latin typeface="Century Schoolbook"/>
              </a:rPr>
              <a:t>	</a:t>
            </a:r>
            <a:r>
              <a:rPr b="0" lang="es-AR" sz="2000" spc="-1" strike="noStrike">
                <a:solidFill>
                  <a:srgbClr val="000000"/>
                </a:solidFill>
                <a:uFill>
                  <a:solidFill>
                    <a:srgbClr val="ffffff"/>
                  </a:solidFill>
                </a:uFill>
                <a:latin typeface="Century Schoolbook"/>
              </a:rPr>
              <a:t>	</a:t>
            </a:r>
            <a:r>
              <a:rPr b="0" lang="es-AR" sz="2000" spc="-1" strike="noStrike">
                <a:solidFill>
                  <a:srgbClr val="000000"/>
                </a:solidFill>
                <a:uFill>
                  <a:solidFill>
                    <a:srgbClr val="ffffff"/>
                  </a:solidFill>
                </a:uFill>
                <a:latin typeface="Century Schoolbook"/>
              </a:rPr>
              <a:t>	</a:t>
            </a:r>
            <a:r>
              <a:rPr b="0" lang="es-AR" sz="2000" spc="-1" strike="noStrike">
                <a:solidFill>
                  <a:srgbClr val="000000"/>
                </a:solidFill>
                <a:uFill>
                  <a:solidFill>
                    <a:srgbClr val="ffffff"/>
                  </a:solidFill>
                </a:uFill>
                <a:latin typeface="Century Schoolbook"/>
              </a:rPr>
              <a:t>	</a:t>
            </a:r>
            <a:r>
              <a:rPr b="0" lang="es-AR" sz="2000" spc="-1" strike="noStrike">
                <a:solidFill>
                  <a:srgbClr val="000000"/>
                </a:solidFill>
                <a:uFill>
                  <a:solidFill>
                    <a:srgbClr val="ffffff"/>
                  </a:solidFill>
                </a:uFill>
                <a:latin typeface="Century Schoolbook"/>
              </a:rPr>
              <a:t>  </a:t>
            </a:r>
            <a:r>
              <a:rPr b="0" lang="es-AR" sz="2000" spc="-1" strike="noStrike">
                <a:solidFill>
                  <a:srgbClr val="000000"/>
                </a:solidFill>
                <a:uFill>
                  <a:solidFill>
                    <a:srgbClr val="ffffff"/>
                  </a:solidFill>
                </a:uFill>
                <a:latin typeface="Century Schoolbook"/>
              </a:rPr>
              <a:t>(50%)</a:t>
            </a:r>
            <a:endParaRPr b="0" lang="es-AR" sz="1800" spc="-1" strike="noStrike">
              <a:solidFill>
                <a:srgbClr val="000000"/>
              </a:solidFill>
              <a:uFill>
                <a:solidFill>
                  <a:srgbClr val="ffffff"/>
                </a:solidFill>
              </a:uFill>
              <a:latin typeface="Arial"/>
            </a:endParaRPr>
          </a:p>
          <a:p>
            <a:pPr marL="343080" indent="-342720">
              <a:lnSpc>
                <a:spcPct val="80000"/>
              </a:lnSpc>
              <a:buClr>
                <a:srgbClr val="000000"/>
              </a:buClr>
              <a:buFont typeface="Arial"/>
              <a:buChar char="•"/>
            </a:pPr>
            <a:r>
              <a:rPr b="0" lang="es-AR" sz="2000" spc="-1" strike="noStrike">
                <a:solidFill>
                  <a:srgbClr val="000000"/>
                </a:solidFill>
                <a:uFill>
                  <a:solidFill>
                    <a:srgbClr val="ffffff"/>
                  </a:solidFill>
                </a:uFill>
                <a:latin typeface="Century Schoolbook"/>
              </a:rPr>
              <a:t>Leucocitosis: procesos agudos</a:t>
            </a:r>
            <a:endParaRPr b="0" lang="es-AR" sz="1800" spc="-1" strike="noStrike">
              <a:solidFill>
                <a:srgbClr val="000000"/>
              </a:solidFill>
              <a:uFill>
                <a:solidFill>
                  <a:srgbClr val="ffffff"/>
                </a:solidFill>
              </a:uFill>
              <a:latin typeface="Arial"/>
            </a:endParaRPr>
          </a:p>
          <a:p>
            <a:pPr marL="2057400" indent="-228240">
              <a:lnSpc>
                <a:spcPct val="80000"/>
              </a:lnSpc>
            </a:pPr>
            <a:r>
              <a:rPr b="0" lang="es-AR" sz="1400" spc="-1" strike="noStrike">
                <a:solidFill>
                  <a:srgbClr val="000000"/>
                </a:solidFill>
                <a:uFill>
                  <a:solidFill>
                    <a:srgbClr val="ffffff"/>
                  </a:solidFill>
                </a:uFill>
                <a:latin typeface="Century Schoolbook"/>
              </a:rPr>
              <a:t>	</a:t>
            </a:r>
            <a:r>
              <a:rPr b="0" lang="es-AR" sz="1400" spc="-1" strike="noStrike">
                <a:solidFill>
                  <a:srgbClr val="000000"/>
                </a:solidFill>
                <a:uFill>
                  <a:solidFill>
                    <a:srgbClr val="ffffff"/>
                  </a:solidFill>
                </a:uFill>
                <a:latin typeface="Century Schoolbook"/>
              </a:rPr>
              <a:t>	</a:t>
            </a:r>
            <a:r>
              <a:rPr b="0" lang="es-AR" sz="2000" spc="-1" strike="noStrike">
                <a:solidFill>
                  <a:srgbClr val="000000"/>
                </a:solidFill>
                <a:uFill>
                  <a:solidFill>
                    <a:srgbClr val="ffffff"/>
                  </a:solidFill>
                </a:uFill>
                <a:latin typeface="Century Schoolbook"/>
              </a:rPr>
              <a:t>- Neumonía aguda</a:t>
            </a:r>
            <a:endParaRPr b="0" lang="es-AR" sz="1800" spc="-1" strike="noStrike">
              <a:solidFill>
                <a:srgbClr val="000000"/>
              </a:solidFill>
              <a:uFill>
                <a:solidFill>
                  <a:srgbClr val="ffffff"/>
                </a:solidFill>
              </a:uFill>
              <a:latin typeface="Arial"/>
            </a:endParaRPr>
          </a:p>
          <a:p>
            <a:pPr marL="2057400" indent="-228240">
              <a:lnSpc>
                <a:spcPct val="80000"/>
              </a:lnSpc>
            </a:pPr>
            <a:r>
              <a:rPr b="0" lang="es-AR" sz="2000" spc="-1" strike="noStrike">
                <a:solidFill>
                  <a:srgbClr val="000000"/>
                </a:solidFill>
                <a:uFill>
                  <a:solidFill>
                    <a:srgbClr val="ffffff"/>
                  </a:solidFill>
                </a:uFill>
                <a:latin typeface="Century Schoolbook"/>
              </a:rPr>
              <a:t>	</a:t>
            </a:r>
            <a:r>
              <a:rPr b="0" lang="es-AR" sz="2000" spc="-1" strike="noStrike">
                <a:solidFill>
                  <a:srgbClr val="000000"/>
                </a:solidFill>
                <a:uFill>
                  <a:solidFill>
                    <a:srgbClr val="ffffff"/>
                  </a:solidFill>
                </a:uFill>
                <a:latin typeface="Century Schoolbook"/>
              </a:rPr>
              <a:t>	</a:t>
            </a:r>
            <a:r>
              <a:rPr b="0" lang="es-AR" sz="2000" spc="-1" strike="noStrike">
                <a:solidFill>
                  <a:srgbClr val="000000"/>
                </a:solidFill>
                <a:uFill>
                  <a:solidFill>
                    <a:srgbClr val="ffffff"/>
                  </a:solidFill>
                </a:uFill>
                <a:latin typeface="Century Schoolbook"/>
              </a:rPr>
              <a:t>- TEP</a:t>
            </a:r>
            <a:endParaRPr b="0" lang="es-AR" sz="1800" spc="-1" strike="noStrike">
              <a:solidFill>
                <a:srgbClr val="000000"/>
              </a:solidFill>
              <a:uFill>
                <a:solidFill>
                  <a:srgbClr val="ffffff"/>
                </a:solidFill>
              </a:uFill>
              <a:latin typeface="Arial"/>
            </a:endParaRPr>
          </a:p>
          <a:p>
            <a:pPr marL="2057400" indent="-228240">
              <a:lnSpc>
                <a:spcPct val="80000"/>
              </a:lnSpc>
            </a:pPr>
            <a:endParaRPr b="0" lang="es-AR" sz="1800" spc="-1" strike="noStrike">
              <a:solidFill>
                <a:srgbClr val="000000"/>
              </a:solidFill>
              <a:uFill>
                <a:solidFill>
                  <a:srgbClr val="ffffff"/>
                </a:solidFill>
              </a:uFill>
              <a:latin typeface="Arial"/>
            </a:endParaRPr>
          </a:p>
          <a:p>
            <a:pPr>
              <a:lnSpc>
                <a:spcPct val="80000"/>
              </a:lnSpc>
            </a:pPr>
            <a:endParaRPr b="0" lang="es-AR" sz="1800" spc="-1" strike="noStrike">
              <a:solidFill>
                <a:srgbClr val="000000"/>
              </a:solidFill>
              <a:uFill>
                <a:solidFill>
                  <a:srgbClr val="ffffff"/>
                </a:solidFill>
              </a:uFill>
              <a:latin typeface="Arial"/>
            </a:endParaRPr>
          </a:p>
        </p:txBody>
      </p:sp>
    </p:spTree>
  </p:cSld>
  <p:timing>
    <p:tnLst>
      <p:par>
        <p:cTn id="688" dur="indefinite" restart="never" nodeType="tmRoot">
          <p:childTnLst>
            <p:seq>
              <p:cTn id="689" dur="indefinite" nodeType="mainSeq">
                <p:childTnLst>
                  <p:par>
                    <p:cTn id="690" fill="hold">
                      <p:stCondLst>
                        <p:cond delay="0"/>
                      </p:stCondLst>
                      <p:childTnLst>
                        <p:par>
                          <p:cTn id="691" fill="hold">
                            <p:stCondLst>
                              <p:cond delay="0"/>
                            </p:stCondLst>
                            <p:childTnLst>
                              <p:par>
                                <p:cTn id="692" nodeType="withEffect" fill="hold" presetClass="entr" presetID="10">
                                  <p:stCondLst>
                                    <p:cond delay="0"/>
                                  </p:stCondLst>
                                  <p:childTnLst>
                                    <p:set>
                                      <p:cBhvr>
                                        <p:cTn id="693" dur="1" fill="hold">
                                          <p:stCondLst>
                                            <p:cond delay="0"/>
                                          </p:stCondLst>
                                        </p:cTn>
                                        <p:tgtEl>
                                          <p:spTgt spid="337"/>
                                        </p:tgtEl>
                                        <p:attrNameLst>
                                          <p:attrName>style.visibility</p:attrName>
                                        </p:attrNameLst>
                                      </p:cBhvr>
                                      <p:to>
                                        <p:strVal val="visible"/>
                                      </p:to>
                                    </p:set>
                                    <p:animEffect filter="fade" transition="in">
                                      <p:cBhvr additive="repl">
                                        <p:cTn id="694" dur="2000"/>
                                        <p:tgtEl>
                                          <p:spTgt spid="337"/>
                                        </p:tgtEl>
                                      </p:cBhvr>
                                    </p:animEffect>
                                  </p:childTnLst>
                                </p:cTn>
                              </p:par>
                            </p:childTnLst>
                          </p:cTn>
                        </p:par>
                      </p:childTnLst>
                    </p:cTn>
                  </p:par>
                  <p:par>
                    <p:cTn id="695" fill="hold">
                      <p:stCondLst>
                        <p:cond delay="indefinite"/>
                      </p:stCondLst>
                      <p:childTnLst>
                        <p:par>
                          <p:cTn id="696" fill="hold">
                            <p:stCondLst>
                              <p:cond delay="0"/>
                            </p:stCondLst>
                            <p:childTnLst>
                              <p:par>
                                <p:cTn id="697" nodeType="clickEffect" fill="hold" presetClass="entr" presetID="10">
                                  <p:stCondLst>
                                    <p:cond delay="0"/>
                                  </p:stCondLst>
                                  <p:childTnLst>
                                    <p:set>
                                      <p:cBhvr>
                                        <p:cTn id="698" dur="1" fill="hold">
                                          <p:stCondLst>
                                            <p:cond delay="0"/>
                                          </p:stCondLst>
                                        </p:cTn>
                                        <p:tgtEl>
                                          <p:spTgt spid="338">
                                            <p:txEl>
                                              <p:pRg st="0" end="25"/>
                                            </p:txEl>
                                          </p:spTgt>
                                        </p:tgtEl>
                                        <p:attrNameLst>
                                          <p:attrName>style.visibility</p:attrName>
                                        </p:attrNameLst>
                                      </p:cBhvr>
                                      <p:to>
                                        <p:strVal val="visible"/>
                                      </p:to>
                                    </p:set>
                                    <p:animEffect filter="fade" transition="in">
                                      <p:cBhvr additive="repl">
                                        <p:cTn id="699" dur="2000"/>
                                        <p:tgtEl>
                                          <p:spTgt spid="338">
                                            <p:txEl>
                                              <p:pRg st="0" end="25"/>
                                            </p:txEl>
                                          </p:spTgt>
                                        </p:tgtEl>
                                      </p:cBhvr>
                                    </p:animEffect>
                                  </p:childTnLst>
                                </p:cTn>
                              </p:par>
                            </p:childTnLst>
                          </p:cTn>
                        </p:par>
                      </p:childTnLst>
                    </p:cTn>
                  </p:par>
                  <p:par>
                    <p:cTn id="700" fill="hold">
                      <p:stCondLst>
                        <p:cond delay="indefinite"/>
                      </p:stCondLst>
                      <p:childTnLst>
                        <p:par>
                          <p:cTn id="701" fill="hold">
                            <p:stCondLst>
                              <p:cond delay="0"/>
                            </p:stCondLst>
                            <p:childTnLst>
                              <p:par>
                                <p:cTn id="702" nodeType="clickEffect" fill="hold" presetClass="entr" presetID="10">
                                  <p:stCondLst>
                                    <p:cond delay="0"/>
                                  </p:stCondLst>
                                  <p:childTnLst>
                                    <p:set>
                                      <p:cBhvr>
                                        <p:cTn id="703" dur="1" fill="hold">
                                          <p:stCondLst>
                                            <p:cond delay="0"/>
                                          </p:stCondLst>
                                        </p:cTn>
                                        <p:tgtEl>
                                          <p:spTgt spid="338">
                                            <p:txEl>
                                              <p:pRg st="25" end="35"/>
                                            </p:txEl>
                                          </p:spTgt>
                                        </p:tgtEl>
                                        <p:attrNameLst>
                                          <p:attrName>style.visibility</p:attrName>
                                        </p:attrNameLst>
                                      </p:cBhvr>
                                      <p:to>
                                        <p:strVal val="visible"/>
                                      </p:to>
                                    </p:set>
                                    <p:animEffect filter="fade" transition="in">
                                      <p:cBhvr additive="repl">
                                        <p:cTn id="704" dur="2000"/>
                                        <p:tgtEl>
                                          <p:spTgt spid="338">
                                            <p:txEl>
                                              <p:pRg st="25" end="35"/>
                                            </p:txEl>
                                          </p:spTgt>
                                        </p:tgtEl>
                                      </p:cBhvr>
                                    </p:animEffect>
                                  </p:childTnLst>
                                </p:cTn>
                              </p:par>
                            </p:childTnLst>
                          </p:cTn>
                        </p:par>
                      </p:childTnLst>
                    </p:cTn>
                  </p:par>
                  <p:par>
                    <p:cTn id="705" fill="hold">
                      <p:stCondLst>
                        <p:cond delay="indefinite"/>
                      </p:stCondLst>
                      <p:childTnLst>
                        <p:par>
                          <p:cTn id="706" fill="hold">
                            <p:stCondLst>
                              <p:cond delay="0"/>
                            </p:stCondLst>
                            <p:childTnLst>
                              <p:par>
                                <p:cTn id="707" nodeType="clickEffect" fill="hold" presetClass="entr" presetID="10">
                                  <p:stCondLst>
                                    <p:cond delay="0"/>
                                  </p:stCondLst>
                                  <p:childTnLst>
                                    <p:set>
                                      <p:cBhvr>
                                        <p:cTn id="708" dur="1" fill="hold">
                                          <p:stCondLst>
                                            <p:cond delay="0"/>
                                          </p:stCondLst>
                                        </p:cTn>
                                        <p:tgtEl>
                                          <p:spTgt spid="338">
                                            <p:txEl>
                                              <p:pRg st="35" end="49"/>
                                            </p:txEl>
                                          </p:spTgt>
                                        </p:tgtEl>
                                        <p:attrNameLst>
                                          <p:attrName>style.visibility</p:attrName>
                                        </p:attrNameLst>
                                      </p:cBhvr>
                                      <p:to>
                                        <p:strVal val="visible"/>
                                      </p:to>
                                    </p:set>
                                    <p:animEffect filter="fade" transition="in">
                                      <p:cBhvr additive="repl">
                                        <p:cTn id="709" dur="2000"/>
                                        <p:tgtEl>
                                          <p:spTgt spid="338">
                                            <p:txEl>
                                              <p:pRg st="35" end="49"/>
                                            </p:txEl>
                                          </p:spTgt>
                                        </p:tgtEl>
                                      </p:cBhvr>
                                    </p:animEffect>
                                  </p:childTnLst>
                                </p:cTn>
                              </p:par>
                            </p:childTnLst>
                          </p:cTn>
                        </p:par>
                      </p:childTnLst>
                    </p:cTn>
                  </p:par>
                  <p:par>
                    <p:cTn id="710" fill="hold">
                      <p:stCondLst>
                        <p:cond delay="indefinite"/>
                      </p:stCondLst>
                      <p:childTnLst>
                        <p:par>
                          <p:cTn id="711" fill="hold">
                            <p:stCondLst>
                              <p:cond delay="0"/>
                            </p:stCondLst>
                            <p:childTnLst>
                              <p:par>
                                <p:cTn id="712" nodeType="clickEffect" fill="hold" presetClass="entr" presetID="10">
                                  <p:stCondLst>
                                    <p:cond delay="0"/>
                                  </p:stCondLst>
                                  <p:childTnLst>
                                    <p:set>
                                      <p:cBhvr>
                                        <p:cTn id="713" dur="1" fill="hold">
                                          <p:stCondLst>
                                            <p:cond delay="0"/>
                                          </p:stCondLst>
                                        </p:cTn>
                                        <p:tgtEl>
                                          <p:spTgt spid="338">
                                            <p:txEl>
                                              <p:pRg st="49" end="67"/>
                                            </p:txEl>
                                          </p:spTgt>
                                        </p:tgtEl>
                                        <p:attrNameLst>
                                          <p:attrName>style.visibility</p:attrName>
                                        </p:attrNameLst>
                                      </p:cBhvr>
                                      <p:to>
                                        <p:strVal val="visible"/>
                                      </p:to>
                                    </p:set>
                                    <p:animEffect filter="fade" transition="in">
                                      <p:cBhvr additive="repl">
                                        <p:cTn id="714" dur="2000"/>
                                        <p:tgtEl>
                                          <p:spTgt spid="338">
                                            <p:txEl>
                                              <p:pRg st="49" end="67"/>
                                            </p:txEl>
                                          </p:spTgt>
                                        </p:tgtEl>
                                      </p:cBhvr>
                                    </p:animEffect>
                                  </p:childTnLst>
                                </p:cTn>
                              </p:par>
                            </p:childTnLst>
                          </p:cTn>
                        </p:par>
                      </p:childTnLst>
                    </p:cTn>
                  </p:par>
                  <p:par>
                    <p:cTn id="715" fill="hold">
                      <p:stCondLst>
                        <p:cond delay="indefinite"/>
                      </p:stCondLst>
                      <p:childTnLst>
                        <p:par>
                          <p:cTn id="716" fill="hold">
                            <p:stCondLst>
                              <p:cond delay="0"/>
                            </p:stCondLst>
                            <p:childTnLst>
                              <p:par>
                                <p:cTn id="717" nodeType="clickEffect" fill="hold" presetClass="entr" presetID="10">
                                  <p:stCondLst>
                                    <p:cond delay="0"/>
                                  </p:stCondLst>
                                  <p:childTnLst>
                                    <p:set>
                                      <p:cBhvr>
                                        <p:cTn id="718" dur="1" fill="hold">
                                          <p:stCondLst>
                                            <p:cond delay="0"/>
                                          </p:stCondLst>
                                        </p:cTn>
                                        <p:tgtEl>
                                          <p:spTgt spid="338">
                                            <p:txEl>
                                              <p:pRg st="67" end="93"/>
                                            </p:txEl>
                                          </p:spTgt>
                                        </p:tgtEl>
                                        <p:attrNameLst>
                                          <p:attrName>style.visibility</p:attrName>
                                        </p:attrNameLst>
                                      </p:cBhvr>
                                      <p:to>
                                        <p:strVal val="visible"/>
                                      </p:to>
                                    </p:set>
                                    <p:animEffect filter="fade" transition="in">
                                      <p:cBhvr additive="repl">
                                        <p:cTn id="719" dur="2000"/>
                                        <p:tgtEl>
                                          <p:spTgt spid="338">
                                            <p:txEl>
                                              <p:pRg st="67" end="93"/>
                                            </p:txEl>
                                          </p:spTgt>
                                        </p:tgtEl>
                                      </p:cBhvr>
                                    </p:animEffect>
                                  </p:childTnLst>
                                </p:cTn>
                              </p:par>
                            </p:childTnLst>
                          </p:cTn>
                        </p:par>
                      </p:childTnLst>
                    </p:cTn>
                  </p:par>
                  <p:par>
                    <p:cTn id="720" fill="hold">
                      <p:stCondLst>
                        <p:cond delay="indefinite"/>
                      </p:stCondLst>
                      <p:childTnLst>
                        <p:par>
                          <p:cTn id="721" fill="hold">
                            <p:stCondLst>
                              <p:cond delay="0"/>
                            </p:stCondLst>
                            <p:childTnLst>
                              <p:par>
                                <p:cTn id="722" nodeType="clickEffect" fill="hold" presetClass="entr" presetID="10">
                                  <p:stCondLst>
                                    <p:cond delay="0"/>
                                  </p:stCondLst>
                                  <p:childTnLst>
                                    <p:set>
                                      <p:cBhvr>
                                        <p:cTn id="723" dur="1" fill="hold">
                                          <p:stCondLst>
                                            <p:cond delay="0"/>
                                          </p:stCondLst>
                                        </p:cTn>
                                        <p:tgtEl>
                                          <p:spTgt spid="338">
                                            <p:txEl>
                                              <p:pRg st="93" end="121"/>
                                            </p:txEl>
                                          </p:spTgt>
                                        </p:tgtEl>
                                        <p:attrNameLst>
                                          <p:attrName>style.visibility</p:attrName>
                                        </p:attrNameLst>
                                      </p:cBhvr>
                                      <p:to>
                                        <p:strVal val="visible"/>
                                      </p:to>
                                    </p:set>
                                    <p:animEffect filter="fade" transition="in">
                                      <p:cBhvr additive="repl">
                                        <p:cTn id="724" dur="2000"/>
                                        <p:tgtEl>
                                          <p:spTgt spid="338">
                                            <p:txEl>
                                              <p:pRg st="93" end="121"/>
                                            </p:txEl>
                                          </p:spTgt>
                                        </p:tgtEl>
                                      </p:cBhvr>
                                    </p:animEffect>
                                  </p:childTnLst>
                                </p:cTn>
                              </p:par>
                            </p:childTnLst>
                          </p:cTn>
                        </p:par>
                      </p:childTnLst>
                    </p:cTn>
                  </p:par>
                  <p:par>
                    <p:cTn id="725" fill="hold">
                      <p:stCondLst>
                        <p:cond delay="indefinite"/>
                      </p:stCondLst>
                      <p:childTnLst>
                        <p:par>
                          <p:cTn id="726" fill="hold">
                            <p:stCondLst>
                              <p:cond delay="0"/>
                            </p:stCondLst>
                            <p:childTnLst>
                              <p:par>
                                <p:cTn id="727" nodeType="clickEffect" fill="hold" presetClass="entr" presetID="10">
                                  <p:stCondLst>
                                    <p:cond delay="0"/>
                                  </p:stCondLst>
                                  <p:childTnLst>
                                    <p:set>
                                      <p:cBhvr>
                                        <p:cTn id="728" dur="1" fill="hold">
                                          <p:stCondLst>
                                            <p:cond delay="0"/>
                                          </p:stCondLst>
                                        </p:cTn>
                                        <p:tgtEl>
                                          <p:spTgt spid="338">
                                            <p:txEl>
                                              <p:pRg st="121" end="138"/>
                                            </p:txEl>
                                          </p:spTgt>
                                        </p:tgtEl>
                                        <p:attrNameLst>
                                          <p:attrName>style.visibility</p:attrName>
                                        </p:attrNameLst>
                                      </p:cBhvr>
                                      <p:to>
                                        <p:strVal val="visible"/>
                                      </p:to>
                                    </p:set>
                                    <p:animEffect filter="fade" transition="in">
                                      <p:cBhvr additive="repl">
                                        <p:cTn id="729" dur="2000"/>
                                        <p:tgtEl>
                                          <p:spTgt spid="338">
                                            <p:txEl>
                                              <p:pRg st="121" end="138"/>
                                            </p:txEl>
                                          </p:spTgt>
                                        </p:tgtEl>
                                      </p:cBhvr>
                                    </p:animEffect>
                                  </p:childTnLst>
                                </p:cTn>
                              </p:par>
                            </p:childTnLst>
                          </p:cTn>
                        </p:par>
                      </p:childTnLst>
                    </p:cTn>
                  </p:par>
                  <p:par>
                    <p:cTn id="730" fill="hold">
                      <p:stCondLst>
                        <p:cond delay="indefinite"/>
                      </p:stCondLst>
                      <p:childTnLst>
                        <p:par>
                          <p:cTn id="731" fill="hold">
                            <p:stCondLst>
                              <p:cond delay="0"/>
                            </p:stCondLst>
                            <p:childTnLst>
                              <p:par>
                                <p:cTn id="732" nodeType="clickEffect" fill="hold" presetClass="entr" presetID="10">
                                  <p:stCondLst>
                                    <p:cond delay="0"/>
                                  </p:stCondLst>
                                  <p:childTnLst>
                                    <p:set>
                                      <p:cBhvr>
                                        <p:cTn id="733" dur="1" fill="hold">
                                          <p:stCondLst>
                                            <p:cond delay="0"/>
                                          </p:stCondLst>
                                        </p:cTn>
                                        <p:tgtEl>
                                          <p:spTgt spid="338">
                                            <p:txEl>
                                              <p:pRg st="138" end="167"/>
                                            </p:txEl>
                                          </p:spTgt>
                                        </p:tgtEl>
                                        <p:attrNameLst>
                                          <p:attrName>style.visibility</p:attrName>
                                        </p:attrNameLst>
                                      </p:cBhvr>
                                      <p:to>
                                        <p:strVal val="visible"/>
                                      </p:to>
                                    </p:set>
                                    <p:animEffect filter="fade" transition="in">
                                      <p:cBhvr additive="repl">
                                        <p:cTn id="734" dur="2000"/>
                                        <p:tgtEl>
                                          <p:spTgt spid="338">
                                            <p:txEl>
                                              <p:pRg st="138" end="167"/>
                                            </p:txEl>
                                          </p:spTgt>
                                        </p:tgtEl>
                                      </p:cBhvr>
                                    </p:animEffect>
                                  </p:childTnLst>
                                </p:cTn>
                              </p:par>
                            </p:childTnLst>
                          </p:cTn>
                        </p:par>
                      </p:childTnLst>
                    </p:cTn>
                  </p:par>
                  <p:par>
                    <p:cTn id="735" fill="hold">
                      <p:stCondLst>
                        <p:cond delay="indefinite"/>
                      </p:stCondLst>
                      <p:childTnLst>
                        <p:par>
                          <p:cTn id="736" fill="hold">
                            <p:stCondLst>
                              <p:cond delay="0"/>
                            </p:stCondLst>
                            <p:childTnLst>
                              <p:par>
                                <p:cTn id="737" nodeType="clickEffect" fill="hold" presetClass="entr" presetID="10">
                                  <p:stCondLst>
                                    <p:cond delay="0"/>
                                  </p:stCondLst>
                                  <p:childTnLst>
                                    <p:set>
                                      <p:cBhvr>
                                        <p:cTn id="738" dur="1" fill="hold">
                                          <p:stCondLst>
                                            <p:cond delay="0"/>
                                          </p:stCondLst>
                                        </p:cTn>
                                        <p:tgtEl>
                                          <p:spTgt spid="338">
                                            <p:txEl>
                                              <p:pRg st="167" end="180"/>
                                            </p:txEl>
                                          </p:spTgt>
                                        </p:tgtEl>
                                        <p:attrNameLst>
                                          <p:attrName>style.visibility</p:attrName>
                                        </p:attrNameLst>
                                      </p:cBhvr>
                                      <p:to>
                                        <p:strVal val="visible"/>
                                      </p:to>
                                    </p:set>
                                    <p:animEffect filter="fade" transition="in">
                                      <p:cBhvr additive="repl">
                                        <p:cTn id="739" dur="2000"/>
                                        <p:tgtEl>
                                          <p:spTgt spid="338">
                                            <p:txEl>
                                              <p:pRg st="167" end="180"/>
                                            </p:txEl>
                                          </p:spTgt>
                                        </p:tgtEl>
                                      </p:cBhvr>
                                    </p:animEffect>
                                  </p:childTnLst>
                                </p:cTn>
                              </p:par>
                            </p:childTnLst>
                          </p:cTn>
                        </p:par>
                      </p:childTnLst>
                    </p:cTn>
                  </p:par>
                  <p:par>
                    <p:cTn id="740" fill="hold">
                      <p:stCondLst>
                        <p:cond delay="indefinite"/>
                      </p:stCondLst>
                      <p:childTnLst>
                        <p:par>
                          <p:cTn id="741" fill="hold">
                            <p:stCondLst>
                              <p:cond delay="0"/>
                            </p:stCondLst>
                            <p:childTnLst>
                              <p:par>
                                <p:cTn id="742" nodeType="clickEffect" fill="hold" presetClass="entr" presetID="10">
                                  <p:stCondLst>
                                    <p:cond delay="0"/>
                                  </p:stCondLst>
                                  <p:childTnLst>
                                    <p:set>
                                      <p:cBhvr>
                                        <p:cTn id="743" dur="1" fill="hold">
                                          <p:stCondLst>
                                            <p:cond delay="0"/>
                                          </p:stCondLst>
                                        </p:cTn>
                                        <p:tgtEl>
                                          <p:spTgt spid="338">
                                            <p:txEl>
                                              <p:pRg st="180" end="210"/>
                                            </p:txEl>
                                          </p:spTgt>
                                        </p:tgtEl>
                                        <p:attrNameLst>
                                          <p:attrName>style.visibility</p:attrName>
                                        </p:attrNameLst>
                                      </p:cBhvr>
                                      <p:to>
                                        <p:strVal val="visible"/>
                                      </p:to>
                                    </p:set>
                                    <p:animEffect filter="fade" transition="in">
                                      <p:cBhvr additive="repl">
                                        <p:cTn id="744" dur="2000"/>
                                        <p:tgtEl>
                                          <p:spTgt spid="338">
                                            <p:txEl>
                                              <p:pRg st="180" end="210"/>
                                            </p:txEl>
                                          </p:spTgt>
                                        </p:tgtEl>
                                      </p:cBhvr>
                                    </p:animEffect>
                                  </p:childTnLst>
                                </p:cTn>
                              </p:par>
                              <p:par>
                                <p:cTn id="745" nodeType="withEffect" fill="hold" presetClass="entr" presetID="10">
                                  <p:stCondLst>
                                    <p:cond delay="0"/>
                                  </p:stCondLst>
                                  <p:childTnLst>
                                    <p:set>
                                      <p:cBhvr>
                                        <p:cTn id="746" dur="1" fill="hold">
                                          <p:stCondLst>
                                            <p:cond delay="0"/>
                                          </p:stCondLst>
                                        </p:cTn>
                                        <p:tgtEl>
                                          <p:spTgt spid="338">
                                            <p:txEl>
                                              <p:pRg st="210" end="229"/>
                                            </p:txEl>
                                          </p:spTgt>
                                        </p:tgtEl>
                                        <p:attrNameLst>
                                          <p:attrName>style.visibility</p:attrName>
                                        </p:attrNameLst>
                                      </p:cBhvr>
                                      <p:to>
                                        <p:strVal val="visible"/>
                                      </p:to>
                                    </p:set>
                                    <p:animEffect filter="fade" transition="in">
                                      <p:cBhvr additive="repl">
                                        <p:cTn id="747" dur="2000"/>
                                        <p:tgtEl>
                                          <p:spTgt spid="338">
                                            <p:txEl>
                                              <p:pRg st="210" end="229"/>
                                            </p:txEl>
                                          </p:spTgt>
                                        </p:tgtEl>
                                      </p:cBhvr>
                                    </p:animEffect>
                                  </p:childTnLst>
                                </p:cTn>
                              </p:par>
                              <p:par>
                                <p:cTn id="748" nodeType="withEffect" fill="hold" presetClass="entr" presetID="10">
                                  <p:stCondLst>
                                    <p:cond delay="0"/>
                                  </p:stCondLst>
                                  <p:childTnLst>
                                    <p:set>
                                      <p:cBhvr>
                                        <p:cTn id="749" dur="1" fill="hold">
                                          <p:stCondLst>
                                            <p:cond delay="0"/>
                                          </p:stCondLst>
                                        </p:cTn>
                                        <p:tgtEl>
                                          <p:spTgt spid="338">
                                            <p:txEl>
                                              <p:pRg st="229" end="237"/>
                                            </p:txEl>
                                          </p:spTgt>
                                        </p:tgtEl>
                                        <p:attrNameLst>
                                          <p:attrName>style.visibility</p:attrName>
                                        </p:attrNameLst>
                                      </p:cBhvr>
                                      <p:to>
                                        <p:strVal val="visible"/>
                                      </p:to>
                                    </p:set>
                                    <p:animEffect filter="fade" transition="in">
                                      <p:cBhvr additive="repl">
                                        <p:cTn id="750" dur="2000"/>
                                        <p:tgtEl>
                                          <p:spTgt spid="338">
                                            <p:txEl>
                                              <p:pRg st="229" end="237"/>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9" name="CustomShape 1"/>
          <p:cNvSpPr/>
          <p:nvPr/>
        </p:nvSpPr>
        <p:spPr>
          <a:xfrm>
            <a:off x="457200" y="291960"/>
            <a:ext cx="8229240" cy="1383840"/>
          </a:xfrm>
          <a:prstGeom prst="rect">
            <a:avLst/>
          </a:prstGeom>
          <a:noFill/>
          <a:ln>
            <a:noFill/>
          </a:ln>
        </p:spPr>
        <p:style>
          <a:lnRef idx="0"/>
          <a:fillRef idx="0"/>
          <a:effectRef idx="0"/>
          <a:fontRef idx="minor"/>
        </p:style>
        <p:txBody>
          <a:bodyPr lIns="90000" rIns="90000" tIns="45000" bIns="45000"/>
          <a:p>
            <a:pPr algn="ctr">
              <a:lnSpc>
                <a:spcPct val="100000"/>
              </a:lnSpc>
            </a:pPr>
            <a:r>
              <a:rPr b="0" lang="es-AR" sz="4400" spc="-1" strike="noStrike">
                <a:solidFill>
                  <a:srgbClr val="e2d700"/>
                </a:solidFill>
                <a:uFill>
                  <a:solidFill>
                    <a:srgbClr val="ffffff"/>
                  </a:solidFill>
                </a:uFill>
                <a:latin typeface="Century Schoolbook"/>
              </a:rPr>
              <a:t>Derrame por Tuberculosis</a:t>
            </a:r>
            <a:endParaRPr b="0" lang="es-AR" sz="1800" spc="-1" strike="noStrike">
              <a:solidFill>
                <a:srgbClr val="000000"/>
              </a:solidFill>
              <a:uFill>
                <a:solidFill>
                  <a:srgbClr val="ffffff"/>
                </a:solidFill>
              </a:uFill>
              <a:latin typeface="Arial"/>
            </a:endParaRPr>
          </a:p>
        </p:txBody>
      </p:sp>
      <p:sp>
        <p:nvSpPr>
          <p:cNvPr id="340" name="CustomShape 2"/>
          <p:cNvSpPr/>
          <p:nvPr/>
        </p:nvSpPr>
        <p:spPr>
          <a:xfrm>
            <a:off x="457200" y="1905120"/>
            <a:ext cx="8229240" cy="4114440"/>
          </a:xfrm>
          <a:prstGeom prst="rect">
            <a:avLst/>
          </a:prstGeom>
          <a:noFill/>
          <a:ln>
            <a:noFill/>
          </a:ln>
        </p:spPr>
        <p:style>
          <a:lnRef idx="0"/>
          <a:fillRef idx="0"/>
          <a:effectRef idx="0"/>
          <a:fontRef idx="minor"/>
        </p:style>
        <p:txBody>
          <a:bodyPr lIns="90000" rIns="90000" tIns="45000" bIns="45000"/>
          <a:p>
            <a:pPr marL="343080" indent="-342720">
              <a:lnSpc>
                <a:spcPct val="80000"/>
              </a:lnSpc>
              <a:buClr>
                <a:srgbClr val="000000"/>
              </a:buClr>
              <a:buFont typeface="Arial"/>
              <a:buChar char="•"/>
            </a:pPr>
            <a:r>
              <a:rPr b="0" lang="es-AR" sz="2400" spc="-1" strike="noStrike">
                <a:solidFill>
                  <a:srgbClr val="000000"/>
                </a:solidFill>
                <a:uFill>
                  <a:solidFill>
                    <a:srgbClr val="ffffff"/>
                  </a:solidFill>
                </a:uFill>
                <a:latin typeface="Century Schoolbook"/>
              </a:rPr>
              <a:t>Incidencia: 4 al 23 %</a:t>
            </a:r>
            <a:endParaRPr b="0" lang="es-AR" sz="1800" spc="-1" strike="noStrike">
              <a:solidFill>
                <a:srgbClr val="000000"/>
              </a:solidFill>
              <a:uFill>
                <a:solidFill>
                  <a:srgbClr val="ffffff"/>
                </a:solidFill>
              </a:uFill>
              <a:latin typeface="Arial"/>
            </a:endParaRPr>
          </a:p>
          <a:p>
            <a:pPr marL="343080" indent="-342720">
              <a:lnSpc>
                <a:spcPct val="80000"/>
              </a:lnSpc>
              <a:buClr>
                <a:srgbClr val="000000"/>
              </a:buClr>
              <a:buFont typeface="Arial"/>
              <a:buChar char="•"/>
            </a:pPr>
            <a:r>
              <a:rPr b="0" lang="es-AR" sz="2400" spc="-1" strike="noStrike">
                <a:solidFill>
                  <a:srgbClr val="000000"/>
                </a:solidFill>
                <a:uFill>
                  <a:solidFill>
                    <a:srgbClr val="ffffff"/>
                  </a:solidFill>
                </a:uFill>
                <a:latin typeface="Century Schoolbook"/>
              </a:rPr>
              <a:t>Linfocitosis: linfocitos pequeños</a:t>
            </a:r>
            <a:endParaRPr b="0" lang="es-AR" sz="1800" spc="-1" strike="noStrike">
              <a:solidFill>
                <a:srgbClr val="000000"/>
              </a:solidFill>
              <a:uFill>
                <a:solidFill>
                  <a:srgbClr val="ffffff"/>
                </a:solidFill>
              </a:uFill>
              <a:latin typeface="Arial"/>
            </a:endParaRPr>
          </a:p>
          <a:p>
            <a:pPr marL="343080" indent="-342720">
              <a:lnSpc>
                <a:spcPct val="80000"/>
              </a:lnSpc>
              <a:buClr>
                <a:srgbClr val="000000"/>
              </a:buClr>
              <a:buFont typeface="Arial"/>
              <a:buChar char="•"/>
            </a:pPr>
            <a:r>
              <a:rPr b="0" lang="es-AR" sz="2400" spc="-1" strike="noStrike">
                <a:solidFill>
                  <a:srgbClr val="000000"/>
                </a:solidFill>
                <a:uFill>
                  <a:solidFill>
                    <a:srgbClr val="ffffff"/>
                  </a:solidFill>
                </a:uFill>
                <a:latin typeface="Century Schoolbook"/>
              </a:rPr>
              <a:t>Proteínas pleurales &gt; 4 gr/dl</a:t>
            </a:r>
            <a:endParaRPr b="0" lang="es-AR" sz="1800" spc="-1" strike="noStrike">
              <a:solidFill>
                <a:srgbClr val="000000"/>
              </a:solidFill>
              <a:uFill>
                <a:solidFill>
                  <a:srgbClr val="ffffff"/>
                </a:solidFill>
              </a:uFill>
              <a:latin typeface="Arial"/>
            </a:endParaRPr>
          </a:p>
          <a:p>
            <a:pPr marL="343080" indent="-342720">
              <a:lnSpc>
                <a:spcPct val="80000"/>
              </a:lnSpc>
              <a:buClr>
                <a:srgbClr val="000000"/>
              </a:buClr>
              <a:buFont typeface="Arial"/>
              <a:buChar char="•"/>
            </a:pPr>
            <a:r>
              <a:rPr b="0" lang="es-AR" sz="2400" spc="-1" strike="noStrike">
                <a:solidFill>
                  <a:srgbClr val="000000"/>
                </a:solidFill>
                <a:uFill>
                  <a:solidFill>
                    <a:srgbClr val="ffffff"/>
                  </a:solidFill>
                </a:uFill>
                <a:latin typeface="Century Schoolbook"/>
              </a:rPr>
              <a:t>Gucosa &lt; 60 mg/dl</a:t>
            </a:r>
            <a:endParaRPr b="0" lang="es-AR" sz="1800" spc="-1" strike="noStrike">
              <a:solidFill>
                <a:srgbClr val="000000"/>
              </a:solidFill>
              <a:uFill>
                <a:solidFill>
                  <a:srgbClr val="ffffff"/>
                </a:solidFill>
              </a:uFill>
              <a:latin typeface="Arial"/>
            </a:endParaRPr>
          </a:p>
          <a:p>
            <a:pPr marL="343080" indent="-342720">
              <a:lnSpc>
                <a:spcPct val="80000"/>
              </a:lnSpc>
              <a:buClr>
                <a:srgbClr val="000000"/>
              </a:buClr>
              <a:buFont typeface="Arial"/>
              <a:buChar char="•"/>
            </a:pPr>
            <a:r>
              <a:rPr b="0" lang="es-AR" sz="2400" spc="-1" strike="noStrike">
                <a:solidFill>
                  <a:srgbClr val="000000"/>
                </a:solidFill>
                <a:uFill>
                  <a:solidFill>
                    <a:srgbClr val="ffffff"/>
                  </a:solidFill>
                </a:uFill>
                <a:latin typeface="Century Schoolbook"/>
              </a:rPr>
              <a:t>Citología: &gt; 5% de células mesoteliales sobre el total</a:t>
            </a:r>
            <a:endParaRPr b="0" lang="es-AR" sz="1800" spc="-1" strike="noStrike">
              <a:solidFill>
                <a:srgbClr val="000000"/>
              </a:solidFill>
              <a:uFill>
                <a:solidFill>
                  <a:srgbClr val="ffffff"/>
                </a:solidFill>
              </a:uFill>
              <a:latin typeface="Arial"/>
            </a:endParaRPr>
          </a:p>
          <a:p>
            <a:pPr marL="343080" indent="-342720">
              <a:lnSpc>
                <a:spcPct val="80000"/>
              </a:lnSpc>
              <a:buClr>
                <a:srgbClr val="000000"/>
              </a:buClr>
              <a:buFont typeface="Arial"/>
              <a:buChar char="•"/>
            </a:pPr>
            <a:r>
              <a:rPr b="0" lang="es-AR" sz="2400" spc="-1" strike="noStrike">
                <a:solidFill>
                  <a:srgbClr val="000000"/>
                </a:solidFill>
                <a:uFill>
                  <a:solidFill>
                    <a:srgbClr val="ffffff"/>
                  </a:solidFill>
                </a:uFill>
                <a:latin typeface="Century Schoolbook"/>
              </a:rPr>
              <a:t>PCR para M. Tuberculosis (especificidad 60 al 90 %)</a:t>
            </a:r>
            <a:endParaRPr b="0" lang="es-AR" sz="1800" spc="-1" strike="noStrike">
              <a:solidFill>
                <a:srgbClr val="000000"/>
              </a:solidFill>
              <a:uFill>
                <a:solidFill>
                  <a:srgbClr val="ffffff"/>
                </a:solidFill>
              </a:uFill>
              <a:latin typeface="Arial"/>
            </a:endParaRPr>
          </a:p>
          <a:p>
            <a:pPr marL="343080" indent="-342720">
              <a:lnSpc>
                <a:spcPct val="80000"/>
              </a:lnSpc>
              <a:buClr>
                <a:srgbClr val="000000"/>
              </a:buClr>
              <a:buFont typeface="Arial"/>
              <a:buChar char="•"/>
            </a:pPr>
            <a:r>
              <a:rPr b="0" lang="es-AR" sz="2400" spc="-1" strike="noStrike">
                <a:solidFill>
                  <a:srgbClr val="000000"/>
                </a:solidFill>
                <a:uFill>
                  <a:solidFill>
                    <a:srgbClr val="ffffff"/>
                  </a:solidFill>
                </a:uFill>
                <a:latin typeface="Century Schoolbook"/>
              </a:rPr>
              <a:t>ADA &gt; 40 UI (especificidad 99,6%)</a:t>
            </a:r>
            <a:endParaRPr b="0" lang="es-AR" sz="1800" spc="-1" strike="noStrike">
              <a:solidFill>
                <a:srgbClr val="000000"/>
              </a:solidFill>
              <a:uFill>
                <a:solidFill>
                  <a:srgbClr val="ffffff"/>
                </a:solidFill>
              </a:uFill>
              <a:latin typeface="Arial"/>
            </a:endParaRPr>
          </a:p>
          <a:p>
            <a:pPr marL="343080" indent="-342720">
              <a:lnSpc>
                <a:spcPct val="80000"/>
              </a:lnSpc>
              <a:buClr>
                <a:srgbClr val="000000"/>
              </a:buClr>
              <a:buFont typeface="Arial"/>
              <a:buChar char="•"/>
            </a:pPr>
            <a:r>
              <a:rPr b="0" lang="es-AR" sz="2400" spc="-1" strike="noStrike">
                <a:solidFill>
                  <a:srgbClr val="000000"/>
                </a:solidFill>
                <a:uFill>
                  <a:solidFill>
                    <a:srgbClr val="ffffff"/>
                  </a:solidFill>
                </a:uFill>
                <a:latin typeface="Century Schoolbook"/>
              </a:rPr>
              <a:t>Interferón Gamma &gt; 140 pg/ml (equivale a ADA &gt; 40 UI/ml</a:t>
            </a:r>
            <a:endParaRPr b="0" lang="es-AR" sz="1800" spc="-1" strike="noStrike">
              <a:solidFill>
                <a:srgbClr val="000000"/>
              </a:solidFill>
              <a:uFill>
                <a:solidFill>
                  <a:srgbClr val="ffffff"/>
                </a:solidFill>
              </a:uFill>
              <a:latin typeface="Arial"/>
            </a:endParaRPr>
          </a:p>
          <a:p>
            <a:pPr marL="343080" indent="-342720">
              <a:lnSpc>
                <a:spcPct val="80000"/>
              </a:lnSpc>
              <a:buClr>
                <a:srgbClr val="000000"/>
              </a:buClr>
              <a:buFont typeface="Arial"/>
              <a:buChar char="•"/>
            </a:pPr>
            <a:r>
              <a:rPr b="0" lang="es-AR" sz="2400" spc="-1" strike="noStrike">
                <a:solidFill>
                  <a:srgbClr val="000000"/>
                </a:solidFill>
                <a:uFill>
                  <a:solidFill>
                    <a:srgbClr val="ffffff"/>
                  </a:solidFill>
                </a:uFill>
                <a:latin typeface="Century Schoolbook"/>
              </a:rPr>
              <a:t>BAAR (+) y Cultivos (+): 40%</a:t>
            </a:r>
            <a:endParaRPr b="0" lang="es-AR" sz="1800" spc="-1" strike="noStrike">
              <a:solidFill>
                <a:srgbClr val="000000"/>
              </a:solidFill>
              <a:uFill>
                <a:solidFill>
                  <a:srgbClr val="ffffff"/>
                </a:solidFill>
              </a:uFill>
              <a:latin typeface="Arial"/>
            </a:endParaRPr>
          </a:p>
          <a:p>
            <a:pPr marL="343080" indent="-342720">
              <a:lnSpc>
                <a:spcPct val="80000"/>
              </a:lnSpc>
            </a:pPr>
            <a:endParaRPr b="0" lang="es-AR" sz="1800" spc="-1" strike="noStrike">
              <a:solidFill>
                <a:srgbClr val="000000"/>
              </a:solidFill>
              <a:uFill>
                <a:solidFill>
                  <a:srgbClr val="ffffff"/>
                </a:solidFill>
              </a:uFill>
              <a:latin typeface="Arial"/>
            </a:endParaRPr>
          </a:p>
          <a:p>
            <a:pPr marL="343080" indent="-342720">
              <a:lnSpc>
                <a:spcPct val="80000"/>
              </a:lnSpc>
            </a:pPr>
            <a:endParaRPr b="0" lang="es-AR" sz="1800" spc="-1" strike="noStrike">
              <a:solidFill>
                <a:srgbClr val="000000"/>
              </a:solidFill>
              <a:uFill>
                <a:solidFill>
                  <a:srgbClr val="ffffff"/>
                </a:solidFill>
              </a:uFill>
              <a:latin typeface="Arial"/>
            </a:endParaRPr>
          </a:p>
          <a:p>
            <a:pPr>
              <a:lnSpc>
                <a:spcPct val="80000"/>
              </a:lnSpc>
            </a:pPr>
            <a:endParaRPr b="0" lang="es-AR" sz="1800" spc="-1" strike="noStrike">
              <a:solidFill>
                <a:srgbClr val="000000"/>
              </a:solidFill>
              <a:uFill>
                <a:solidFill>
                  <a:srgbClr val="ffffff"/>
                </a:solidFill>
              </a:uFill>
              <a:latin typeface="Arial"/>
            </a:endParaRPr>
          </a:p>
        </p:txBody>
      </p:sp>
    </p:spTree>
  </p:cSld>
  <p:timing>
    <p:tnLst>
      <p:par>
        <p:cTn id="751" dur="indefinite" restart="never" nodeType="tmRoot">
          <p:childTnLst>
            <p:seq>
              <p:cTn id="752" dur="indefinite" nodeType="mainSeq">
                <p:childTnLst>
                  <p:par>
                    <p:cTn id="753" fill="hold">
                      <p:stCondLst>
                        <p:cond delay="0"/>
                      </p:stCondLst>
                      <p:childTnLst>
                        <p:par>
                          <p:cTn id="754" fill="hold">
                            <p:stCondLst>
                              <p:cond delay="0"/>
                            </p:stCondLst>
                            <p:childTnLst>
                              <p:par>
                                <p:cTn id="755" nodeType="withEffect" fill="hold" presetClass="entr" presetID="53">
                                  <p:stCondLst>
                                    <p:cond delay="0"/>
                                  </p:stCondLst>
                                  <p:childTnLst>
                                    <p:set>
                                      <p:cBhvr>
                                        <p:cTn id="756" dur="1" fill="hold">
                                          <p:stCondLst>
                                            <p:cond delay="0"/>
                                          </p:stCondLst>
                                        </p:cTn>
                                        <p:tgtEl>
                                          <p:spTgt spid="339"/>
                                        </p:tgtEl>
                                        <p:attrNameLst>
                                          <p:attrName>style.visibility</p:attrName>
                                        </p:attrNameLst>
                                      </p:cBhvr>
                                      <p:to>
                                        <p:strVal val="visible"/>
                                      </p:to>
                                    </p:set>
                                    <p:anim calcmode="lin" valueType="num">
                                      <p:cBhvr additive="repl">
                                        <p:cTn id="757" dur="500" fill="hold"/>
                                        <p:tgtEl>
                                          <p:spTgt spid="339"/>
                                        </p:tgtEl>
                                        <p:attrNameLst>
                                          <p:attrName/>
                                        </p:attrNameLst>
                                      </p:cBhvr>
                                      <p:tavLst>
                                        <p:tav tm="0">
                                          <p:val/>
                                        </p:tav>
                                        <p:tav tm="100000">
                                          <p:val>
                                            <p:strVal val="#ppt_w"/>
                                          </p:val>
                                        </p:tav>
                                      </p:tavLst>
                                    </p:anim>
                                    <p:anim calcmode="lin" valueType="num">
                                      <p:cBhvr additive="repl">
                                        <p:cTn id="758" dur="500" fill="hold"/>
                                        <p:tgtEl>
                                          <p:spTgt spid="339"/>
                                        </p:tgtEl>
                                        <p:attrNameLst>
                                          <p:attrName/>
                                        </p:attrNameLst>
                                      </p:cBhvr>
                                      <p:tavLst>
                                        <p:tav tm="0">
                                          <p:val/>
                                        </p:tav>
                                        <p:tav tm="100000">
                                          <p:val>
                                            <p:strVal val="#ppt_h"/>
                                          </p:val>
                                        </p:tav>
                                      </p:tavLst>
                                    </p:anim>
                                    <p:animEffect filter="fade" transition="in">
                                      <p:cBhvr additive="repl">
                                        <p:cTn id="759" dur="500"/>
                                        <p:tgtEl>
                                          <p:spTgt spid="339"/>
                                        </p:tgtEl>
                                      </p:cBhvr>
                                    </p:animEffect>
                                  </p:childTnLst>
                                </p:cTn>
                              </p:par>
                            </p:childTnLst>
                          </p:cTn>
                        </p:par>
                      </p:childTnLst>
                    </p:cTn>
                  </p:par>
                  <p:par>
                    <p:cTn id="760" fill="hold">
                      <p:stCondLst>
                        <p:cond delay="indefinite"/>
                      </p:stCondLst>
                      <p:childTnLst>
                        <p:par>
                          <p:cTn id="761" fill="hold">
                            <p:stCondLst>
                              <p:cond delay="0"/>
                            </p:stCondLst>
                            <p:childTnLst>
                              <p:par>
                                <p:cTn id="762" nodeType="clickEffect" fill="hold" presetClass="entr" presetID="10">
                                  <p:stCondLst>
                                    <p:cond delay="0"/>
                                  </p:stCondLst>
                                  <p:childTnLst>
                                    <p:set>
                                      <p:cBhvr>
                                        <p:cTn id="763" dur="1" fill="hold">
                                          <p:stCondLst>
                                            <p:cond delay="0"/>
                                          </p:stCondLst>
                                        </p:cTn>
                                        <p:tgtEl>
                                          <p:spTgt spid="340">
                                            <p:txEl>
                                              <p:pRg st="0" end="22"/>
                                            </p:txEl>
                                          </p:spTgt>
                                        </p:tgtEl>
                                        <p:attrNameLst>
                                          <p:attrName>style.visibility</p:attrName>
                                        </p:attrNameLst>
                                      </p:cBhvr>
                                      <p:to>
                                        <p:strVal val="visible"/>
                                      </p:to>
                                    </p:set>
                                    <p:animEffect filter="fade" transition="in">
                                      <p:cBhvr additive="repl">
                                        <p:cTn id="764" dur="1000">
                                          <p:stCondLst>
                                            <p:cond delay="0"/>
                                          </p:stCondLst>
                                        </p:cTn>
                                        <p:tgtEl>
                                          <p:spTgt spid="340">
                                            <p:txEl>
                                              <p:pRg st="0" end="22"/>
                                            </p:txEl>
                                          </p:spTgt>
                                        </p:tgtEl>
                                      </p:cBhvr>
                                    </p:animEffect>
                                  </p:childTnLst>
                                </p:cTn>
                              </p:par>
                            </p:childTnLst>
                          </p:cTn>
                        </p:par>
                      </p:childTnLst>
                    </p:cTn>
                  </p:par>
                  <p:par>
                    <p:cTn id="765" fill="hold">
                      <p:stCondLst>
                        <p:cond delay="indefinite"/>
                      </p:stCondLst>
                      <p:childTnLst>
                        <p:par>
                          <p:cTn id="766" fill="hold">
                            <p:stCondLst>
                              <p:cond delay="0"/>
                            </p:stCondLst>
                            <p:childTnLst>
                              <p:par>
                                <p:cTn id="767" nodeType="clickEffect" fill="hold" presetClass="entr" presetID="10">
                                  <p:stCondLst>
                                    <p:cond delay="0"/>
                                  </p:stCondLst>
                                  <p:childTnLst>
                                    <p:set>
                                      <p:cBhvr>
                                        <p:cTn id="768" dur="1" fill="hold">
                                          <p:stCondLst>
                                            <p:cond delay="0"/>
                                          </p:stCondLst>
                                        </p:cTn>
                                        <p:tgtEl>
                                          <p:spTgt spid="340">
                                            <p:txEl>
                                              <p:pRg st="22" end="56"/>
                                            </p:txEl>
                                          </p:spTgt>
                                        </p:tgtEl>
                                        <p:attrNameLst>
                                          <p:attrName>style.visibility</p:attrName>
                                        </p:attrNameLst>
                                      </p:cBhvr>
                                      <p:to>
                                        <p:strVal val="visible"/>
                                      </p:to>
                                    </p:set>
                                    <p:animEffect filter="fade" transition="in">
                                      <p:cBhvr additive="repl">
                                        <p:cTn id="769" dur="1000">
                                          <p:stCondLst>
                                            <p:cond delay="0"/>
                                          </p:stCondLst>
                                        </p:cTn>
                                        <p:tgtEl>
                                          <p:spTgt spid="340">
                                            <p:txEl>
                                              <p:pRg st="22" end="56"/>
                                            </p:txEl>
                                          </p:spTgt>
                                        </p:tgtEl>
                                      </p:cBhvr>
                                    </p:animEffect>
                                  </p:childTnLst>
                                </p:cTn>
                              </p:par>
                            </p:childTnLst>
                          </p:cTn>
                        </p:par>
                      </p:childTnLst>
                    </p:cTn>
                  </p:par>
                  <p:par>
                    <p:cTn id="770" fill="hold">
                      <p:stCondLst>
                        <p:cond delay="indefinite"/>
                      </p:stCondLst>
                      <p:childTnLst>
                        <p:par>
                          <p:cTn id="771" fill="hold">
                            <p:stCondLst>
                              <p:cond delay="0"/>
                            </p:stCondLst>
                            <p:childTnLst>
                              <p:par>
                                <p:cTn id="772" nodeType="clickEffect" fill="hold" presetClass="entr" presetID="10">
                                  <p:stCondLst>
                                    <p:cond delay="0"/>
                                  </p:stCondLst>
                                  <p:childTnLst>
                                    <p:set>
                                      <p:cBhvr>
                                        <p:cTn id="773" dur="1" fill="hold">
                                          <p:stCondLst>
                                            <p:cond delay="0"/>
                                          </p:stCondLst>
                                        </p:cTn>
                                        <p:tgtEl>
                                          <p:spTgt spid="340">
                                            <p:txEl>
                                              <p:pRg st="56" end="86"/>
                                            </p:txEl>
                                          </p:spTgt>
                                        </p:tgtEl>
                                        <p:attrNameLst>
                                          <p:attrName>style.visibility</p:attrName>
                                        </p:attrNameLst>
                                      </p:cBhvr>
                                      <p:to>
                                        <p:strVal val="visible"/>
                                      </p:to>
                                    </p:set>
                                    <p:animEffect filter="fade" transition="in">
                                      <p:cBhvr additive="repl">
                                        <p:cTn id="774" dur="1000">
                                          <p:stCondLst>
                                            <p:cond delay="0"/>
                                          </p:stCondLst>
                                        </p:cTn>
                                        <p:tgtEl>
                                          <p:spTgt spid="340">
                                            <p:txEl>
                                              <p:pRg st="56" end="86"/>
                                            </p:txEl>
                                          </p:spTgt>
                                        </p:tgtEl>
                                      </p:cBhvr>
                                    </p:animEffect>
                                  </p:childTnLst>
                                </p:cTn>
                              </p:par>
                            </p:childTnLst>
                          </p:cTn>
                        </p:par>
                      </p:childTnLst>
                    </p:cTn>
                  </p:par>
                  <p:par>
                    <p:cTn id="775" fill="hold">
                      <p:stCondLst>
                        <p:cond delay="indefinite"/>
                      </p:stCondLst>
                      <p:childTnLst>
                        <p:par>
                          <p:cTn id="776" fill="hold">
                            <p:stCondLst>
                              <p:cond delay="0"/>
                            </p:stCondLst>
                            <p:childTnLst>
                              <p:par>
                                <p:cTn id="777" nodeType="clickEffect" fill="hold" presetClass="entr" presetID="10">
                                  <p:stCondLst>
                                    <p:cond delay="0"/>
                                  </p:stCondLst>
                                  <p:childTnLst>
                                    <p:set>
                                      <p:cBhvr>
                                        <p:cTn id="778" dur="1" fill="hold">
                                          <p:stCondLst>
                                            <p:cond delay="0"/>
                                          </p:stCondLst>
                                        </p:cTn>
                                        <p:tgtEl>
                                          <p:spTgt spid="340">
                                            <p:txEl>
                                              <p:pRg st="86" end="104"/>
                                            </p:txEl>
                                          </p:spTgt>
                                        </p:tgtEl>
                                        <p:attrNameLst>
                                          <p:attrName>style.visibility</p:attrName>
                                        </p:attrNameLst>
                                      </p:cBhvr>
                                      <p:to>
                                        <p:strVal val="visible"/>
                                      </p:to>
                                    </p:set>
                                    <p:animEffect filter="fade" transition="in">
                                      <p:cBhvr additive="repl">
                                        <p:cTn id="779" dur="1000">
                                          <p:stCondLst>
                                            <p:cond delay="0"/>
                                          </p:stCondLst>
                                        </p:cTn>
                                        <p:tgtEl>
                                          <p:spTgt spid="340">
                                            <p:txEl>
                                              <p:pRg st="86" end="104"/>
                                            </p:txEl>
                                          </p:spTgt>
                                        </p:tgtEl>
                                      </p:cBhvr>
                                    </p:animEffect>
                                  </p:childTnLst>
                                </p:cTn>
                              </p:par>
                            </p:childTnLst>
                          </p:cTn>
                        </p:par>
                      </p:childTnLst>
                    </p:cTn>
                  </p:par>
                  <p:par>
                    <p:cTn id="780" fill="hold">
                      <p:stCondLst>
                        <p:cond delay="indefinite"/>
                      </p:stCondLst>
                      <p:childTnLst>
                        <p:par>
                          <p:cTn id="781" fill="hold">
                            <p:stCondLst>
                              <p:cond delay="0"/>
                            </p:stCondLst>
                            <p:childTnLst>
                              <p:par>
                                <p:cTn id="782" nodeType="clickEffect" fill="hold" presetClass="entr" presetID="10">
                                  <p:stCondLst>
                                    <p:cond delay="0"/>
                                  </p:stCondLst>
                                  <p:childTnLst>
                                    <p:set>
                                      <p:cBhvr>
                                        <p:cTn id="783" dur="1" fill="hold">
                                          <p:stCondLst>
                                            <p:cond delay="0"/>
                                          </p:stCondLst>
                                        </p:cTn>
                                        <p:tgtEl>
                                          <p:spTgt spid="340">
                                            <p:txEl>
                                              <p:pRg st="104" end="159"/>
                                            </p:txEl>
                                          </p:spTgt>
                                        </p:tgtEl>
                                        <p:attrNameLst>
                                          <p:attrName>style.visibility</p:attrName>
                                        </p:attrNameLst>
                                      </p:cBhvr>
                                      <p:to>
                                        <p:strVal val="visible"/>
                                      </p:to>
                                    </p:set>
                                    <p:animEffect filter="fade" transition="in">
                                      <p:cBhvr additive="repl">
                                        <p:cTn id="784" dur="1000">
                                          <p:stCondLst>
                                            <p:cond delay="0"/>
                                          </p:stCondLst>
                                        </p:cTn>
                                        <p:tgtEl>
                                          <p:spTgt spid="340">
                                            <p:txEl>
                                              <p:pRg st="104" end="159"/>
                                            </p:txEl>
                                          </p:spTgt>
                                        </p:tgtEl>
                                      </p:cBhvr>
                                    </p:animEffect>
                                  </p:childTnLst>
                                </p:cTn>
                              </p:par>
                            </p:childTnLst>
                          </p:cTn>
                        </p:par>
                      </p:childTnLst>
                    </p:cTn>
                  </p:par>
                  <p:par>
                    <p:cTn id="785" fill="hold">
                      <p:stCondLst>
                        <p:cond delay="indefinite"/>
                      </p:stCondLst>
                      <p:childTnLst>
                        <p:par>
                          <p:cTn id="786" fill="hold">
                            <p:stCondLst>
                              <p:cond delay="0"/>
                            </p:stCondLst>
                            <p:childTnLst>
                              <p:par>
                                <p:cTn id="787" nodeType="clickEffect" fill="hold" presetClass="entr" presetID="10">
                                  <p:stCondLst>
                                    <p:cond delay="0"/>
                                  </p:stCondLst>
                                  <p:childTnLst>
                                    <p:set>
                                      <p:cBhvr>
                                        <p:cTn id="788" dur="1" fill="hold">
                                          <p:stCondLst>
                                            <p:cond delay="0"/>
                                          </p:stCondLst>
                                        </p:cTn>
                                        <p:tgtEl>
                                          <p:spTgt spid="340">
                                            <p:txEl>
                                              <p:pRg st="159" end="211"/>
                                            </p:txEl>
                                          </p:spTgt>
                                        </p:tgtEl>
                                        <p:attrNameLst>
                                          <p:attrName>style.visibility</p:attrName>
                                        </p:attrNameLst>
                                      </p:cBhvr>
                                      <p:to>
                                        <p:strVal val="visible"/>
                                      </p:to>
                                    </p:set>
                                    <p:animEffect filter="fade" transition="in">
                                      <p:cBhvr additive="repl">
                                        <p:cTn id="789" dur="1000">
                                          <p:stCondLst>
                                            <p:cond delay="0"/>
                                          </p:stCondLst>
                                        </p:cTn>
                                        <p:tgtEl>
                                          <p:spTgt spid="340">
                                            <p:txEl>
                                              <p:pRg st="159" end="211"/>
                                            </p:txEl>
                                          </p:spTgt>
                                        </p:tgtEl>
                                      </p:cBhvr>
                                    </p:animEffect>
                                  </p:childTnLst>
                                </p:cTn>
                              </p:par>
                            </p:childTnLst>
                          </p:cTn>
                        </p:par>
                      </p:childTnLst>
                    </p:cTn>
                  </p:par>
                  <p:par>
                    <p:cTn id="790" fill="hold">
                      <p:stCondLst>
                        <p:cond delay="indefinite"/>
                      </p:stCondLst>
                      <p:childTnLst>
                        <p:par>
                          <p:cTn id="791" fill="hold">
                            <p:stCondLst>
                              <p:cond delay="0"/>
                            </p:stCondLst>
                            <p:childTnLst>
                              <p:par>
                                <p:cTn id="792" nodeType="clickEffect" fill="hold" presetClass="entr" presetID="10">
                                  <p:stCondLst>
                                    <p:cond delay="0"/>
                                  </p:stCondLst>
                                  <p:childTnLst>
                                    <p:set>
                                      <p:cBhvr>
                                        <p:cTn id="793" dur="1" fill="hold">
                                          <p:stCondLst>
                                            <p:cond delay="0"/>
                                          </p:stCondLst>
                                        </p:cTn>
                                        <p:tgtEl>
                                          <p:spTgt spid="340">
                                            <p:txEl>
                                              <p:pRg st="211" end="245"/>
                                            </p:txEl>
                                          </p:spTgt>
                                        </p:tgtEl>
                                        <p:attrNameLst>
                                          <p:attrName>style.visibility</p:attrName>
                                        </p:attrNameLst>
                                      </p:cBhvr>
                                      <p:to>
                                        <p:strVal val="visible"/>
                                      </p:to>
                                    </p:set>
                                    <p:animEffect filter="fade" transition="in">
                                      <p:cBhvr additive="repl">
                                        <p:cTn id="794" dur="1000">
                                          <p:stCondLst>
                                            <p:cond delay="0"/>
                                          </p:stCondLst>
                                        </p:cTn>
                                        <p:tgtEl>
                                          <p:spTgt spid="340">
                                            <p:txEl>
                                              <p:pRg st="211" end="245"/>
                                            </p:txEl>
                                          </p:spTgt>
                                        </p:tgtEl>
                                      </p:cBhvr>
                                    </p:animEffect>
                                  </p:childTnLst>
                                </p:cTn>
                              </p:par>
                            </p:childTnLst>
                          </p:cTn>
                        </p:par>
                      </p:childTnLst>
                    </p:cTn>
                  </p:par>
                  <p:par>
                    <p:cTn id="795" fill="hold">
                      <p:stCondLst>
                        <p:cond delay="indefinite"/>
                      </p:stCondLst>
                      <p:childTnLst>
                        <p:par>
                          <p:cTn id="796" fill="hold">
                            <p:stCondLst>
                              <p:cond delay="0"/>
                            </p:stCondLst>
                            <p:childTnLst>
                              <p:par>
                                <p:cTn id="797" nodeType="clickEffect" fill="hold" presetClass="entr" presetID="10">
                                  <p:stCondLst>
                                    <p:cond delay="0"/>
                                  </p:stCondLst>
                                  <p:childTnLst>
                                    <p:set>
                                      <p:cBhvr>
                                        <p:cTn id="798" dur="1" fill="hold">
                                          <p:stCondLst>
                                            <p:cond delay="0"/>
                                          </p:stCondLst>
                                        </p:cTn>
                                        <p:tgtEl>
                                          <p:spTgt spid="340">
                                            <p:txEl>
                                              <p:pRg st="245" end="301"/>
                                            </p:txEl>
                                          </p:spTgt>
                                        </p:tgtEl>
                                        <p:attrNameLst>
                                          <p:attrName>style.visibility</p:attrName>
                                        </p:attrNameLst>
                                      </p:cBhvr>
                                      <p:to>
                                        <p:strVal val="visible"/>
                                      </p:to>
                                    </p:set>
                                    <p:animEffect filter="fade" transition="in">
                                      <p:cBhvr additive="repl">
                                        <p:cTn id="799" dur="1000">
                                          <p:stCondLst>
                                            <p:cond delay="0"/>
                                          </p:stCondLst>
                                        </p:cTn>
                                        <p:tgtEl>
                                          <p:spTgt spid="340">
                                            <p:txEl>
                                              <p:pRg st="245" end="301"/>
                                            </p:txEl>
                                          </p:spTgt>
                                        </p:tgtEl>
                                      </p:cBhvr>
                                    </p:animEffect>
                                  </p:childTnLst>
                                </p:cTn>
                              </p:par>
                            </p:childTnLst>
                          </p:cTn>
                        </p:par>
                      </p:childTnLst>
                    </p:cTn>
                  </p:par>
                  <p:par>
                    <p:cTn id="800" fill="hold">
                      <p:stCondLst>
                        <p:cond delay="indefinite"/>
                      </p:stCondLst>
                      <p:childTnLst>
                        <p:par>
                          <p:cTn id="801" fill="hold">
                            <p:stCondLst>
                              <p:cond delay="0"/>
                            </p:stCondLst>
                            <p:childTnLst>
                              <p:par>
                                <p:cTn id="802" nodeType="clickEffect" fill="hold" presetClass="entr" presetID="10">
                                  <p:stCondLst>
                                    <p:cond delay="0"/>
                                  </p:stCondLst>
                                  <p:childTnLst>
                                    <p:set>
                                      <p:cBhvr>
                                        <p:cTn id="803" dur="1" fill="hold">
                                          <p:stCondLst>
                                            <p:cond delay="0"/>
                                          </p:stCondLst>
                                        </p:cTn>
                                        <p:tgtEl>
                                          <p:spTgt spid="340">
                                            <p:txEl>
                                              <p:pRg st="301" end="330"/>
                                            </p:txEl>
                                          </p:spTgt>
                                        </p:tgtEl>
                                        <p:attrNameLst>
                                          <p:attrName>style.visibility</p:attrName>
                                        </p:attrNameLst>
                                      </p:cBhvr>
                                      <p:to>
                                        <p:strVal val="visible"/>
                                      </p:to>
                                    </p:set>
                                    <p:animEffect filter="fade" transition="in">
                                      <p:cBhvr additive="repl">
                                        <p:cTn id="804" dur="1000">
                                          <p:stCondLst>
                                            <p:cond delay="0"/>
                                          </p:stCondLst>
                                        </p:cTn>
                                        <p:tgtEl>
                                          <p:spTgt spid="340">
                                            <p:txEl>
                                              <p:pRg st="301" end="33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1" name="CustomShape 1"/>
          <p:cNvSpPr/>
          <p:nvPr/>
        </p:nvSpPr>
        <p:spPr>
          <a:xfrm>
            <a:off x="500040" y="487440"/>
            <a:ext cx="8229240" cy="1383840"/>
          </a:xfrm>
          <a:prstGeom prst="rect">
            <a:avLst/>
          </a:prstGeom>
          <a:noFill/>
          <a:ln>
            <a:noFill/>
          </a:ln>
        </p:spPr>
        <p:style>
          <a:lnRef idx="0"/>
          <a:fillRef idx="0"/>
          <a:effectRef idx="0"/>
          <a:fontRef idx="minor"/>
        </p:style>
        <p:txBody>
          <a:bodyPr lIns="90000" rIns="90000" tIns="45000" bIns="45000"/>
          <a:p>
            <a:pPr algn="ctr">
              <a:lnSpc>
                <a:spcPct val="100000"/>
              </a:lnSpc>
            </a:pPr>
            <a:r>
              <a:rPr b="0" lang="es-AR" sz="4400" spc="-1" strike="noStrike">
                <a:solidFill>
                  <a:srgbClr val="e2d700"/>
                </a:solidFill>
                <a:uFill>
                  <a:solidFill>
                    <a:srgbClr val="ffffff"/>
                  </a:solidFill>
                </a:uFill>
                <a:latin typeface="Century Schoolbook"/>
              </a:rPr>
              <a:t>Quilotórax</a:t>
            </a:r>
            <a:endParaRPr b="0" lang="es-AR" sz="1800" spc="-1" strike="noStrike">
              <a:solidFill>
                <a:srgbClr val="000000"/>
              </a:solidFill>
              <a:uFill>
                <a:solidFill>
                  <a:srgbClr val="ffffff"/>
                </a:solidFill>
              </a:uFill>
              <a:latin typeface="Arial"/>
            </a:endParaRPr>
          </a:p>
        </p:txBody>
      </p:sp>
      <p:sp>
        <p:nvSpPr>
          <p:cNvPr id="342" name="CustomShape 2"/>
          <p:cNvSpPr/>
          <p:nvPr/>
        </p:nvSpPr>
        <p:spPr>
          <a:xfrm>
            <a:off x="500040" y="2100240"/>
            <a:ext cx="8229240" cy="4114440"/>
          </a:xfrm>
          <a:prstGeom prst="rect">
            <a:avLst/>
          </a:prstGeom>
          <a:noFill/>
          <a:ln>
            <a:noFill/>
          </a:ln>
        </p:spPr>
        <p:style>
          <a:lnRef idx="0"/>
          <a:fillRef idx="0"/>
          <a:effectRef idx="0"/>
          <a:fontRef idx="minor"/>
        </p:style>
        <p:txBody>
          <a:bodyPr lIns="90000" rIns="90000" tIns="45000" bIns="45000"/>
          <a:p>
            <a:pPr marL="343080" indent="-342720">
              <a:lnSpc>
                <a:spcPct val="100000"/>
              </a:lnSpc>
              <a:buClr>
                <a:srgbClr val="000000"/>
              </a:buClr>
              <a:buFont typeface="Arial"/>
              <a:buChar char="•"/>
            </a:pPr>
            <a:r>
              <a:rPr b="0" lang="es-AR" sz="3200" spc="-1" strike="noStrike">
                <a:solidFill>
                  <a:srgbClr val="000000"/>
                </a:solidFill>
                <a:uFill>
                  <a:solidFill>
                    <a:srgbClr val="ffffff"/>
                  </a:solidFill>
                </a:uFill>
                <a:latin typeface="Century Schoolbook"/>
              </a:rPr>
              <a:t>Color lechoso</a:t>
            </a:r>
            <a:endParaRPr b="0" lang="es-AR" sz="18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s-AR" sz="3200" spc="-1" strike="noStrike">
                <a:solidFill>
                  <a:srgbClr val="000000"/>
                </a:solidFill>
                <a:uFill>
                  <a:solidFill>
                    <a:srgbClr val="ffffff"/>
                  </a:solidFill>
                </a:uFill>
                <a:latin typeface="Century Schoolbook"/>
              </a:rPr>
              <a:t>Triglicéridos &gt; 110 mg/dl</a:t>
            </a:r>
            <a:endParaRPr b="0" lang="es-AR" sz="18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s-AR" sz="3200" spc="-1" strike="noStrike">
                <a:solidFill>
                  <a:srgbClr val="000000"/>
                </a:solidFill>
                <a:uFill>
                  <a:solidFill>
                    <a:srgbClr val="ffffff"/>
                  </a:solidFill>
                </a:uFill>
                <a:latin typeface="Century Schoolbook"/>
              </a:rPr>
              <a:t>TGL pl/TGL s &gt; 1 + Col pl/Col s &lt; 1</a:t>
            </a:r>
            <a:endParaRPr b="0" lang="es-AR" sz="18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s-AR" sz="3200" spc="-1" strike="noStrike">
                <a:solidFill>
                  <a:srgbClr val="000000"/>
                </a:solidFill>
                <a:uFill>
                  <a:solidFill>
                    <a:srgbClr val="ffffff"/>
                  </a:solidFill>
                </a:uFill>
                <a:latin typeface="Century Schoolbook"/>
              </a:rPr>
              <a:t>Gold Standard: presencia de QM </a:t>
            </a:r>
            <a:endParaRPr b="0" lang="es-AR" sz="18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s-AR" sz="3200" spc="-1" strike="noStrike">
                <a:solidFill>
                  <a:srgbClr val="000000"/>
                </a:solidFill>
                <a:uFill>
                  <a:solidFill>
                    <a:srgbClr val="ffffff"/>
                  </a:solidFill>
                </a:uFill>
                <a:latin typeface="Century Schoolbook"/>
              </a:rPr>
              <a:t>TGL &gt; 50 pero &lt; 110 mg/dl analizar lipoproteínas</a:t>
            </a:r>
            <a:endParaRPr b="0" lang="es-AR" sz="18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s-AR" sz="3200" spc="-1" strike="noStrike">
                <a:solidFill>
                  <a:srgbClr val="000000"/>
                </a:solidFill>
                <a:uFill>
                  <a:solidFill>
                    <a:srgbClr val="ffffff"/>
                  </a:solidFill>
                </a:uFill>
                <a:latin typeface="Century Schoolbook"/>
              </a:rPr>
              <a:t>Colesterol &gt; 250 mg/dl = Pseudoquilotórax</a:t>
            </a:r>
            <a:endParaRPr b="0" lang="es-AR" sz="1800" spc="-1" strike="noStrike">
              <a:solidFill>
                <a:srgbClr val="000000"/>
              </a:solidFill>
              <a:uFill>
                <a:solidFill>
                  <a:srgbClr val="ffffff"/>
                </a:solidFill>
              </a:uFill>
              <a:latin typeface="Arial"/>
            </a:endParaRPr>
          </a:p>
        </p:txBody>
      </p:sp>
    </p:spTree>
  </p:cSld>
  <p:timing>
    <p:tnLst>
      <p:par>
        <p:cTn id="805" dur="indefinite" restart="never" nodeType="tmRoot">
          <p:childTnLst>
            <p:seq>
              <p:cTn id="806" dur="indefinite" nodeType="mainSeq">
                <p:childTnLst>
                  <p:par>
                    <p:cTn id="807" fill="hold">
                      <p:stCondLst>
                        <p:cond delay="0"/>
                      </p:stCondLst>
                      <p:childTnLst>
                        <p:par>
                          <p:cTn id="808" fill="hold">
                            <p:stCondLst>
                              <p:cond delay="0"/>
                            </p:stCondLst>
                            <p:childTnLst>
                              <p:par>
                                <p:cTn id="809" nodeType="withEffect" fill="hold" presetClass="entr" presetID="53">
                                  <p:stCondLst>
                                    <p:cond delay="0"/>
                                  </p:stCondLst>
                                  <p:childTnLst>
                                    <p:set>
                                      <p:cBhvr>
                                        <p:cTn id="810" dur="1" fill="hold">
                                          <p:stCondLst>
                                            <p:cond delay="0"/>
                                          </p:stCondLst>
                                        </p:cTn>
                                        <p:tgtEl>
                                          <p:spTgt spid="341"/>
                                        </p:tgtEl>
                                        <p:attrNameLst>
                                          <p:attrName>style.visibility</p:attrName>
                                        </p:attrNameLst>
                                      </p:cBhvr>
                                      <p:to>
                                        <p:strVal val="visible"/>
                                      </p:to>
                                    </p:set>
                                    <p:anim calcmode="lin" valueType="num">
                                      <p:cBhvr additive="repl">
                                        <p:cTn id="811" dur="500" fill="hold"/>
                                        <p:tgtEl>
                                          <p:spTgt spid="341"/>
                                        </p:tgtEl>
                                        <p:attrNameLst>
                                          <p:attrName/>
                                        </p:attrNameLst>
                                      </p:cBhvr>
                                      <p:tavLst>
                                        <p:tav tm="0">
                                          <p:val/>
                                        </p:tav>
                                        <p:tav tm="100000">
                                          <p:val>
                                            <p:strVal val="#ppt_w"/>
                                          </p:val>
                                        </p:tav>
                                      </p:tavLst>
                                    </p:anim>
                                    <p:anim calcmode="lin" valueType="num">
                                      <p:cBhvr additive="repl">
                                        <p:cTn id="812" dur="500" fill="hold"/>
                                        <p:tgtEl>
                                          <p:spTgt spid="341"/>
                                        </p:tgtEl>
                                        <p:attrNameLst>
                                          <p:attrName/>
                                        </p:attrNameLst>
                                      </p:cBhvr>
                                      <p:tavLst>
                                        <p:tav tm="0">
                                          <p:val/>
                                        </p:tav>
                                        <p:tav tm="100000">
                                          <p:val>
                                            <p:strVal val="#ppt_h"/>
                                          </p:val>
                                        </p:tav>
                                      </p:tavLst>
                                    </p:anim>
                                    <p:animEffect filter="fade" transition="in">
                                      <p:cBhvr additive="repl">
                                        <p:cTn id="813" dur="500"/>
                                        <p:tgtEl>
                                          <p:spTgt spid="341"/>
                                        </p:tgtEl>
                                      </p:cBhvr>
                                    </p:animEffect>
                                  </p:childTnLst>
                                </p:cTn>
                              </p:par>
                            </p:childTnLst>
                          </p:cTn>
                        </p:par>
                      </p:childTnLst>
                    </p:cTn>
                  </p:par>
                  <p:par>
                    <p:cTn id="814" fill="hold">
                      <p:stCondLst>
                        <p:cond delay="indefinite"/>
                      </p:stCondLst>
                      <p:childTnLst>
                        <p:par>
                          <p:cTn id="815" fill="hold">
                            <p:stCondLst>
                              <p:cond delay="0"/>
                            </p:stCondLst>
                            <p:childTnLst>
                              <p:par>
                                <p:cTn id="816" nodeType="clickEffect" fill="hold" presetClass="entr" presetID="10">
                                  <p:stCondLst>
                                    <p:cond delay="0"/>
                                  </p:stCondLst>
                                  <p:childTnLst>
                                    <p:set>
                                      <p:cBhvr>
                                        <p:cTn id="817" dur="1" fill="hold">
                                          <p:stCondLst>
                                            <p:cond delay="0"/>
                                          </p:stCondLst>
                                        </p:cTn>
                                        <p:tgtEl>
                                          <p:spTgt spid="342">
                                            <p:txEl>
                                              <p:pRg st="0" end="14"/>
                                            </p:txEl>
                                          </p:spTgt>
                                        </p:tgtEl>
                                        <p:attrNameLst>
                                          <p:attrName>style.visibility</p:attrName>
                                        </p:attrNameLst>
                                      </p:cBhvr>
                                      <p:to>
                                        <p:strVal val="visible"/>
                                      </p:to>
                                    </p:set>
                                    <p:animEffect filter="fade" transition="in">
                                      <p:cBhvr additive="repl">
                                        <p:cTn id="818" dur="1000">
                                          <p:stCondLst>
                                            <p:cond delay="0"/>
                                          </p:stCondLst>
                                        </p:cTn>
                                        <p:tgtEl>
                                          <p:spTgt spid="342">
                                            <p:txEl>
                                              <p:pRg st="0" end="14"/>
                                            </p:txEl>
                                          </p:spTgt>
                                        </p:tgtEl>
                                      </p:cBhvr>
                                    </p:animEffect>
                                  </p:childTnLst>
                                </p:cTn>
                              </p:par>
                            </p:childTnLst>
                          </p:cTn>
                        </p:par>
                      </p:childTnLst>
                    </p:cTn>
                  </p:par>
                  <p:par>
                    <p:cTn id="819" fill="hold">
                      <p:stCondLst>
                        <p:cond delay="indefinite"/>
                      </p:stCondLst>
                      <p:childTnLst>
                        <p:par>
                          <p:cTn id="820" fill="hold">
                            <p:stCondLst>
                              <p:cond delay="0"/>
                            </p:stCondLst>
                            <p:childTnLst>
                              <p:par>
                                <p:cTn id="821" nodeType="clickEffect" fill="hold" presetClass="entr" presetID="10">
                                  <p:stCondLst>
                                    <p:cond delay="0"/>
                                  </p:stCondLst>
                                  <p:childTnLst>
                                    <p:set>
                                      <p:cBhvr>
                                        <p:cTn id="822" dur="1" fill="hold">
                                          <p:stCondLst>
                                            <p:cond delay="0"/>
                                          </p:stCondLst>
                                        </p:cTn>
                                        <p:tgtEl>
                                          <p:spTgt spid="342">
                                            <p:txEl>
                                              <p:pRg st="14" end="40"/>
                                            </p:txEl>
                                          </p:spTgt>
                                        </p:tgtEl>
                                        <p:attrNameLst>
                                          <p:attrName>style.visibility</p:attrName>
                                        </p:attrNameLst>
                                      </p:cBhvr>
                                      <p:to>
                                        <p:strVal val="visible"/>
                                      </p:to>
                                    </p:set>
                                    <p:animEffect filter="fade" transition="in">
                                      <p:cBhvr additive="repl">
                                        <p:cTn id="823" dur="1000">
                                          <p:stCondLst>
                                            <p:cond delay="0"/>
                                          </p:stCondLst>
                                        </p:cTn>
                                        <p:tgtEl>
                                          <p:spTgt spid="342">
                                            <p:txEl>
                                              <p:pRg st="14" end="40"/>
                                            </p:txEl>
                                          </p:spTgt>
                                        </p:tgtEl>
                                      </p:cBhvr>
                                    </p:animEffect>
                                  </p:childTnLst>
                                </p:cTn>
                              </p:par>
                            </p:childTnLst>
                          </p:cTn>
                        </p:par>
                      </p:childTnLst>
                    </p:cTn>
                  </p:par>
                  <p:par>
                    <p:cTn id="824" fill="hold">
                      <p:stCondLst>
                        <p:cond delay="indefinite"/>
                      </p:stCondLst>
                      <p:childTnLst>
                        <p:par>
                          <p:cTn id="825" fill="hold">
                            <p:stCondLst>
                              <p:cond delay="0"/>
                            </p:stCondLst>
                            <p:childTnLst>
                              <p:par>
                                <p:cTn id="826" nodeType="clickEffect" fill="hold" presetClass="entr" presetID="10">
                                  <p:stCondLst>
                                    <p:cond delay="0"/>
                                  </p:stCondLst>
                                  <p:childTnLst>
                                    <p:set>
                                      <p:cBhvr>
                                        <p:cTn id="827" dur="1" fill="hold">
                                          <p:stCondLst>
                                            <p:cond delay="0"/>
                                          </p:stCondLst>
                                        </p:cTn>
                                        <p:tgtEl>
                                          <p:spTgt spid="342">
                                            <p:txEl>
                                              <p:pRg st="40" end="76"/>
                                            </p:txEl>
                                          </p:spTgt>
                                        </p:tgtEl>
                                        <p:attrNameLst>
                                          <p:attrName>style.visibility</p:attrName>
                                        </p:attrNameLst>
                                      </p:cBhvr>
                                      <p:to>
                                        <p:strVal val="visible"/>
                                      </p:to>
                                    </p:set>
                                    <p:animEffect filter="fade" transition="in">
                                      <p:cBhvr additive="repl">
                                        <p:cTn id="828" dur="1000">
                                          <p:stCondLst>
                                            <p:cond delay="0"/>
                                          </p:stCondLst>
                                        </p:cTn>
                                        <p:tgtEl>
                                          <p:spTgt spid="342">
                                            <p:txEl>
                                              <p:pRg st="40" end="76"/>
                                            </p:txEl>
                                          </p:spTgt>
                                        </p:tgtEl>
                                      </p:cBhvr>
                                    </p:animEffect>
                                  </p:childTnLst>
                                </p:cTn>
                              </p:par>
                            </p:childTnLst>
                          </p:cTn>
                        </p:par>
                      </p:childTnLst>
                    </p:cTn>
                  </p:par>
                  <p:par>
                    <p:cTn id="829" fill="hold">
                      <p:stCondLst>
                        <p:cond delay="indefinite"/>
                      </p:stCondLst>
                      <p:childTnLst>
                        <p:par>
                          <p:cTn id="830" fill="hold">
                            <p:stCondLst>
                              <p:cond delay="0"/>
                            </p:stCondLst>
                            <p:childTnLst>
                              <p:par>
                                <p:cTn id="831" nodeType="clickEffect" fill="hold" presetClass="entr" presetID="10">
                                  <p:stCondLst>
                                    <p:cond delay="0"/>
                                  </p:stCondLst>
                                  <p:childTnLst>
                                    <p:set>
                                      <p:cBhvr>
                                        <p:cTn id="832" dur="1" fill="hold">
                                          <p:stCondLst>
                                            <p:cond delay="0"/>
                                          </p:stCondLst>
                                        </p:cTn>
                                        <p:tgtEl>
                                          <p:spTgt spid="342">
                                            <p:txEl>
                                              <p:pRg st="76" end="108"/>
                                            </p:txEl>
                                          </p:spTgt>
                                        </p:tgtEl>
                                        <p:attrNameLst>
                                          <p:attrName>style.visibility</p:attrName>
                                        </p:attrNameLst>
                                      </p:cBhvr>
                                      <p:to>
                                        <p:strVal val="visible"/>
                                      </p:to>
                                    </p:set>
                                    <p:animEffect filter="fade" transition="in">
                                      <p:cBhvr additive="repl">
                                        <p:cTn id="833" dur="1000">
                                          <p:stCondLst>
                                            <p:cond delay="0"/>
                                          </p:stCondLst>
                                        </p:cTn>
                                        <p:tgtEl>
                                          <p:spTgt spid="342">
                                            <p:txEl>
                                              <p:pRg st="76" end="108"/>
                                            </p:txEl>
                                          </p:spTgt>
                                        </p:tgtEl>
                                      </p:cBhvr>
                                    </p:animEffect>
                                  </p:childTnLst>
                                </p:cTn>
                              </p:par>
                            </p:childTnLst>
                          </p:cTn>
                        </p:par>
                      </p:childTnLst>
                    </p:cTn>
                  </p:par>
                  <p:par>
                    <p:cTn id="834" fill="hold">
                      <p:stCondLst>
                        <p:cond delay="indefinite"/>
                      </p:stCondLst>
                      <p:childTnLst>
                        <p:par>
                          <p:cTn id="835" fill="hold">
                            <p:stCondLst>
                              <p:cond delay="0"/>
                            </p:stCondLst>
                            <p:childTnLst>
                              <p:par>
                                <p:cTn id="836" nodeType="clickEffect" fill="hold" presetClass="entr" presetID="10">
                                  <p:stCondLst>
                                    <p:cond delay="0"/>
                                  </p:stCondLst>
                                  <p:childTnLst>
                                    <p:set>
                                      <p:cBhvr>
                                        <p:cTn id="837" dur="1" fill="hold">
                                          <p:stCondLst>
                                            <p:cond delay="0"/>
                                          </p:stCondLst>
                                        </p:cTn>
                                        <p:tgtEl>
                                          <p:spTgt spid="342">
                                            <p:txEl>
                                              <p:pRg st="108" end="157"/>
                                            </p:txEl>
                                          </p:spTgt>
                                        </p:tgtEl>
                                        <p:attrNameLst>
                                          <p:attrName>style.visibility</p:attrName>
                                        </p:attrNameLst>
                                      </p:cBhvr>
                                      <p:to>
                                        <p:strVal val="visible"/>
                                      </p:to>
                                    </p:set>
                                    <p:animEffect filter="fade" transition="in">
                                      <p:cBhvr additive="repl">
                                        <p:cTn id="838" dur="1000">
                                          <p:stCondLst>
                                            <p:cond delay="0"/>
                                          </p:stCondLst>
                                        </p:cTn>
                                        <p:tgtEl>
                                          <p:spTgt spid="342">
                                            <p:txEl>
                                              <p:pRg st="108" end="157"/>
                                            </p:txEl>
                                          </p:spTgt>
                                        </p:tgtEl>
                                      </p:cBhvr>
                                    </p:animEffect>
                                  </p:childTnLst>
                                </p:cTn>
                              </p:par>
                            </p:childTnLst>
                          </p:cTn>
                        </p:par>
                      </p:childTnLst>
                    </p:cTn>
                  </p:par>
                  <p:par>
                    <p:cTn id="839" fill="hold">
                      <p:stCondLst>
                        <p:cond delay="indefinite"/>
                      </p:stCondLst>
                      <p:childTnLst>
                        <p:par>
                          <p:cTn id="840" fill="hold">
                            <p:stCondLst>
                              <p:cond delay="0"/>
                            </p:stCondLst>
                            <p:childTnLst>
                              <p:par>
                                <p:cTn id="841" nodeType="clickEffect" fill="hold" presetClass="entr" presetID="10">
                                  <p:stCondLst>
                                    <p:cond delay="0"/>
                                  </p:stCondLst>
                                  <p:childTnLst>
                                    <p:set>
                                      <p:cBhvr>
                                        <p:cTn id="842" dur="1" fill="hold">
                                          <p:stCondLst>
                                            <p:cond delay="0"/>
                                          </p:stCondLst>
                                        </p:cTn>
                                        <p:tgtEl>
                                          <p:spTgt spid="342">
                                            <p:txEl>
                                              <p:pRg st="157" end="199"/>
                                            </p:txEl>
                                          </p:spTgt>
                                        </p:tgtEl>
                                        <p:attrNameLst>
                                          <p:attrName>style.visibility</p:attrName>
                                        </p:attrNameLst>
                                      </p:cBhvr>
                                      <p:to>
                                        <p:strVal val="visible"/>
                                      </p:to>
                                    </p:set>
                                    <p:animEffect filter="fade" transition="in">
                                      <p:cBhvr additive="repl">
                                        <p:cTn id="843" dur="1000">
                                          <p:stCondLst>
                                            <p:cond delay="0"/>
                                          </p:stCondLst>
                                        </p:cTn>
                                        <p:tgtEl>
                                          <p:spTgt spid="342">
                                            <p:txEl>
                                              <p:pRg st="157" end="199"/>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CustomShape 1"/>
          <p:cNvSpPr/>
          <p:nvPr/>
        </p:nvSpPr>
        <p:spPr>
          <a:xfrm>
            <a:off x="428400" y="305640"/>
            <a:ext cx="8715240" cy="6674040"/>
          </a:xfrm>
          <a:prstGeom prst="rect">
            <a:avLst/>
          </a:prstGeom>
          <a:noFill/>
          <a:ln>
            <a:noFill/>
          </a:ln>
        </p:spPr>
        <p:style>
          <a:lnRef idx="0"/>
          <a:fillRef idx="0"/>
          <a:effectRef idx="0"/>
          <a:fontRef idx="minor"/>
        </p:style>
        <p:txBody>
          <a:bodyPr lIns="90000" rIns="90000" tIns="45000" bIns="45000"/>
          <a:p>
            <a:pPr>
              <a:lnSpc>
                <a:spcPct val="100000"/>
              </a:lnSpc>
            </a:pPr>
            <a:r>
              <a:rPr b="1" lang="es-AR" sz="1800" spc="-1" strike="noStrike" u="sng">
                <a:solidFill>
                  <a:srgbClr val="000000"/>
                </a:solidFill>
                <a:uFill>
                  <a:solidFill>
                    <a:srgbClr val="ffffff"/>
                  </a:solidFill>
                </a:uFill>
                <a:latin typeface="Century Schoolbook"/>
              </a:rPr>
              <a:t>Diagnóstico</a:t>
            </a:r>
            <a:endParaRPr b="0" lang="es-AR" sz="1800" spc="-1" strike="noStrike">
              <a:solidFill>
                <a:srgbClr val="000000"/>
              </a:solidFill>
              <a:uFill>
                <a:solidFill>
                  <a:srgbClr val="ffffff"/>
                </a:solidFill>
              </a:uFill>
              <a:latin typeface="Arial"/>
            </a:endParaRPr>
          </a:p>
          <a:p>
            <a:pPr>
              <a:lnSpc>
                <a:spcPct val="100000"/>
              </a:lnSpc>
            </a:pPr>
            <a:r>
              <a:rPr b="1" lang="es-AR" sz="1800" spc="-1" strike="noStrike" u="sng">
                <a:solidFill>
                  <a:srgbClr val="000000"/>
                </a:solidFill>
                <a:uFill>
                  <a:solidFill>
                    <a:srgbClr val="ffffff"/>
                  </a:solidFill>
                </a:uFill>
                <a:latin typeface="Century Schoolbook"/>
              </a:rPr>
              <a:t>Síntomas:</a:t>
            </a:r>
            <a:endParaRPr b="0" lang="es-AR" sz="1800" spc="-1" strike="noStrike">
              <a:solidFill>
                <a:srgbClr val="000000"/>
              </a:solidFill>
              <a:uFill>
                <a:solidFill>
                  <a:srgbClr val="ffffff"/>
                </a:solidFill>
              </a:uFill>
              <a:latin typeface="Arial"/>
            </a:endParaRPr>
          </a:p>
          <a:p>
            <a:pPr indent="-216000">
              <a:lnSpc>
                <a:spcPct val="100000"/>
              </a:lnSpc>
              <a:buClr>
                <a:srgbClr val="000000"/>
              </a:buClr>
              <a:buFont typeface="Wingdings" charset="2"/>
              <a:buChar char=""/>
            </a:pPr>
            <a:r>
              <a:rPr b="0" lang="es-AR" sz="1800" spc="-1" strike="noStrike">
                <a:solidFill>
                  <a:srgbClr val="000000"/>
                </a:solidFill>
                <a:uFill>
                  <a:solidFill>
                    <a:srgbClr val="ffffff"/>
                  </a:solidFill>
                </a:uFill>
                <a:latin typeface="Century Schoolbook"/>
              </a:rPr>
              <a:t>Disnea: aparece con más de 500mL a 1000mL de liquido pleural.</a:t>
            </a:r>
            <a:endParaRPr b="0" lang="es-AR" sz="1800" spc="-1" strike="noStrike">
              <a:solidFill>
                <a:srgbClr val="000000"/>
              </a:solidFill>
              <a:uFill>
                <a:solidFill>
                  <a:srgbClr val="ffffff"/>
                </a:solidFill>
              </a:uFill>
              <a:latin typeface="Arial"/>
            </a:endParaRPr>
          </a:p>
          <a:p>
            <a:pPr indent="-216000">
              <a:lnSpc>
                <a:spcPct val="100000"/>
              </a:lnSpc>
              <a:buClr>
                <a:srgbClr val="000000"/>
              </a:buClr>
              <a:buFont typeface="Wingdings" charset="2"/>
              <a:buChar char=""/>
            </a:pPr>
            <a:r>
              <a:rPr b="0" lang="es-AR" sz="1800" spc="-1" strike="noStrike">
                <a:solidFill>
                  <a:srgbClr val="000000"/>
                </a:solidFill>
                <a:uFill>
                  <a:solidFill>
                    <a:srgbClr val="ffffff"/>
                  </a:solidFill>
                </a:uFill>
                <a:latin typeface="Century Schoolbook"/>
              </a:rPr>
              <a:t>Asintomático.</a:t>
            </a:r>
            <a:endParaRPr b="0" lang="es-AR" sz="1800" spc="-1" strike="noStrike">
              <a:solidFill>
                <a:srgbClr val="000000"/>
              </a:solidFill>
              <a:uFill>
                <a:solidFill>
                  <a:srgbClr val="ffffff"/>
                </a:solidFill>
              </a:uFill>
              <a:latin typeface="Arial"/>
            </a:endParaRPr>
          </a:p>
          <a:p>
            <a:pPr indent="-216000">
              <a:lnSpc>
                <a:spcPct val="100000"/>
              </a:lnSpc>
              <a:buClr>
                <a:srgbClr val="000000"/>
              </a:buClr>
              <a:buFont typeface="Wingdings" charset="2"/>
              <a:buChar char=""/>
            </a:pPr>
            <a:r>
              <a:rPr b="0" lang="es-AR" sz="1800" spc="-1" strike="noStrike">
                <a:solidFill>
                  <a:srgbClr val="000000"/>
                </a:solidFill>
                <a:uFill>
                  <a:solidFill>
                    <a:srgbClr val="ffffff"/>
                  </a:solidFill>
                </a:uFill>
                <a:latin typeface="Century Schoolbook"/>
              </a:rPr>
              <a:t>Pleuresía o dolor referido en tórax/espalda (hombro por inflamación pleural).</a:t>
            </a:r>
            <a:endParaRPr b="0" lang="es-AR" sz="1800" spc="-1" strike="noStrike">
              <a:solidFill>
                <a:srgbClr val="000000"/>
              </a:solidFill>
              <a:uFill>
                <a:solidFill>
                  <a:srgbClr val="ffffff"/>
                </a:solidFill>
              </a:uFill>
              <a:latin typeface="Arial"/>
            </a:endParaRPr>
          </a:p>
          <a:p>
            <a:pPr indent="-216000">
              <a:lnSpc>
                <a:spcPct val="100000"/>
              </a:lnSpc>
              <a:buClr>
                <a:srgbClr val="000000"/>
              </a:buClr>
              <a:buFont typeface="Wingdings" charset="2"/>
              <a:buChar char=""/>
            </a:pPr>
            <a:r>
              <a:rPr b="0" lang="es-AR" sz="1800" spc="-1" strike="noStrike">
                <a:solidFill>
                  <a:srgbClr val="000000"/>
                </a:solidFill>
                <a:uFill>
                  <a:solidFill>
                    <a:srgbClr val="ffffff"/>
                  </a:solidFill>
                </a:uFill>
                <a:latin typeface="Century Schoolbook"/>
              </a:rPr>
              <a:t>Tos seca no productiva</a:t>
            </a:r>
            <a:endParaRPr b="0" lang="es-AR" sz="1800" spc="-1" strike="noStrike">
              <a:solidFill>
                <a:srgbClr val="000000"/>
              </a:solidFill>
              <a:uFill>
                <a:solidFill>
                  <a:srgbClr val="ffffff"/>
                </a:solidFill>
              </a:uFill>
              <a:latin typeface="Arial"/>
            </a:endParaRPr>
          </a:p>
          <a:p>
            <a:pPr indent="-216000">
              <a:lnSpc>
                <a:spcPct val="100000"/>
              </a:lnSpc>
              <a:buClr>
                <a:srgbClr val="000000"/>
              </a:buClr>
              <a:buFont typeface="Wingdings" charset="2"/>
              <a:buChar char=""/>
            </a:pPr>
            <a:r>
              <a:rPr b="0" lang="es-AR" sz="1800" spc="-1" strike="noStrike">
                <a:solidFill>
                  <a:srgbClr val="000000"/>
                </a:solidFill>
                <a:uFill>
                  <a:solidFill>
                    <a:srgbClr val="ffffff"/>
                  </a:solidFill>
                </a:uFill>
                <a:latin typeface="Century Schoolbook"/>
              </a:rPr>
              <a:t>Debe incluir búsqueda de posibles causas subyacentes.</a:t>
            </a:r>
            <a:endParaRPr b="0" lang="es-AR" sz="1800" spc="-1" strike="noStrike">
              <a:solidFill>
                <a:srgbClr val="000000"/>
              </a:solidFill>
              <a:uFill>
                <a:solidFill>
                  <a:srgbClr val="ffffff"/>
                </a:solidFill>
              </a:uFill>
              <a:latin typeface="Arial"/>
            </a:endParaRPr>
          </a:p>
          <a:p>
            <a:pPr>
              <a:lnSpc>
                <a:spcPct val="100000"/>
              </a:lnSpc>
            </a:pPr>
            <a:endParaRPr b="0" lang="es-AR" sz="1800" spc="-1" strike="noStrike">
              <a:solidFill>
                <a:srgbClr val="000000"/>
              </a:solidFill>
              <a:uFill>
                <a:solidFill>
                  <a:srgbClr val="ffffff"/>
                </a:solidFill>
              </a:uFill>
              <a:latin typeface="Arial"/>
            </a:endParaRPr>
          </a:p>
          <a:p>
            <a:pPr>
              <a:lnSpc>
                <a:spcPct val="100000"/>
              </a:lnSpc>
            </a:pPr>
            <a:r>
              <a:rPr b="1" lang="es-AR" sz="1800" spc="-1" strike="noStrike" u="sng">
                <a:solidFill>
                  <a:srgbClr val="000000"/>
                </a:solidFill>
                <a:uFill>
                  <a:solidFill>
                    <a:srgbClr val="ffffff"/>
                  </a:solidFill>
                </a:uFill>
                <a:latin typeface="Century Schoolbook"/>
              </a:rPr>
              <a:t>Exploración física:</a:t>
            </a:r>
            <a:endParaRPr b="0" lang="es-AR" sz="1800" spc="-1" strike="noStrike">
              <a:solidFill>
                <a:srgbClr val="000000"/>
              </a:solidFill>
              <a:uFill>
                <a:solidFill>
                  <a:srgbClr val="ffffff"/>
                </a:solidFill>
              </a:uFill>
              <a:latin typeface="Arial"/>
            </a:endParaRPr>
          </a:p>
          <a:p>
            <a:pPr indent="-216000">
              <a:lnSpc>
                <a:spcPct val="100000"/>
              </a:lnSpc>
              <a:buClr>
                <a:srgbClr val="000000"/>
              </a:buClr>
              <a:buFont typeface="Wingdings" charset="2"/>
              <a:buChar char=""/>
            </a:pPr>
            <a:r>
              <a:rPr b="0" lang="es-AR" sz="1800" spc="-1" strike="noStrike">
                <a:solidFill>
                  <a:srgbClr val="000000"/>
                </a:solidFill>
                <a:uFill>
                  <a:solidFill>
                    <a:srgbClr val="ffffff"/>
                  </a:solidFill>
                </a:uFill>
                <a:latin typeface="Century Schoolbook"/>
              </a:rPr>
              <a:t>Evaluación para detectar fiebre, inestabilidad hemodinámica, hipernatremia.</a:t>
            </a:r>
            <a:endParaRPr b="0" lang="es-AR" sz="1800" spc="-1" strike="noStrike">
              <a:solidFill>
                <a:srgbClr val="000000"/>
              </a:solidFill>
              <a:uFill>
                <a:solidFill>
                  <a:srgbClr val="ffffff"/>
                </a:solidFill>
              </a:uFill>
              <a:latin typeface="Arial"/>
            </a:endParaRPr>
          </a:p>
          <a:p>
            <a:pPr indent="-216000">
              <a:lnSpc>
                <a:spcPct val="100000"/>
              </a:lnSpc>
              <a:buClr>
                <a:srgbClr val="000000"/>
              </a:buClr>
              <a:buFont typeface="Wingdings" charset="2"/>
              <a:buChar char=""/>
            </a:pPr>
            <a:r>
              <a:rPr b="0" lang="es-AR" sz="1800" spc="-1" strike="noStrike">
                <a:solidFill>
                  <a:srgbClr val="000000"/>
                </a:solidFill>
                <a:uFill>
                  <a:solidFill>
                    <a:srgbClr val="ffffff"/>
                  </a:solidFill>
                </a:uFill>
                <a:latin typeface="Century Schoolbook"/>
              </a:rPr>
              <a:t>Matidez a la percusión, disminución del murmullo vesicular, frémito táctil.</a:t>
            </a:r>
            <a:endParaRPr b="0" lang="es-AR" sz="1800" spc="-1" strike="noStrike">
              <a:solidFill>
                <a:srgbClr val="000000"/>
              </a:solidFill>
              <a:uFill>
                <a:solidFill>
                  <a:srgbClr val="ffffff"/>
                </a:solidFill>
              </a:uFill>
              <a:latin typeface="Arial"/>
            </a:endParaRPr>
          </a:p>
          <a:p>
            <a:pPr indent="-216000">
              <a:lnSpc>
                <a:spcPct val="100000"/>
              </a:lnSpc>
              <a:buClr>
                <a:srgbClr val="000000"/>
              </a:buClr>
              <a:buFont typeface="Wingdings" charset="2"/>
              <a:buChar char=""/>
            </a:pPr>
            <a:r>
              <a:rPr b="0" lang="es-AR" sz="1800" spc="-1" strike="noStrike">
                <a:solidFill>
                  <a:srgbClr val="000000"/>
                </a:solidFill>
                <a:uFill>
                  <a:solidFill>
                    <a:srgbClr val="ffffff"/>
                  </a:solidFill>
                </a:uFill>
                <a:latin typeface="Century Schoolbook"/>
              </a:rPr>
              <a:t>Decúbito sobre el lado enfermo</a:t>
            </a:r>
            <a:endParaRPr b="0" lang="es-AR" sz="1800" spc="-1" strike="noStrike">
              <a:solidFill>
                <a:srgbClr val="000000"/>
              </a:solidFill>
              <a:uFill>
                <a:solidFill>
                  <a:srgbClr val="ffffff"/>
                </a:solidFill>
              </a:uFill>
              <a:latin typeface="Arial"/>
            </a:endParaRPr>
          </a:p>
          <a:p>
            <a:pPr indent="-216000">
              <a:lnSpc>
                <a:spcPct val="100000"/>
              </a:lnSpc>
              <a:buClr>
                <a:srgbClr val="000000"/>
              </a:buClr>
              <a:buFont typeface="Wingdings" charset="2"/>
              <a:buChar char=""/>
            </a:pPr>
            <a:r>
              <a:rPr b="0" lang="es-AR" sz="1800" spc="-1" strike="noStrike">
                <a:solidFill>
                  <a:srgbClr val="000000"/>
                </a:solidFill>
                <a:uFill>
                  <a:solidFill>
                    <a:srgbClr val="ffffff"/>
                  </a:solidFill>
                </a:uFill>
                <a:latin typeface="Century Schoolbook"/>
              </a:rPr>
              <a:t>Síntomas para detectar ICC, HIPERTERMIA MALIGNA, NEUMONÍA,CIRROSIS HEPÁTICA, TROMBOSIS VENOSA.</a:t>
            </a:r>
            <a:endParaRPr b="0" lang="es-AR" sz="1800" spc="-1" strike="noStrike">
              <a:solidFill>
                <a:srgbClr val="000000"/>
              </a:solidFill>
              <a:uFill>
                <a:solidFill>
                  <a:srgbClr val="ffffff"/>
                </a:solidFill>
              </a:uFill>
              <a:latin typeface="Arial"/>
            </a:endParaRPr>
          </a:p>
          <a:p>
            <a:pPr>
              <a:lnSpc>
                <a:spcPct val="100000"/>
              </a:lnSpc>
            </a:pPr>
            <a:endParaRPr b="0" lang="es-AR" sz="1800" spc="-1" strike="noStrike">
              <a:solidFill>
                <a:srgbClr val="000000"/>
              </a:solidFill>
              <a:uFill>
                <a:solidFill>
                  <a:srgbClr val="ffffff"/>
                </a:solidFill>
              </a:uFill>
              <a:latin typeface="Arial"/>
            </a:endParaRPr>
          </a:p>
          <a:p>
            <a:pPr>
              <a:lnSpc>
                <a:spcPct val="100000"/>
              </a:lnSpc>
            </a:pPr>
            <a:r>
              <a:rPr b="1" lang="es-AR" sz="1800" spc="-1" strike="noStrike" u="sng">
                <a:solidFill>
                  <a:srgbClr val="000000"/>
                </a:solidFill>
                <a:uFill>
                  <a:solidFill>
                    <a:srgbClr val="ffffff"/>
                  </a:solidFill>
                </a:uFill>
                <a:latin typeface="Century Schoolbook"/>
              </a:rPr>
              <a:t>Criterios diagnóstico:</a:t>
            </a:r>
            <a:endParaRPr b="0" lang="es-AR" sz="1800" spc="-1" strike="noStrike">
              <a:solidFill>
                <a:srgbClr val="000000"/>
              </a:solidFill>
              <a:uFill>
                <a:solidFill>
                  <a:srgbClr val="ffffff"/>
                </a:solidFill>
              </a:uFill>
              <a:latin typeface="Arial"/>
            </a:endParaRPr>
          </a:p>
          <a:p>
            <a:pPr indent="-216000">
              <a:lnSpc>
                <a:spcPct val="100000"/>
              </a:lnSpc>
              <a:buClr>
                <a:srgbClr val="000000"/>
              </a:buClr>
              <a:buFont typeface="Wingdings" charset="2"/>
              <a:buChar char=""/>
            </a:pPr>
            <a:r>
              <a:rPr b="0" lang="es-AR" sz="1800" spc="-1" strike="noStrike">
                <a:solidFill>
                  <a:srgbClr val="000000"/>
                </a:solidFill>
                <a:uFill>
                  <a:solidFill>
                    <a:srgbClr val="ffffff"/>
                  </a:solidFill>
                </a:uFill>
                <a:latin typeface="Century Schoolbook"/>
              </a:rPr>
              <a:t>El análisis del líquido pleural obtenido mediante toracocentesis.</a:t>
            </a:r>
            <a:endParaRPr b="0" lang="es-AR" sz="1800" spc="-1" strike="noStrike">
              <a:solidFill>
                <a:srgbClr val="000000"/>
              </a:solidFill>
              <a:uFill>
                <a:solidFill>
                  <a:srgbClr val="ffffff"/>
                </a:solidFill>
              </a:uFill>
              <a:latin typeface="Arial"/>
            </a:endParaRPr>
          </a:p>
          <a:p>
            <a:pPr indent="-216000">
              <a:lnSpc>
                <a:spcPct val="100000"/>
              </a:lnSpc>
              <a:buClr>
                <a:srgbClr val="000000"/>
              </a:buClr>
              <a:buFont typeface="Wingdings" charset="2"/>
              <a:buChar char=""/>
            </a:pPr>
            <a:r>
              <a:rPr b="0" lang="es-AR" sz="1800" spc="-1" strike="noStrike">
                <a:solidFill>
                  <a:srgbClr val="000000"/>
                </a:solidFill>
                <a:uFill>
                  <a:solidFill>
                    <a:srgbClr val="ffffff"/>
                  </a:solidFill>
                </a:uFill>
                <a:latin typeface="Century Schoolbook"/>
              </a:rPr>
              <a:t>Criterios de light.</a:t>
            </a:r>
            <a:endParaRPr b="0" lang="es-AR" sz="1800" spc="-1" strike="noStrike">
              <a:solidFill>
                <a:srgbClr val="000000"/>
              </a:solidFill>
              <a:uFill>
                <a:solidFill>
                  <a:srgbClr val="ffffff"/>
                </a:solidFill>
              </a:uFill>
              <a:latin typeface="Arial"/>
            </a:endParaRPr>
          </a:p>
          <a:p>
            <a:pPr>
              <a:lnSpc>
                <a:spcPct val="100000"/>
              </a:lnSpc>
            </a:pPr>
            <a:endParaRPr b="0" lang="es-AR" sz="1800" spc="-1" strike="noStrike">
              <a:solidFill>
                <a:srgbClr val="000000"/>
              </a:solidFill>
              <a:uFill>
                <a:solidFill>
                  <a:srgbClr val="ffffff"/>
                </a:solidFill>
              </a:uFill>
              <a:latin typeface="Arial"/>
            </a:endParaRPr>
          </a:p>
          <a:p>
            <a:pPr>
              <a:lnSpc>
                <a:spcPct val="100000"/>
              </a:lnSpc>
            </a:pPr>
            <a:endParaRPr b="0" lang="es-AR" sz="1800" spc="-1" strike="noStrike">
              <a:solidFill>
                <a:srgbClr val="000000"/>
              </a:solidFill>
              <a:uFill>
                <a:solidFill>
                  <a:srgbClr val="ffffff"/>
                </a:solidFill>
              </a:uFill>
              <a:latin typeface="Arial"/>
            </a:endParaRPr>
          </a:p>
          <a:p>
            <a:pPr>
              <a:lnSpc>
                <a:spcPct val="100000"/>
              </a:lnSpc>
            </a:pPr>
            <a:endParaRPr b="0" lang="es-AR" sz="1800" spc="-1" strike="noStrike">
              <a:solidFill>
                <a:srgbClr val="000000"/>
              </a:solidFill>
              <a:uFill>
                <a:solidFill>
                  <a:srgbClr val="ffffff"/>
                </a:solidFill>
              </a:uFill>
              <a:latin typeface="Arial"/>
            </a:endParaRPr>
          </a:p>
          <a:p>
            <a:pPr>
              <a:lnSpc>
                <a:spcPct val="100000"/>
              </a:lnSpc>
            </a:pPr>
            <a:endParaRPr b="0" lang="es-AR" sz="1800" spc="-1" strike="noStrike">
              <a:solidFill>
                <a:srgbClr val="000000"/>
              </a:solidFill>
              <a:uFill>
                <a:solidFill>
                  <a:srgbClr val="ffffff"/>
                </a:solidFill>
              </a:uFill>
              <a:latin typeface="Arial"/>
            </a:endParaRPr>
          </a:p>
          <a:p>
            <a:pPr>
              <a:lnSpc>
                <a:spcPct val="100000"/>
              </a:lnSpc>
            </a:pPr>
            <a:endParaRPr b="0" lang="es-AR" sz="1800" spc="-1" strike="noStrike">
              <a:solidFill>
                <a:srgbClr val="000000"/>
              </a:solidFill>
              <a:uFill>
                <a:solidFill>
                  <a:srgbClr val="ffffff"/>
                </a:solidFill>
              </a:uFill>
              <a:latin typeface="Arial"/>
            </a:endParaRPr>
          </a:p>
          <a:p>
            <a:pPr>
              <a:lnSpc>
                <a:spcPct val="100000"/>
              </a:lnSpc>
            </a:pPr>
            <a:endParaRPr b="0" lang="es-AR" sz="1800" spc="-1" strike="noStrike">
              <a:solidFill>
                <a:srgbClr val="000000"/>
              </a:solidFill>
              <a:uFill>
                <a:solidFill>
                  <a:srgbClr val="ffffff"/>
                </a:solidFill>
              </a:uFill>
              <a:latin typeface="Arial"/>
            </a:endParaRPr>
          </a:p>
        </p:txBody>
      </p:sp>
    </p:spTree>
  </p:cSld>
  <p:timing>
    <p:tnLst>
      <p:par>
        <p:cTn id="82" dur="indefinite" restart="never" nodeType="tmRoot">
          <p:childTnLst>
            <p:seq>
              <p:cTn id="83" dur="indefinite" nodeType="mainSeq">
                <p:childTnLst>
                  <p:par>
                    <p:cTn id="84" fill="hold">
                      <p:stCondLst>
                        <p:cond delay="indefinite"/>
                      </p:stCondLst>
                      <p:childTnLst>
                        <p:par>
                          <p:cTn id="85" fill="hold">
                            <p:stCondLst>
                              <p:cond delay="0"/>
                            </p:stCondLst>
                            <p:childTnLst>
                              <p:par>
                                <p:cTn id="86" nodeType="clickEffect" fill="hold" presetClass="entr" presetID="4" presetSubtype="16">
                                  <p:stCondLst>
                                    <p:cond delay="0"/>
                                  </p:stCondLst>
                                  <p:childTnLst>
                                    <p:set>
                                      <p:cBhvr>
                                        <p:cTn id="87" dur="1" fill="hold">
                                          <p:stCondLst>
                                            <p:cond delay="0"/>
                                          </p:stCondLst>
                                        </p:cTn>
                                        <p:tgtEl>
                                          <p:spTgt spid="162">
                                            <p:txEl>
                                              <p:pRg st="0" end="12"/>
                                            </p:txEl>
                                          </p:spTgt>
                                        </p:tgtEl>
                                        <p:attrNameLst>
                                          <p:attrName>style.visibility</p:attrName>
                                        </p:attrNameLst>
                                      </p:cBhvr>
                                      <p:to>
                                        <p:strVal val="visible"/>
                                      </p:to>
                                    </p:set>
                                    <p:animEffect filter="box(in)" transition="out">
                                      <p:cBhvr additive="repl">
                                        <p:cTn id="88" dur="500"/>
                                        <p:tgtEl>
                                          <p:spTgt spid="162">
                                            <p:txEl>
                                              <p:pRg st="0" end="12"/>
                                            </p:txEl>
                                          </p:spTgt>
                                        </p:tgtEl>
                                      </p:cBhvr>
                                    </p:animEffect>
                                  </p:childTnLst>
                                </p:cTn>
                              </p:par>
                              <p:par>
                                <p:cTn id="89" nodeType="withEffect" fill="hold" presetClass="entr" presetID="4" presetSubtype="16">
                                  <p:stCondLst>
                                    <p:cond delay="0"/>
                                  </p:stCondLst>
                                  <p:childTnLst>
                                    <p:set>
                                      <p:cBhvr>
                                        <p:cTn id="90" dur="1" fill="hold">
                                          <p:stCondLst>
                                            <p:cond delay="0"/>
                                          </p:stCondLst>
                                        </p:cTn>
                                        <p:tgtEl>
                                          <p:spTgt spid="162">
                                            <p:txEl>
                                              <p:pRg st="12" end="22"/>
                                            </p:txEl>
                                          </p:spTgt>
                                        </p:tgtEl>
                                        <p:attrNameLst>
                                          <p:attrName>style.visibility</p:attrName>
                                        </p:attrNameLst>
                                      </p:cBhvr>
                                      <p:to>
                                        <p:strVal val="visible"/>
                                      </p:to>
                                    </p:set>
                                    <p:animEffect filter="box(in)" transition="out">
                                      <p:cBhvr additive="repl">
                                        <p:cTn id="91" dur="500"/>
                                        <p:tgtEl>
                                          <p:spTgt spid="162">
                                            <p:txEl>
                                              <p:pRg st="12" end="22"/>
                                            </p:txEl>
                                          </p:spTgt>
                                        </p:tgtEl>
                                      </p:cBhvr>
                                    </p:animEffect>
                                  </p:childTnLst>
                                </p:cTn>
                              </p:par>
                              <p:par>
                                <p:cTn id="92" nodeType="withEffect" fill="hold" presetClass="entr" presetID="4" presetSubtype="16">
                                  <p:stCondLst>
                                    <p:cond delay="0"/>
                                  </p:stCondLst>
                                  <p:childTnLst>
                                    <p:set>
                                      <p:cBhvr>
                                        <p:cTn id="93" dur="1" fill="hold">
                                          <p:stCondLst>
                                            <p:cond delay="0"/>
                                          </p:stCondLst>
                                        </p:cTn>
                                        <p:tgtEl>
                                          <p:spTgt spid="162">
                                            <p:txEl>
                                              <p:pRg st="22" end="84"/>
                                            </p:txEl>
                                          </p:spTgt>
                                        </p:tgtEl>
                                        <p:attrNameLst>
                                          <p:attrName>style.visibility</p:attrName>
                                        </p:attrNameLst>
                                      </p:cBhvr>
                                      <p:to>
                                        <p:strVal val="visible"/>
                                      </p:to>
                                    </p:set>
                                    <p:animEffect filter="box(in)" transition="out">
                                      <p:cBhvr additive="repl">
                                        <p:cTn id="94" dur="500"/>
                                        <p:tgtEl>
                                          <p:spTgt spid="162">
                                            <p:txEl>
                                              <p:pRg st="22" end="84"/>
                                            </p:txEl>
                                          </p:spTgt>
                                        </p:tgtEl>
                                      </p:cBhvr>
                                    </p:animEffect>
                                  </p:childTnLst>
                                </p:cTn>
                              </p:par>
                              <p:par>
                                <p:cTn id="95" nodeType="withEffect" fill="hold" presetClass="entr" presetID="4" presetSubtype="16">
                                  <p:stCondLst>
                                    <p:cond delay="0"/>
                                  </p:stCondLst>
                                  <p:childTnLst>
                                    <p:set>
                                      <p:cBhvr>
                                        <p:cTn id="96" dur="1" fill="hold">
                                          <p:stCondLst>
                                            <p:cond delay="0"/>
                                          </p:stCondLst>
                                        </p:cTn>
                                        <p:tgtEl>
                                          <p:spTgt spid="162">
                                            <p:txEl>
                                              <p:pRg st="84" end="98"/>
                                            </p:txEl>
                                          </p:spTgt>
                                        </p:tgtEl>
                                        <p:attrNameLst>
                                          <p:attrName>style.visibility</p:attrName>
                                        </p:attrNameLst>
                                      </p:cBhvr>
                                      <p:to>
                                        <p:strVal val="visible"/>
                                      </p:to>
                                    </p:set>
                                    <p:animEffect filter="box(in)" transition="out">
                                      <p:cBhvr additive="repl">
                                        <p:cTn id="97" dur="500"/>
                                        <p:tgtEl>
                                          <p:spTgt spid="162">
                                            <p:txEl>
                                              <p:pRg st="84" end="98"/>
                                            </p:txEl>
                                          </p:spTgt>
                                        </p:tgtEl>
                                      </p:cBhvr>
                                    </p:animEffect>
                                  </p:childTnLst>
                                </p:cTn>
                              </p:par>
                              <p:par>
                                <p:cTn id="98" nodeType="withEffect" fill="hold" presetClass="entr" presetID="4" presetSubtype="16">
                                  <p:stCondLst>
                                    <p:cond delay="0"/>
                                  </p:stCondLst>
                                  <p:childTnLst>
                                    <p:set>
                                      <p:cBhvr>
                                        <p:cTn id="99" dur="1" fill="hold">
                                          <p:stCondLst>
                                            <p:cond delay="0"/>
                                          </p:stCondLst>
                                        </p:cTn>
                                        <p:tgtEl>
                                          <p:spTgt spid="162">
                                            <p:txEl>
                                              <p:pRg st="98" end="176"/>
                                            </p:txEl>
                                          </p:spTgt>
                                        </p:tgtEl>
                                        <p:attrNameLst>
                                          <p:attrName>style.visibility</p:attrName>
                                        </p:attrNameLst>
                                      </p:cBhvr>
                                      <p:to>
                                        <p:strVal val="visible"/>
                                      </p:to>
                                    </p:set>
                                    <p:animEffect filter="box(in)" transition="out">
                                      <p:cBhvr additive="repl">
                                        <p:cTn id="100" dur="500"/>
                                        <p:tgtEl>
                                          <p:spTgt spid="162">
                                            <p:txEl>
                                              <p:pRg st="98" end="176"/>
                                            </p:txEl>
                                          </p:spTgt>
                                        </p:tgtEl>
                                      </p:cBhvr>
                                    </p:animEffect>
                                  </p:childTnLst>
                                </p:cTn>
                              </p:par>
                              <p:par>
                                <p:cTn id="101" nodeType="withEffect" fill="hold" presetClass="entr" presetID="4" presetSubtype="16">
                                  <p:stCondLst>
                                    <p:cond delay="0"/>
                                  </p:stCondLst>
                                  <p:childTnLst>
                                    <p:set>
                                      <p:cBhvr>
                                        <p:cTn id="102" dur="1" fill="hold">
                                          <p:stCondLst>
                                            <p:cond delay="0"/>
                                          </p:stCondLst>
                                        </p:cTn>
                                        <p:tgtEl>
                                          <p:spTgt spid="162">
                                            <p:txEl>
                                              <p:pRg st="199" end="253"/>
                                            </p:txEl>
                                          </p:spTgt>
                                        </p:tgtEl>
                                        <p:attrNameLst>
                                          <p:attrName>style.visibility</p:attrName>
                                        </p:attrNameLst>
                                      </p:cBhvr>
                                      <p:to>
                                        <p:strVal val="visible"/>
                                      </p:to>
                                    </p:set>
                                    <p:animEffect filter="box(in)" transition="out">
                                      <p:cBhvr additive="repl">
                                        <p:cTn id="103" dur="500"/>
                                        <p:tgtEl>
                                          <p:spTgt spid="162">
                                            <p:txEl>
                                              <p:pRg st="199" end="253"/>
                                            </p:txEl>
                                          </p:spTgt>
                                        </p:tgtEl>
                                      </p:cBhvr>
                                    </p:animEffect>
                                  </p:childTnLst>
                                </p:cTn>
                              </p:par>
                              <p:par>
                                <p:cTn id="104" nodeType="withEffect" fill="hold" presetClass="entr" presetID="4" presetSubtype="16">
                                  <p:stCondLst>
                                    <p:cond delay="0"/>
                                  </p:stCondLst>
                                  <p:childTnLst>
                                    <p:set>
                                      <p:cBhvr>
                                        <p:cTn id="105" dur="1" fill="hold">
                                          <p:stCondLst>
                                            <p:cond delay="0"/>
                                          </p:stCondLst>
                                        </p:cTn>
                                        <p:tgtEl>
                                          <p:spTgt spid="162">
                                            <p:txEl>
                                              <p:pRg st="176" end="199"/>
                                            </p:txEl>
                                          </p:spTgt>
                                        </p:tgtEl>
                                        <p:attrNameLst>
                                          <p:attrName>style.visibility</p:attrName>
                                        </p:attrNameLst>
                                      </p:cBhvr>
                                      <p:to>
                                        <p:strVal val="visible"/>
                                      </p:to>
                                    </p:set>
                                    <p:animEffect filter="box(in)" transition="out">
                                      <p:cBhvr additive="repl">
                                        <p:cTn id="106" dur="500"/>
                                        <p:tgtEl>
                                          <p:spTgt spid="162">
                                            <p:txEl>
                                              <p:pRg st="176" end="199"/>
                                            </p:txEl>
                                          </p:spTgt>
                                        </p:tgtEl>
                                      </p:cBhvr>
                                    </p:animEffect>
                                  </p:childTnLst>
                                </p:cTn>
                              </p:par>
                            </p:childTnLst>
                          </p:cTn>
                        </p:par>
                      </p:childTnLst>
                    </p:cTn>
                  </p:par>
                  <p:par>
                    <p:cTn id="107" fill="hold">
                      <p:stCondLst>
                        <p:cond delay="indefinite"/>
                      </p:stCondLst>
                      <p:childTnLst>
                        <p:par>
                          <p:cTn id="108" fill="hold">
                            <p:stCondLst>
                              <p:cond delay="0"/>
                            </p:stCondLst>
                            <p:childTnLst>
                              <p:par>
                                <p:cTn id="109" nodeType="clickEffect" fill="hold" presetClass="entr" presetID="4" presetSubtype="16">
                                  <p:stCondLst>
                                    <p:cond delay="0"/>
                                  </p:stCondLst>
                                  <p:childTnLst>
                                    <p:set>
                                      <p:cBhvr>
                                        <p:cTn id="110" dur="1" fill="hold">
                                          <p:stCondLst>
                                            <p:cond delay="0"/>
                                          </p:stCondLst>
                                        </p:cTn>
                                        <p:tgtEl>
                                          <p:spTgt spid="162">
                                            <p:txEl>
                                              <p:pRg st="254" end="274"/>
                                            </p:txEl>
                                          </p:spTgt>
                                        </p:tgtEl>
                                        <p:attrNameLst>
                                          <p:attrName>style.visibility</p:attrName>
                                        </p:attrNameLst>
                                      </p:cBhvr>
                                      <p:to>
                                        <p:strVal val="visible"/>
                                      </p:to>
                                    </p:set>
                                    <p:animEffect filter="box(in)" transition="out">
                                      <p:cBhvr additive="repl">
                                        <p:cTn id="111" dur="500"/>
                                        <p:tgtEl>
                                          <p:spTgt spid="162">
                                            <p:txEl>
                                              <p:pRg st="254" end="274"/>
                                            </p:txEl>
                                          </p:spTgt>
                                        </p:tgtEl>
                                      </p:cBhvr>
                                    </p:animEffect>
                                  </p:childTnLst>
                                </p:cTn>
                              </p:par>
                              <p:par>
                                <p:cTn id="112" nodeType="withEffect" fill="hold" presetClass="entr" presetID="4" presetSubtype="16">
                                  <p:stCondLst>
                                    <p:cond delay="0"/>
                                  </p:stCondLst>
                                  <p:childTnLst>
                                    <p:set>
                                      <p:cBhvr>
                                        <p:cTn id="113" dur="1" fill="hold">
                                          <p:stCondLst>
                                            <p:cond delay="0"/>
                                          </p:stCondLst>
                                        </p:cTn>
                                        <p:tgtEl>
                                          <p:spTgt spid="162">
                                            <p:txEl>
                                              <p:pRg st="274" end="350"/>
                                            </p:txEl>
                                          </p:spTgt>
                                        </p:tgtEl>
                                        <p:attrNameLst>
                                          <p:attrName>style.visibility</p:attrName>
                                        </p:attrNameLst>
                                      </p:cBhvr>
                                      <p:to>
                                        <p:strVal val="visible"/>
                                      </p:to>
                                    </p:set>
                                    <p:animEffect filter="box(in)" transition="out">
                                      <p:cBhvr additive="repl">
                                        <p:cTn id="114" dur="500"/>
                                        <p:tgtEl>
                                          <p:spTgt spid="162">
                                            <p:txEl>
                                              <p:pRg st="274" end="350"/>
                                            </p:txEl>
                                          </p:spTgt>
                                        </p:tgtEl>
                                      </p:cBhvr>
                                    </p:animEffect>
                                  </p:childTnLst>
                                </p:cTn>
                              </p:par>
                              <p:par>
                                <p:cTn id="115" nodeType="withEffect" fill="hold" presetClass="entr" presetID="4" presetSubtype="16">
                                  <p:stCondLst>
                                    <p:cond delay="0"/>
                                  </p:stCondLst>
                                  <p:childTnLst>
                                    <p:set>
                                      <p:cBhvr>
                                        <p:cTn id="116" dur="1" fill="hold">
                                          <p:stCondLst>
                                            <p:cond delay="0"/>
                                          </p:stCondLst>
                                        </p:cTn>
                                        <p:tgtEl>
                                          <p:spTgt spid="162">
                                            <p:txEl>
                                              <p:pRg st="350" end="426"/>
                                            </p:txEl>
                                          </p:spTgt>
                                        </p:tgtEl>
                                        <p:attrNameLst>
                                          <p:attrName>style.visibility</p:attrName>
                                        </p:attrNameLst>
                                      </p:cBhvr>
                                      <p:to>
                                        <p:strVal val="visible"/>
                                      </p:to>
                                    </p:set>
                                    <p:animEffect filter="box(in)" transition="out">
                                      <p:cBhvr additive="repl">
                                        <p:cTn id="117" dur="500"/>
                                        <p:tgtEl>
                                          <p:spTgt spid="162">
                                            <p:txEl>
                                              <p:pRg st="350" end="426"/>
                                            </p:txEl>
                                          </p:spTgt>
                                        </p:tgtEl>
                                      </p:cBhvr>
                                    </p:animEffect>
                                  </p:childTnLst>
                                </p:cTn>
                              </p:par>
                              <p:par>
                                <p:cTn id="118" nodeType="withEffect" fill="hold" presetClass="entr" presetID="4" presetSubtype="16">
                                  <p:stCondLst>
                                    <p:cond delay="0"/>
                                  </p:stCondLst>
                                  <p:childTnLst>
                                    <p:set>
                                      <p:cBhvr>
                                        <p:cTn id="119" dur="1" fill="hold">
                                          <p:stCondLst>
                                            <p:cond delay="0"/>
                                          </p:stCondLst>
                                        </p:cTn>
                                        <p:tgtEl>
                                          <p:spTgt spid="162">
                                            <p:txEl>
                                              <p:pRg st="457" end="552"/>
                                            </p:txEl>
                                          </p:spTgt>
                                        </p:tgtEl>
                                        <p:attrNameLst>
                                          <p:attrName>style.visibility</p:attrName>
                                        </p:attrNameLst>
                                      </p:cBhvr>
                                      <p:to>
                                        <p:strVal val="visible"/>
                                      </p:to>
                                    </p:set>
                                    <p:animEffect filter="box(in)" transition="out">
                                      <p:cBhvr additive="repl">
                                        <p:cTn id="120" dur="500"/>
                                        <p:tgtEl>
                                          <p:spTgt spid="162">
                                            <p:txEl>
                                              <p:pRg st="457" end="552"/>
                                            </p:txEl>
                                          </p:spTgt>
                                        </p:tgtEl>
                                      </p:cBhvr>
                                    </p:animEffect>
                                  </p:childTnLst>
                                </p:cTn>
                              </p:par>
                              <p:par>
                                <p:cTn id="121" nodeType="withEffect" fill="hold" presetClass="entr" presetID="4" presetSubtype="16">
                                  <p:stCondLst>
                                    <p:cond delay="0"/>
                                  </p:stCondLst>
                                  <p:childTnLst>
                                    <p:set>
                                      <p:cBhvr>
                                        <p:cTn id="122" dur="1" fill="hold">
                                          <p:stCondLst>
                                            <p:cond delay="0"/>
                                          </p:stCondLst>
                                        </p:cTn>
                                        <p:tgtEl>
                                          <p:spTgt spid="162">
                                            <p:txEl>
                                              <p:pRg st="426" end="457"/>
                                            </p:txEl>
                                          </p:spTgt>
                                        </p:tgtEl>
                                        <p:attrNameLst>
                                          <p:attrName>style.visibility</p:attrName>
                                        </p:attrNameLst>
                                      </p:cBhvr>
                                      <p:to>
                                        <p:strVal val="visible"/>
                                      </p:to>
                                    </p:set>
                                    <p:animEffect filter="box(in)" transition="out">
                                      <p:cBhvr additive="repl">
                                        <p:cTn id="123" dur="500"/>
                                        <p:tgtEl>
                                          <p:spTgt spid="162">
                                            <p:txEl>
                                              <p:pRg st="426" end="457"/>
                                            </p:txEl>
                                          </p:spTgt>
                                        </p:tgtEl>
                                      </p:cBhvr>
                                    </p:animEffect>
                                  </p:childTnLst>
                                </p:cTn>
                              </p:par>
                            </p:childTnLst>
                          </p:cTn>
                        </p:par>
                      </p:childTnLst>
                    </p:cTn>
                  </p:par>
                  <p:par>
                    <p:cTn id="124" fill="hold">
                      <p:stCondLst>
                        <p:cond delay="indefinite"/>
                      </p:stCondLst>
                      <p:childTnLst>
                        <p:par>
                          <p:cTn id="125" fill="hold">
                            <p:stCondLst>
                              <p:cond delay="0"/>
                            </p:stCondLst>
                            <p:childTnLst>
                              <p:par>
                                <p:cTn id="126" nodeType="clickEffect" fill="hold" presetClass="entr" presetID="4" presetSubtype="16">
                                  <p:stCondLst>
                                    <p:cond delay="0"/>
                                  </p:stCondLst>
                                  <p:childTnLst>
                                    <p:set>
                                      <p:cBhvr>
                                        <p:cTn id="127" dur="1" fill="hold">
                                          <p:stCondLst>
                                            <p:cond delay="0"/>
                                          </p:stCondLst>
                                        </p:cTn>
                                        <p:tgtEl>
                                          <p:spTgt spid="162">
                                            <p:txEl>
                                              <p:pRg st="553" end="576"/>
                                            </p:txEl>
                                          </p:spTgt>
                                        </p:tgtEl>
                                        <p:attrNameLst>
                                          <p:attrName>style.visibility</p:attrName>
                                        </p:attrNameLst>
                                      </p:cBhvr>
                                      <p:to>
                                        <p:strVal val="visible"/>
                                      </p:to>
                                    </p:set>
                                    <p:animEffect filter="box(in)" transition="out">
                                      <p:cBhvr additive="repl">
                                        <p:cTn id="128" dur="500"/>
                                        <p:tgtEl>
                                          <p:spTgt spid="162">
                                            <p:txEl>
                                              <p:pRg st="553" end="576"/>
                                            </p:txEl>
                                          </p:spTgt>
                                        </p:tgtEl>
                                      </p:cBhvr>
                                    </p:animEffect>
                                  </p:childTnLst>
                                </p:cTn>
                              </p:par>
                              <p:par>
                                <p:cTn id="129" nodeType="withEffect" fill="hold" presetClass="entr" presetID="4" presetSubtype="16">
                                  <p:stCondLst>
                                    <p:cond delay="0"/>
                                  </p:stCondLst>
                                  <p:childTnLst>
                                    <p:set>
                                      <p:cBhvr>
                                        <p:cTn id="130" dur="1" fill="hold">
                                          <p:stCondLst>
                                            <p:cond delay="0"/>
                                          </p:stCondLst>
                                        </p:cTn>
                                        <p:tgtEl>
                                          <p:spTgt spid="162">
                                            <p:txEl>
                                              <p:pRg st="576" end="642"/>
                                            </p:txEl>
                                          </p:spTgt>
                                        </p:tgtEl>
                                        <p:attrNameLst>
                                          <p:attrName>style.visibility</p:attrName>
                                        </p:attrNameLst>
                                      </p:cBhvr>
                                      <p:to>
                                        <p:strVal val="visible"/>
                                      </p:to>
                                    </p:set>
                                    <p:animEffect filter="box(in)" transition="out">
                                      <p:cBhvr additive="repl">
                                        <p:cTn id="131" dur="500"/>
                                        <p:tgtEl>
                                          <p:spTgt spid="162">
                                            <p:txEl>
                                              <p:pRg st="576" end="642"/>
                                            </p:txEl>
                                          </p:spTgt>
                                        </p:tgtEl>
                                      </p:cBhvr>
                                    </p:animEffect>
                                  </p:childTnLst>
                                </p:cTn>
                              </p:par>
                              <p:par>
                                <p:cTn id="132" nodeType="withEffect" fill="hold" presetClass="entr" presetID="4" presetSubtype="16">
                                  <p:stCondLst>
                                    <p:cond delay="0"/>
                                  </p:stCondLst>
                                  <p:childTnLst>
                                    <p:set>
                                      <p:cBhvr>
                                        <p:cTn id="133" dur="1" fill="hold">
                                          <p:stCondLst>
                                            <p:cond delay="0"/>
                                          </p:stCondLst>
                                        </p:cTn>
                                        <p:tgtEl>
                                          <p:spTgt spid="162">
                                            <p:txEl>
                                              <p:pRg st="642" end="662"/>
                                            </p:txEl>
                                          </p:spTgt>
                                        </p:tgtEl>
                                        <p:attrNameLst>
                                          <p:attrName>style.visibility</p:attrName>
                                        </p:attrNameLst>
                                      </p:cBhvr>
                                      <p:to>
                                        <p:strVal val="visible"/>
                                      </p:to>
                                    </p:set>
                                    <p:animEffect filter="box(in)" transition="out">
                                      <p:cBhvr additive="repl">
                                        <p:cTn id="134" dur="500"/>
                                        <p:tgtEl>
                                          <p:spTgt spid="162">
                                            <p:txEl>
                                              <p:pRg st="642" end="662"/>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CustomShape 1"/>
          <p:cNvSpPr/>
          <p:nvPr/>
        </p:nvSpPr>
        <p:spPr>
          <a:xfrm>
            <a:off x="642960" y="333360"/>
            <a:ext cx="7572240" cy="4479480"/>
          </a:xfrm>
          <a:prstGeom prst="rect">
            <a:avLst/>
          </a:prstGeom>
          <a:noFill/>
          <a:ln>
            <a:noFill/>
          </a:ln>
        </p:spPr>
        <p:style>
          <a:lnRef idx="0"/>
          <a:fillRef idx="0"/>
          <a:effectRef idx="0"/>
          <a:fontRef idx="minor"/>
        </p:style>
        <p:txBody>
          <a:bodyPr lIns="90000" rIns="90000" tIns="45000" bIns="45000"/>
          <a:p>
            <a:pPr algn="just">
              <a:lnSpc>
                <a:spcPct val="100000"/>
              </a:lnSpc>
            </a:pPr>
            <a:r>
              <a:rPr b="1" lang="es-AR" sz="1800" spc="-1" strike="noStrike" u="sng">
                <a:solidFill>
                  <a:srgbClr val="000000"/>
                </a:solidFill>
                <a:uFill>
                  <a:solidFill>
                    <a:srgbClr val="ffffff"/>
                  </a:solidFill>
                </a:uFill>
                <a:latin typeface="Century Schoolbook"/>
              </a:rPr>
              <a:t>Técnicas de imagen</a:t>
            </a:r>
            <a:endParaRPr b="0" lang="es-AR" sz="1800" spc="-1" strike="noStrike">
              <a:solidFill>
                <a:srgbClr val="000000"/>
              </a:solidFill>
              <a:uFill>
                <a:solidFill>
                  <a:srgbClr val="ffffff"/>
                </a:solidFill>
              </a:uFill>
              <a:latin typeface="Arial"/>
            </a:endParaRPr>
          </a:p>
          <a:p>
            <a:pPr algn="just">
              <a:lnSpc>
                <a:spcPct val="100000"/>
              </a:lnSpc>
            </a:pPr>
            <a:endParaRPr b="0" lang="es-AR" sz="1800" spc="-1" strike="noStrike">
              <a:solidFill>
                <a:srgbClr val="000000"/>
              </a:solidFill>
              <a:uFill>
                <a:solidFill>
                  <a:srgbClr val="ffffff"/>
                </a:solidFill>
              </a:uFill>
              <a:latin typeface="Arial"/>
            </a:endParaRPr>
          </a:p>
          <a:p>
            <a:pPr algn="just">
              <a:lnSpc>
                <a:spcPct val="100000"/>
              </a:lnSpc>
            </a:pPr>
            <a:r>
              <a:rPr b="0" lang="es-AR" sz="1800" spc="-1" strike="noStrike">
                <a:solidFill>
                  <a:srgbClr val="000000"/>
                </a:solidFill>
                <a:uFill>
                  <a:solidFill>
                    <a:srgbClr val="ffffff"/>
                  </a:solidFill>
                </a:uFill>
                <a:latin typeface="Century Schoolbook"/>
              </a:rPr>
              <a:t>La radiografía de tórax permite detectar derrames muy pequeños de hasta 100 cc adoptando diferentes posiciones como el decúbito lateral. </a:t>
            </a:r>
            <a:endParaRPr b="0" lang="es-AR" sz="1800" spc="-1" strike="noStrike">
              <a:solidFill>
                <a:srgbClr val="000000"/>
              </a:solidFill>
              <a:uFill>
                <a:solidFill>
                  <a:srgbClr val="ffffff"/>
                </a:solidFill>
              </a:uFill>
              <a:latin typeface="Arial"/>
            </a:endParaRPr>
          </a:p>
          <a:p>
            <a:pPr algn="just">
              <a:lnSpc>
                <a:spcPct val="100000"/>
              </a:lnSpc>
            </a:pPr>
            <a:endParaRPr b="0" lang="es-AR" sz="1800" spc="-1" strike="noStrike">
              <a:solidFill>
                <a:srgbClr val="000000"/>
              </a:solidFill>
              <a:uFill>
                <a:solidFill>
                  <a:srgbClr val="ffffff"/>
                </a:solidFill>
              </a:uFill>
              <a:latin typeface="Arial"/>
            </a:endParaRPr>
          </a:p>
          <a:p>
            <a:pPr algn="just">
              <a:lnSpc>
                <a:spcPct val="100000"/>
              </a:lnSpc>
            </a:pPr>
            <a:r>
              <a:rPr b="0" lang="es-AR" sz="1800" spc="-1" strike="noStrike">
                <a:solidFill>
                  <a:srgbClr val="000000"/>
                </a:solidFill>
                <a:uFill>
                  <a:solidFill>
                    <a:srgbClr val="ffffff"/>
                  </a:solidFill>
                </a:uFill>
                <a:latin typeface="Century Schoolbook"/>
              </a:rPr>
              <a:t>Cuando el DP está libre se aprecia la linea de Damoiseau; puede verse un nivel hidroaéreo en presencia de hidroneumotórax o lobulaciones en presencia de derrames tabicados o empiemas. </a:t>
            </a:r>
            <a:endParaRPr b="0" lang="es-AR" sz="1800" spc="-1" strike="noStrike">
              <a:solidFill>
                <a:srgbClr val="000000"/>
              </a:solidFill>
              <a:uFill>
                <a:solidFill>
                  <a:srgbClr val="ffffff"/>
                </a:solidFill>
              </a:uFill>
              <a:latin typeface="Arial"/>
            </a:endParaRPr>
          </a:p>
          <a:p>
            <a:pPr algn="just">
              <a:lnSpc>
                <a:spcPct val="100000"/>
              </a:lnSpc>
            </a:pPr>
            <a:endParaRPr b="0" lang="es-AR" sz="1800" spc="-1" strike="noStrike">
              <a:solidFill>
                <a:srgbClr val="000000"/>
              </a:solidFill>
              <a:uFill>
                <a:solidFill>
                  <a:srgbClr val="ffffff"/>
                </a:solidFill>
              </a:uFill>
              <a:latin typeface="Arial"/>
            </a:endParaRPr>
          </a:p>
          <a:p>
            <a:pPr algn="just">
              <a:lnSpc>
                <a:spcPct val="100000"/>
              </a:lnSpc>
            </a:pPr>
            <a:r>
              <a:rPr b="0" lang="es-AR" sz="1800" spc="-1" strike="noStrike">
                <a:solidFill>
                  <a:srgbClr val="000000"/>
                </a:solidFill>
                <a:uFill>
                  <a:solidFill>
                    <a:srgbClr val="ffffff"/>
                  </a:solidFill>
                </a:uFill>
                <a:latin typeface="Century Schoolbook"/>
              </a:rPr>
              <a:t>En ocasiones es necesario recurrir a la ecografía para localizar un DP. </a:t>
            </a:r>
            <a:endParaRPr b="0" lang="es-AR" sz="1800" spc="-1" strike="noStrike">
              <a:solidFill>
                <a:srgbClr val="000000"/>
              </a:solidFill>
              <a:uFill>
                <a:solidFill>
                  <a:srgbClr val="ffffff"/>
                </a:solidFill>
              </a:uFill>
              <a:latin typeface="Arial"/>
            </a:endParaRPr>
          </a:p>
          <a:p>
            <a:pPr algn="just">
              <a:lnSpc>
                <a:spcPct val="100000"/>
              </a:lnSpc>
            </a:pPr>
            <a:endParaRPr b="0" lang="es-AR" sz="1800" spc="-1" strike="noStrike">
              <a:solidFill>
                <a:srgbClr val="000000"/>
              </a:solidFill>
              <a:uFill>
                <a:solidFill>
                  <a:srgbClr val="ffffff"/>
                </a:solidFill>
              </a:uFill>
              <a:latin typeface="Arial"/>
            </a:endParaRPr>
          </a:p>
          <a:p>
            <a:pPr algn="just">
              <a:lnSpc>
                <a:spcPct val="100000"/>
              </a:lnSpc>
            </a:pPr>
            <a:r>
              <a:rPr b="0" lang="es-AR" sz="1800" spc="-1" strike="noStrike">
                <a:solidFill>
                  <a:srgbClr val="000000"/>
                </a:solidFill>
                <a:uFill>
                  <a:solidFill>
                    <a:srgbClr val="ffffff"/>
                  </a:solidFill>
                </a:uFill>
                <a:latin typeface="Century Schoolbook"/>
              </a:rPr>
              <a:t>La tomografía axial computadorizada (TAC) es útil para diferenciar las lesiones parenquimatosas de las pleurales; da información sobre las características de la pleura (engrosamiento, abollonamiento); permite localizar colecciones pleurales de alta densidad y da información sobre el pulmón subyacente.</a:t>
            </a:r>
            <a:endParaRPr b="0" lang="es-AR" sz="1800" spc="-1" strike="noStrike">
              <a:solidFill>
                <a:srgbClr val="000000"/>
              </a:solidFill>
              <a:uFill>
                <a:solidFill>
                  <a:srgbClr val="ffffff"/>
                </a:solidFill>
              </a:uFill>
              <a:latin typeface="Arial"/>
            </a:endParaRPr>
          </a:p>
        </p:txBody>
      </p:sp>
    </p:spTree>
  </p:cSld>
  <p:timing>
    <p:tnLst>
      <p:par>
        <p:cTn id="135" dur="indefinite" restart="never" nodeType="tmRoot">
          <p:childTnLst>
            <p:seq>
              <p:cTn id="136"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4" name="Picture 2" descr=""/>
          <p:cNvPicPr/>
          <p:nvPr/>
        </p:nvPicPr>
        <p:blipFill>
          <a:blip r:embed="rId1"/>
          <a:stretch/>
        </p:blipFill>
        <p:spPr>
          <a:xfrm>
            <a:off x="1357200" y="357120"/>
            <a:ext cx="6076440" cy="4562280"/>
          </a:xfrm>
          <a:prstGeom prst="rect">
            <a:avLst/>
          </a:prstGeom>
          <a:ln>
            <a:noFill/>
          </a:ln>
        </p:spPr>
      </p:pic>
    </p:spTree>
  </p:cSld>
  <p:timing>
    <p:tnLst>
      <p:par>
        <p:cTn id="137" dur="indefinite" restart="never" nodeType="tmRoot">
          <p:childTnLst>
            <p:seq>
              <p:cTn id="138"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5" name="Picture 2" descr=""/>
          <p:cNvPicPr/>
          <p:nvPr/>
        </p:nvPicPr>
        <p:blipFill>
          <a:blip r:embed="rId1"/>
          <a:stretch/>
        </p:blipFill>
        <p:spPr>
          <a:xfrm>
            <a:off x="500040" y="285840"/>
            <a:ext cx="7230960" cy="5428800"/>
          </a:xfrm>
          <a:prstGeom prst="rect">
            <a:avLst/>
          </a:prstGeom>
          <a:ln>
            <a:noFill/>
          </a:ln>
        </p:spPr>
      </p:pic>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6" name="Picture 2" descr=""/>
          <p:cNvPicPr/>
          <p:nvPr/>
        </p:nvPicPr>
        <p:blipFill>
          <a:blip r:embed="rId1"/>
          <a:stretch/>
        </p:blipFill>
        <p:spPr>
          <a:xfrm>
            <a:off x="357120" y="0"/>
            <a:ext cx="8467920" cy="6357600"/>
          </a:xfrm>
          <a:prstGeom prst="rect">
            <a:avLst/>
          </a:prstGeom>
          <a:ln>
            <a:noFill/>
          </a:ln>
        </p:spPr>
      </p:pic>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CustomShape 1"/>
          <p:cNvSpPr/>
          <p:nvPr/>
        </p:nvSpPr>
        <p:spPr>
          <a:xfrm>
            <a:off x="63360" y="-136440"/>
            <a:ext cx="304560" cy="304560"/>
          </a:xfrm>
          <a:prstGeom prst="rect">
            <a:avLst/>
          </a:prstGeom>
          <a:noFill/>
          <a:ln>
            <a:noFill/>
          </a:ln>
        </p:spPr>
        <p:style>
          <a:lnRef idx="0"/>
          <a:fillRef idx="0"/>
          <a:effectRef idx="0"/>
          <a:fontRef idx="minor"/>
        </p:style>
      </p:sp>
      <p:sp>
        <p:nvSpPr>
          <p:cNvPr id="168" name="CustomShape 2"/>
          <p:cNvSpPr/>
          <p:nvPr/>
        </p:nvSpPr>
        <p:spPr>
          <a:xfrm>
            <a:off x="155520" y="-144360"/>
            <a:ext cx="304560" cy="304560"/>
          </a:xfrm>
          <a:prstGeom prst="rect">
            <a:avLst/>
          </a:prstGeom>
          <a:noFill/>
          <a:ln>
            <a:noFill/>
          </a:ln>
        </p:spPr>
        <p:style>
          <a:lnRef idx="0"/>
          <a:fillRef idx="0"/>
          <a:effectRef idx="0"/>
          <a:fontRef idx="minor"/>
        </p:style>
      </p:sp>
      <p:sp>
        <p:nvSpPr>
          <p:cNvPr id="169" name="CustomShape 3"/>
          <p:cNvSpPr/>
          <p:nvPr/>
        </p:nvSpPr>
        <p:spPr>
          <a:xfrm>
            <a:off x="155520" y="-144360"/>
            <a:ext cx="304560" cy="304560"/>
          </a:xfrm>
          <a:prstGeom prst="rect">
            <a:avLst/>
          </a:prstGeom>
          <a:noFill/>
          <a:ln>
            <a:noFill/>
          </a:ln>
        </p:spPr>
        <p:style>
          <a:lnRef idx="0"/>
          <a:fillRef idx="0"/>
          <a:effectRef idx="0"/>
          <a:fontRef idx="minor"/>
        </p:style>
      </p:sp>
      <p:pic>
        <p:nvPicPr>
          <p:cNvPr id="170" name="Picture 7" descr=""/>
          <p:cNvPicPr/>
          <p:nvPr/>
        </p:nvPicPr>
        <p:blipFill>
          <a:blip r:embed="rId1"/>
          <a:srcRect l="14822" t="23435" r="40698" b="15034"/>
          <a:stretch/>
        </p:blipFill>
        <p:spPr>
          <a:xfrm>
            <a:off x="357120" y="285840"/>
            <a:ext cx="7806960" cy="6071760"/>
          </a:xfrm>
          <a:prstGeom prst="rect">
            <a:avLst/>
          </a:prstGeom>
          <a:ln w="9360">
            <a:noFill/>
          </a:ln>
        </p:spPr>
      </p:pic>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Oriel</Template>
  <TotalTime>1161</TotalTime>
  <Application>LibreOffice/5.1.6.2$Linux_x86 LibreOffice_project/10m0$Build-2</Application>
  <Words>1875</Words>
  <Paragraphs>393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2016-10-09T21:50:27Z</dcterms:created>
  <dc:creator>Ana Laura Toledo</dc:creator>
  <dc:description/>
  <dc:language>es-AR</dc:language>
  <cp:lastModifiedBy/>
  <dcterms:modified xsi:type="dcterms:W3CDTF">2019-04-03T09:23:19Z</dcterms:modified>
  <cp:revision>78</cp:revision>
  <dc:subject/>
  <dc:title>Diapositiva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3</vt:i4>
  </property>
  <property fmtid="{D5CDD505-2E9C-101B-9397-08002B2CF9AE}" pid="8" name="PresentationFormat">
    <vt:lpwstr>Presentación en pantalla (4:3)</vt:lpwstr>
  </property>
  <property fmtid="{D5CDD505-2E9C-101B-9397-08002B2CF9AE}" pid="9" name="ScaleCrop">
    <vt:bool>0</vt:bool>
  </property>
  <property fmtid="{D5CDD505-2E9C-101B-9397-08002B2CF9AE}" pid="10" name="ShareDoc">
    <vt:bool>0</vt:bool>
  </property>
  <property fmtid="{D5CDD505-2E9C-101B-9397-08002B2CF9AE}" pid="11" name="Slides">
    <vt:i4>36</vt:i4>
  </property>
</Properties>
</file>