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9.png" ContentType="image/png"/>
  <Override PartName="/ppt/media/image8.png" ContentType="image/png"/>
  <Override PartName="/ppt/media/image7.png" ContentType="image/png"/>
  <Override PartName="/ppt/media/image6.png" ContentType="image/png"/>
  <Override PartName="/ppt/media/image5.png" ContentType="image/png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presentation.xml" ContentType="application/vnd.openxmlformats-officedocument.presentationml.presentation.main+xml"/>
  <Override PartName="/ppt/slides/slide44.xml" ContentType="application/vnd.openxmlformats-officedocument.presentationml.slide+xml"/>
  <Override PartName="/ppt/slides/slide43.xml" ContentType="application/vnd.openxmlformats-officedocument.presentationml.slide+xml"/>
  <Override PartName="/ppt/slides/slide42.xml" ContentType="application/vnd.openxmlformats-officedocument.presentationml.slide+xml"/>
  <Override PartName="/ppt/slides/slide41.xml" ContentType="application/vnd.openxmlformats-officedocument.presentationml.slide+xml"/>
  <Override PartName="/ppt/slides/slide40.xml" ContentType="application/vnd.openxmlformats-officedocument.presentationml.slide+xml"/>
  <Override PartName="/ppt/slides/slide39.xml" ContentType="application/vnd.openxmlformats-officedocument.presentationml.slide+xml"/>
  <Override PartName="/ppt/slides/slide38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2.xml" ContentType="application/vnd.openxmlformats-officedocument.presentationml.slide+xml"/>
  <Override PartName="/ppt/slides/slide29.xml" ContentType="application/vnd.openxmlformats-officedocument.presentationml.slide+xml"/>
  <Override PartName="/ppt/slides/slide7.xml" ContentType="application/vnd.openxmlformats-officedocument.presentationml.slide+xml"/>
  <Override PartName="/ppt/slides/slide21.xml" ContentType="application/vnd.openxmlformats-officedocument.presentationml.slide+xml"/>
  <Override PartName="/ppt/slides/slide28.xml" ContentType="application/vnd.openxmlformats-officedocument.presentationml.slide+xml"/>
  <Override PartName="/ppt/slides/slide6.xml" ContentType="application/vnd.openxmlformats-officedocument.presentationml.slide+xml"/>
  <Override PartName="/ppt/slides/slide20.xml" ContentType="application/vnd.openxmlformats-officedocument.presentationml.slide+xml"/>
  <Override PartName="/ppt/slides/slide27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23.xml" ContentType="application/vnd.openxmlformats-officedocument.presentationml.slide+xml"/>
  <Override PartName="/ppt/slides/slide1.xml" ContentType="application/vnd.openxmlformats-officedocument.presentationml.slide+xml"/>
  <Override PartName="/ppt/slides/slide19.xml" ContentType="application/vnd.openxmlformats-officedocument.presentationml.slide+xml"/>
  <Override PartName="/ppt/slides/slide24.xml" ContentType="application/vnd.openxmlformats-officedocument.presentationml.slide+xml"/>
  <Override PartName="/ppt/slides/slide2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26.xml" ContentType="application/vnd.openxmlformats-officedocument.presentationml.slide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_rels/slide44.xml.rels" ContentType="application/vnd.openxmlformats-package.relationships+xml"/>
  <Override PartName="/ppt/slides/_rels/slide43.xml.rels" ContentType="application/vnd.openxmlformats-package.relationships+xml"/>
  <Override PartName="/ppt/slides/_rels/slide42.xml.rels" ContentType="application/vnd.openxmlformats-package.relationships+xml"/>
  <Override PartName="/ppt/slides/_rels/slide41.xml.rels" ContentType="application/vnd.openxmlformats-package.relationships+xml"/>
  <Override PartName="/ppt/slides/_rels/slide40.xml.rels" ContentType="application/vnd.openxmlformats-package.relationships+xml"/>
  <Override PartName="/ppt/slides/_rels/slide39.xml.rels" ContentType="application/vnd.openxmlformats-package.relationships+xml"/>
  <Override PartName="/ppt/slides/_rels/slide38.xml.rels" ContentType="application/vnd.openxmlformats-package.relationships+xml"/>
  <Override PartName="/ppt/slides/_rels/slide37.xml.rels" ContentType="application/vnd.openxmlformats-package.relationships+xml"/>
  <Override PartName="/ppt/slides/_rels/slide36.xml.rels" ContentType="application/vnd.openxmlformats-package.relationships+xml"/>
  <Override PartName="/ppt/slides/_rels/slide35.xml.rels" ContentType="application/vnd.openxmlformats-package.relationships+xml"/>
  <Override PartName="/ppt/slides/_rels/slide34.xml.rels" ContentType="application/vnd.openxmlformats-package.relationships+xml"/>
  <Override PartName="/ppt/slides/_rels/slide33.xml.rels" ContentType="application/vnd.openxmlformats-package.relationships+xml"/>
  <Override PartName="/ppt/slides/_rels/slide32.xml.rels" ContentType="application/vnd.openxmlformats-package.relationships+xml"/>
  <Override PartName="/ppt/slides/_rels/slide31.xml.rels" ContentType="application/vnd.openxmlformats-package.relationships+xml"/>
  <Override PartName="/ppt/slides/_rels/slide30.xml.rels" ContentType="application/vnd.openxmlformats-package.relationships+xml"/>
  <Override PartName="/ppt/slides/_rels/slide10.xml.rels" ContentType="application/vnd.openxmlformats-package.relationships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29.xml.rels" ContentType="application/vnd.openxmlformats-package.relationships+xml"/>
  <Override PartName="/ppt/slides/_rels/slide26.xml.rels" ContentType="application/vnd.openxmlformats-package.relationships+xml"/>
  <Override PartName="/ppt/slides/_rels/slide7.xml.rels" ContentType="application/vnd.openxmlformats-package.relationships+xml"/>
  <Override PartName="/ppt/slides/_rels/slide23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27.xml.rels" ContentType="application/vnd.openxmlformats-package.relationships+xml"/>
  <Override PartName="/ppt/slides/_rels/slide24.xml.rels" ContentType="application/vnd.openxmlformats-package.relationships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28.xml.rels" ContentType="application/vnd.openxmlformats-package.relationships+xml"/>
  <Override PartName="/ppt/slides/_rels/slide25.xml.rels" ContentType="application/vnd.openxmlformats-package.relationships+xml"/>
  <Override PartName="/ppt/slides/_rels/slide6.xml.rels" ContentType="application/vnd.openxmlformats-package.relationships+xml"/>
  <Override PartName="/ppt/slides/_rels/slide3.xml.rels" ContentType="application/vnd.openxmlformats-package.relationships+xml"/>
  <Override PartName="/ppt/slides/_rels/slide11.xml.rels" ContentType="application/vnd.openxmlformats-package.relationships+xml"/>
  <Override PartName="/ppt/slides/_rels/slide14.xml.rels" ContentType="application/vnd.openxmlformats-package.relationships+xml"/>
  <Override PartName="/ppt/slides/_rels/slide12.xml.rels" ContentType="application/vnd.openxmlformats-package.relationships+xml"/>
  <Override PartName="/ppt/slides/_rels/slide15.xml.rels" ContentType="application/vnd.openxmlformats-package.relationships+xml"/>
  <Override PartName="/ppt/slides/_rels/slide13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0.xml.rels" ContentType="application/vnd.openxmlformats-package.relationships+xml"/>
  <Override PartName="/ppt/slides/_rels/slide21.xml.rels" ContentType="application/vnd.openxmlformats-package.relationships+xml"/>
  <Override PartName="/ppt/slides/_rels/slide22.xml.rels" ContentType="application/vnd.openxmlformats-package.relationships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37" Type="http://schemas.openxmlformats.org/officeDocument/2006/relationships/slide" Target="slides/slide34.xml"/><Relationship Id="rId38" Type="http://schemas.openxmlformats.org/officeDocument/2006/relationships/slide" Target="slides/slide35.xml"/><Relationship Id="rId39" Type="http://schemas.openxmlformats.org/officeDocument/2006/relationships/slide" Target="slides/slide36.xml"/><Relationship Id="rId40" Type="http://schemas.openxmlformats.org/officeDocument/2006/relationships/slide" Target="slides/slide37.xml"/><Relationship Id="rId41" Type="http://schemas.openxmlformats.org/officeDocument/2006/relationships/slide" Target="slides/slide38.xml"/><Relationship Id="rId42" Type="http://schemas.openxmlformats.org/officeDocument/2006/relationships/slide" Target="slides/slide39.xml"/><Relationship Id="rId43" Type="http://schemas.openxmlformats.org/officeDocument/2006/relationships/slide" Target="slides/slide40.xml"/><Relationship Id="rId44" Type="http://schemas.openxmlformats.org/officeDocument/2006/relationships/slide" Target="slides/slide41.xml"/><Relationship Id="rId45" Type="http://schemas.openxmlformats.org/officeDocument/2006/relationships/slide" Target="slides/slide42.xml"/><Relationship Id="rId46" Type="http://schemas.openxmlformats.org/officeDocument/2006/relationships/slide" Target="slides/slide43.xml"/><Relationship Id="rId47" Type="http://schemas.openxmlformats.org/officeDocument/2006/relationships/slide" Target="slides/slide4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301680" y="228600"/>
            <a:ext cx="8534160" cy="758520"/>
          </a:xfrm>
          <a:prstGeom prst="rect">
            <a:avLst/>
          </a:prstGeom>
        </p:spPr>
        <p:txBody>
          <a:bodyPr lIns="0" rIns="0" tIns="0" bIns="0" anchor="ctr"/>
          <a:p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301680" y="1527120"/>
            <a:ext cx="8503560" cy="2180520"/>
          </a:xfrm>
          <a:prstGeom prst="rect">
            <a:avLst/>
          </a:prstGeom>
        </p:spPr>
        <p:txBody>
          <a:bodyPr lIns="0" rIns="0" tIns="0" bIns="0"/>
          <a:p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301680" y="3915360"/>
            <a:ext cx="8503560" cy="2180520"/>
          </a:xfrm>
          <a:prstGeom prst="rect">
            <a:avLst/>
          </a:prstGeom>
        </p:spPr>
        <p:txBody>
          <a:bodyPr lIns="0" rIns="0" tIns="0" bIns="0"/>
          <a:p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301680" y="228600"/>
            <a:ext cx="8534160" cy="758520"/>
          </a:xfrm>
          <a:prstGeom prst="rect">
            <a:avLst/>
          </a:prstGeom>
        </p:spPr>
        <p:txBody>
          <a:bodyPr lIns="0" rIns="0" tIns="0" bIns="0" anchor="ctr"/>
          <a:p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301680" y="1527120"/>
            <a:ext cx="4149720" cy="2180520"/>
          </a:xfrm>
          <a:prstGeom prst="rect">
            <a:avLst/>
          </a:prstGeom>
        </p:spPr>
        <p:txBody>
          <a:bodyPr lIns="0" rIns="0" tIns="0" bIns="0"/>
          <a:p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659120" y="1527120"/>
            <a:ext cx="4149720" cy="2180520"/>
          </a:xfrm>
          <a:prstGeom prst="rect">
            <a:avLst/>
          </a:prstGeom>
        </p:spPr>
        <p:txBody>
          <a:bodyPr lIns="0" rIns="0" tIns="0" bIns="0"/>
          <a:p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4659120" y="3915360"/>
            <a:ext cx="4149720" cy="2180520"/>
          </a:xfrm>
          <a:prstGeom prst="rect">
            <a:avLst/>
          </a:prstGeom>
        </p:spPr>
        <p:txBody>
          <a:bodyPr lIns="0" rIns="0" tIns="0" bIns="0"/>
          <a:p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  <p:sp>
        <p:nvSpPr>
          <p:cNvPr id="51" name="PlaceHolder 5"/>
          <p:cNvSpPr>
            <a:spLocks noGrp="1"/>
          </p:cNvSpPr>
          <p:nvPr>
            <p:ph type="body"/>
          </p:nvPr>
        </p:nvSpPr>
        <p:spPr>
          <a:xfrm>
            <a:off x="301680" y="3915360"/>
            <a:ext cx="4149720" cy="2180520"/>
          </a:xfrm>
          <a:prstGeom prst="rect">
            <a:avLst/>
          </a:prstGeom>
        </p:spPr>
        <p:txBody>
          <a:bodyPr lIns="0" rIns="0" tIns="0" bIns="0"/>
          <a:p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301680" y="228600"/>
            <a:ext cx="8534160" cy="758520"/>
          </a:xfrm>
          <a:prstGeom prst="rect">
            <a:avLst/>
          </a:prstGeom>
        </p:spPr>
        <p:txBody>
          <a:bodyPr lIns="0" rIns="0" tIns="0" bIns="0" anchor="ctr"/>
          <a:p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301680" y="1527120"/>
            <a:ext cx="8503560" cy="4571640"/>
          </a:xfrm>
          <a:prstGeom prst="rect">
            <a:avLst/>
          </a:prstGeom>
        </p:spPr>
        <p:txBody>
          <a:bodyPr lIns="0" rIns="0" tIns="0" bIns="0"/>
          <a:p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301680" y="1527120"/>
            <a:ext cx="8503560" cy="4571640"/>
          </a:xfrm>
          <a:prstGeom prst="rect">
            <a:avLst/>
          </a:prstGeom>
        </p:spPr>
        <p:txBody>
          <a:bodyPr lIns="0" rIns="0" tIns="0" bIns="0"/>
          <a:p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  <p:pic>
        <p:nvPicPr>
          <p:cNvPr id="55" name="" descr=""/>
          <p:cNvPicPr/>
          <p:nvPr/>
        </p:nvPicPr>
        <p:blipFill>
          <a:blip r:embed="rId2"/>
          <a:stretch/>
        </p:blipFill>
        <p:spPr>
          <a:xfrm>
            <a:off x="1688400" y="1526760"/>
            <a:ext cx="5729760" cy="4571640"/>
          </a:xfrm>
          <a:prstGeom prst="rect">
            <a:avLst/>
          </a:prstGeom>
          <a:ln>
            <a:noFill/>
          </a:ln>
        </p:spPr>
      </p:pic>
      <p:pic>
        <p:nvPicPr>
          <p:cNvPr id="56" name="" descr=""/>
          <p:cNvPicPr/>
          <p:nvPr/>
        </p:nvPicPr>
        <p:blipFill>
          <a:blip r:embed="rId3"/>
          <a:stretch/>
        </p:blipFill>
        <p:spPr>
          <a:xfrm>
            <a:off x="1688400" y="1526760"/>
            <a:ext cx="5729760" cy="45716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301680" y="228600"/>
            <a:ext cx="8534160" cy="758520"/>
          </a:xfrm>
          <a:prstGeom prst="rect">
            <a:avLst/>
          </a:prstGeom>
        </p:spPr>
        <p:txBody>
          <a:bodyPr lIns="0" rIns="0" tIns="0" bIns="0" anchor="ctr"/>
          <a:p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subTitle"/>
          </p:nvPr>
        </p:nvSpPr>
        <p:spPr>
          <a:xfrm>
            <a:off x="301680" y="1527120"/>
            <a:ext cx="8503560" cy="4571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301680" y="228600"/>
            <a:ext cx="8534160" cy="758520"/>
          </a:xfrm>
          <a:prstGeom prst="rect">
            <a:avLst/>
          </a:prstGeom>
        </p:spPr>
        <p:txBody>
          <a:bodyPr lIns="0" rIns="0" tIns="0" bIns="0" anchor="ctr"/>
          <a:p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301680" y="1527120"/>
            <a:ext cx="8503560" cy="4571640"/>
          </a:xfrm>
          <a:prstGeom prst="rect">
            <a:avLst/>
          </a:prstGeom>
        </p:spPr>
        <p:txBody>
          <a:bodyPr lIns="0" rIns="0" tIns="0" bIns="0"/>
          <a:p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301680" y="228600"/>
            <a:ext cx="8534160" cy="758520"/>
          </a:xfrm>
          <a:prstGeom prst="rect">
            <a:avLst/>
          </a:prstGeom>
        </p:spPr>
        <p:txBody>
          <a:bodyPr lIns="0" rIns="0" tIns="0" bIns="0" anchor="ctr"/>
          <a:p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301680" y="1527120"/>
            <a:ext cx="4149720" cy="4571640"/>
          </a:xfrm>
          <a:prstGeom prst="rect">
            <a:avLst/>
          </a:prstGeom>
        </p:spPr>
        <p:txBody>
          <a:bodyPr lIns="0" rIns="0" tIns="0" bIns="0"/>
          <a:p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659120" y="1527120"/>
            <a:ext cx="4149720" cy="4571640"/>
          </a:xfrm>
          <a:prstGeom prst="rect">
            <a:avLst/>
          </a:prstGeom>
        </p:spPr>
        <p:txBody>
          <a:bodyPr lIns="0" rIns="0" tIns="0" bIns="0"/>
          <a:p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301680" y="228600"/>
            <a:ext cx="8534160" cy="758520"/>
          </a:xfrm>
          <a:prstGeom prst="rect">
            <a:avLst/>
          </a:prstGeom>
        </p:spPr>
        <p:txBody>
          <a:bodyPr lIns="0" rIns="0" tIns="0" bIns="0" anchor="ctr"/>
          <a:p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subTitle"/>
          </p:nvPr>
        </p:nvSpPr>
        <p:spPr>
          <a:xfrm>
            <a:off x="301680" y="228600"/>
            <a:ext cx="8534160" cy="3517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301680" y="228600"/>
            <a:ext cx="8534160" cy="758520"/>
          </a:xfrm>
          <a:prstGeom prst="rect">
            <a:avLst/>
          </a:prstGeom>
        </p:spPr>
        <p:txBody>
          <a:bodyPr lIns="0" rIns="0" tIns="0" bIns="0" anchor="ctr"/>
          <a:p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301680" y="1527120"/>
            <a:ext cx="4149720" cy="2180520"/>
          </a:xfrm>
          <a:prstGeom prst="rect">
            <a:avLst/>
          </a:prstGeom>
        </p:spPr>
        <p:txBody>
          <a:bodyPr lIns="0" rIns="0" tIns="0" bIns="0"/>
          <a:p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301680" y="3915360"/>
            <a:ext cx="4149720" cy="2180520"/>
          </a:xfrm>
          <a:prstGeom prst="rect">
            <a:avLst/>
          </a:prstGeom>
        </p:spPr>
        <p:txBody>
          <a:bodyPr lIns="0" rIns="0" tIns="0" bIns="0"/>
          <a:p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4659120" y="1527120"/>
            <a:ext cx="4149720" cy="4571640"/>
          </a:xfrm>
          <a:prstGeom prst="rect">
            <a:avLst/>
          </a:prstGeom>
        </p:spPr>
        <p:txBody>
          <a:bodyPr lIns="0" rIns="0" tIns="0" bIns="0"/>
          <a:p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01680" y="228600"/>
            <a:ext cx="8534160" cy="758520"/>
          </a:xfrm>
          <a:prstGeom prst="rect">
            <a:avLst/>
          </a:prstGeom>
        </p:spPr>
        <p:txBody>
          <a:bodyPr lIns="0" rIns="0" tIns="0" bIns="0" anchor="ctr"/>
          <a:p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subTitle"/>
          </p:nvPr>
        </p:nvSpPr>
        <p:spPr>
          <a:xfrm>
            <a:off x="301680" y="1527120"/>
            <a:ext cx="8503560" cy="4571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301680" y="228600"/>
            <a:ext cx="8534160" cy="758520"/>
          </a:xfrm>
          <a:prstGeom prst="rect">
            <a:avLst/>
          </a:prstGeom>
        </p:spPr>
        <p:txBody>
          <a:bodyPr lIns="0" rIns="0" tIns="0" bIns="0" anchor="ctr"/>
          <a:p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301680" y="1527120"/>
            <a:ext cx="4149720" cy="4571640"/>
          </a:xfrm>
          <a:prstGeom prst="rect">
            <a:avLst/>
          </a:prstGeom>
        </p:spPr>
        <p:txBody>
          <a:bodyPr lIns="0" rIns="0" tIns="0" bIns="0"/>
          <a:p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4659120" y="1527120"/>
            <a:ext cx="4149720" cy="2180520"/>
          </a:xfrm>
          <a:prstGeom prst="rect">
            <a:avLst/>
          </a:prstGeom>
        </p:spPr>
        <p:txBody>
          <a:bodyPr lIns="0" rIns="0" tIns="0" bIns="0"/>
          <a:p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 type="body"/>
          </p:nvPr>
        </p:nvSpPr>
        <p:spPr>
          <a:xfrm>
            <a:off x="4659120" y="3915360"/>
            <a:ext cx="4149720" cy="2180520"/>
          </a:xfrm>
          <a:prstGeom prst="rect">
            <a:avLst/>
          </a:prstGeom>
        </p:spPr>
        <p:txBody>
          <a:bodyPr lIns="0" rIns="0" tIns="0" bIns="0"/>
          <a:p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301680" y="228600"/>
            <a:ext cx="8534160" cy="758520"/>
          </a:xfrm>
          <a:prstGeom prst="rect">
            <a:avLst/>
          </a:prstGeom>
        </p:spPr>
        <p:txBody>
          <a:bodyPr lIns="0" rIns="0" tIns="0" bIns="0" anchor="ctr"/>
          <a:p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301680" y="1527120"/>
            <a:ext cx="4149720" cy="2180520"/>
          </a:xfrm>
          <a:prstGeom prst="rect">
            <a:avLst/>
          </a:prstGeom>
        </p:spPr>
        <p:txBody>
          <a:bodyPr lIns="0" rIns="0" tIns="0" bIns="0"/>
          <a:p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4659120" y="1527120"/>
            <a:ext cx="4149720" cy="2180520"/>
          </a:xfrm>
          <a:prstGeom prst="rect">
            <a:avLst/>
          </a:prstGeom>
        </p:spPr>
        <p:txBody>
          <a:bodyPr lIns="0" rIns="0" tIns="0" bIns="0"/>
          <a:p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301680" y="3915360"/>
            <a:ext cx="8503560" cy="2180520"/>
          </a:xfrm>
          <a:prstGeom prst="rect">
            <a:avLst/>
          </a:prstGeom>
        </p:spPr>
        <p:txBody>
          <a:bodyPr lIns="0" rIns="0" tIns="0" bIns="0"/>
          <a:p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301680" y="228600"/>
            <a:ext cx="8534160" cy="758520"/>
          </a:xfrm>
          <a:prstGeom prst="rect">
            <a:avLst/>
          </a:prstGeom>
        </p:spPr>
        <p:txBody>
          <a:bodyPr lIns="0" rIns="0" tIns="0" bIns="0" anchor="ctr"/>
          <a:p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301680" y="1527120"/>
            <a:ext cx="8503560" cy="2180520"/>
          </a:xfrm>
          <a:prstGeom prst="rect">
            <a:avLst/>
          </a:prstGeom>
        </p:spPr>
        <p:txBody>
          <a:bodyPr lIns="0" rIns="0" tIns="0" bIns="0"/>
          <a:p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301680" y="3915360"/>
            <a:ext cx="8503560" cy="2180520"/>
          </a:xfrm>
          <a:prstGeom prst="rect">
            <a:avLst/>
          </a:prstGeom>
        </p:spPr>
        <p:txBody>
          <a:bodyPr lIns="0" rIns="0" tIns="0" bIns="0"/>
          <a:p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301680" y="228600"/>
            <a:ext cx="8534160" cy="758520"/>
          </a:xfrm>
          <a:prstGeom prst="rect">
            <a:avLst/>
          </a:prstGeom>
        </p:spPr>
        <p:txBody>
          <a:bodyPr lIns="0" rIns="0" tIns="0" bIns="0" anchor="ctr"/>
          <a:p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301680" y="1527120"/>
            <a:ext cx="4149720" cy="2180520"/>
          </a:xfrm>
          <a:prstGeom prst="rect">
            <a:avLst/>
          </a:prstGeom>
        </p:spPr>
        <p:txBody>
          <a:bodyPr lIns="0" rIns="0" tIns="0" bIns="0"/>
          <a:p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4659120" y="1527120"/>
            <a:ext cx="4149720" cy="2180520"/>
          </a:xfrm>
          <a:prstGeom prst="rect">
            <a:avLst/>
          </a:prstGeom>
        </p:spPr>
        <p:txBody>
          <a:bodyPr lIns="0" rIns="0" tIns="0" bIns="0"/>
          <a:p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4659120" y="3915360"/>
            <a:ext cx="4149720" cy="2180520"/>
          </a:xfrm>
          <a:prstGeom prst="rect">
            <a:avLst/>
          </a:prstGeom>
        </p:spPr>
        <p:txBody>
          <a:bodyPr lIns="0" rIns="0" tIns="0" bIns="0"/>
          <a:p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  <p:sp>
        <p:nvSpPr>
          <p:cNvPr id="99" name="PlaceHolder 5"/>
          <p:cNvSpPr>
            <a:spLocks noGrp="1"/>
          </p:cNvSpPr>
          <p:nvPr>
            <p:ph type="body"/>
          </p:nvPr>
        </p:nvSpPr>
        <p:spPr>
          <a:xfrm>
            <a:off x="301680" y="3915360"/>
            <a:ext cx="4149720" cy="2180520"/>
          </a:xfrm>
          <a:prstGeom prst="rect">
            <a:avLst/>
          </a:prstGeom>
        </p:spPr>
        <p:txBody>
          <a:bodyPr lIns="0" rIns="0" tIns="0" bIns="0"/>
          <a:p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301680" y="228600"/>
            <a:ext cx="8534160" cy="758520"/>
          </a:xfrm>
          <a:prstGeom prst="rect">
            <a:avLst/>
          </a:prstGeom>
        </p:spPr>
        <p:txBody>
          <a:bodyPr lIns="0" rIns="0" tIns="0" bIns="0" anchor="ctr"/>
          <a:p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301680" y="1527120"/>
            <a:ext cx="8503560" cy="4571640"/>
          </a:xfrm>
          <a:prstGeom prst="rect">
            <a:avLst/>
          </a:prstGeom>
        </p:spPr>
        <p:txBody>
          <a:bodyPr lIns="0" rIns="0" tIns="0" bIns="0"/>
          <a:p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301680" y="1527120"/>
            <a:ext cx="8503560" cy="4571640"/>
          </a:xfrm>
          <a:prstGeom prst="rect">
            <a:avLst/>
          </a:prstGeom>
        </p:spPr>
        <p:txBody>
          <a:bodyPr lIns="0" rIns="0" tIns="0" bIns="0"/>
          <a:p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  <p:pic>
        <p:nvPicPr>
          <p:cNvPr id="103" name="" descr=""/>
          <p:cNvPicPr/>
          <p:nvPr/>
        </p:nvPicPr>
        <p:blipFill>
          <a:blip r:embed="rId2"/>
          <a:stretch/>
        </p:blipFill>
        <p:spPr>
          <a:xfrm>
            <a:off x="1688400" y="1526760"/>
            <a:ext cx="5729760" cy="4571640"/>
          </a:xfrm>
          <a:prstGeom prst="rect">
            <a:avLst/>
          </a:prstGeom>
          <a:ln>
            <a:noFill/>
          </a:ln>
        </p:spPr>
      </p:pic>
      <p:pic>
        <p:nvPicPr>
          <p:cNvPr id="104" name="" descr=""/>
          <p:cNvPicPr/>
          <p:nvPr/>
        </p:nvPicPr>
        <p:blipFill>
          <a:blip r:embed="rId3"/>
          <a:stretch/>
        </p:blipFill>
        <p:spPr>
          <a:xfrm>
            <a:off x="1688400" y="1526760"/>
            <a:ext cx="5729760" cy="45716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301680" y="228600"/>
            <a:ext cx="8534160" cy="758520"/>
          </a:xfrm>
          <a:prstGeom prst="rect">
            <a:avLst/>
          </a:prstGeom>
        </p:spPr>
        <p:txBody>
          <a:bodyPr lIns="0" rIns="0" tIns="0" bIns="0" anchor="ctr"/>
          <a:p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301680" y="1527120"/>
            <a:ext cx="8503560" cy="4571640"/>
          </a:xfrm>
          <a:prstGeom prst="rect">
            <a:avLst/>
          </a:prstGeom>
        </p:spPr>
        <p:txBody>
          <a:bodyPr lIns="0" rIns="0" tIns="0" bIns="0"/>
          <a:p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01680" y="228600"/>
            <a:ext cx="8534160" cy="758520"/>
          </a:xfrm>
          <a:prstGeom prst="rect">
            <a:avLst/>
          </a:prstGeom>
        </p:spPr>
        <p:txBody>
          <a:bodyPr lIns="0" rIns="0" tIns="0" bIns="0" anchor="ctr"/>
          <a:p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301680" y="1527120"/>
            <a:ext cx="4149720" cy="4571640"/>
          </a:xfrm>
          <a:prstGeom prst="rect">
            <a:avLst/>
          </a:prstGeom>
        </p:spPr>
        <p:txBody>
          <a:bodyPr lIns="0" rIns="0" tIns="0" bIns="0"/>
          <a:p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59120" y="1527120"/>
            <a:ext cx="4149720" cy="4571640"/>
          </a:xfrm>
          <a:prstGeom prst="rect">
            <a:avLst/>
          </a:prstGeom>
        </p:spPr>
        <p:txBody>
          <a:bodyPr lIns="0" rIns="0" tIns="0" bIns="0"/>
          <a:p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301680" y="228600"/>
            <a:ext cx="8534160" cy="758520"/>
          </a:xfrm>
          <a:prstGeom prst="rect">
            <a:avLst/>
          </a:prstGeom>
        </p:spPr>
        <p:txBody>
          <a:bodyPr lIns="0" rIns="0" tIns="0" bIns="0" anchor="ctr"/>
          <a:p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subTitle"/>
          </p:nvPr>
        </p:nvSpPr>
        <p:spPr>
          <a:xfrm>
            <a:off x="301680" y="228600"/>
            <a:ext cx="8534160" cy="3517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301680" y="228600"/>
            <a:ext cx="8534160" cy="758520"/>
          </a:xfrm>
          <a:prstGeom prst="rect">
            <a:avLst/>
          </a:prstGeom>
        </p:spPr>
        <p:txBody>
          <a:bodyPr lIns="0" rIns="0" tIns="0" bIns="0" anchor="ctr"/>
          <a:p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301680" y="1527120"/>
            <a:ext cx="4149720" cy="2180520"/>
          </a:xfrm>
          <a:prstGeom prst="rect">
            <a:avLst/>
          </a:prstGeom>
        </p:spPr>
        <p:txBody>
          <a:bodyPr lIns="0" rIns="0" tIns="0" bIns="0"/>
          <a:p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301680" y="3915360"/>
            <a:ext cx="4149720" cy="2180520"/>
          </a:xfrm>
          <a:prstGeom prst="rect">
            <a:avLst/>
          </a:prstGeom>
        </p:spPr>
        <p:txBody>
          <a:bodyPr lIns="0" rIns="0" tIns="0" bIns="0"/>
          <a:p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4659120" y="1527120"/>
            <a:ext cx="4149720" cy="4571640"/>
          </a:xfrm>
          <a:prstGeom prst="rect">
            <a:avLst/>
          </a:prstGeom>
        </p:spPr>
        <p:txBody>
          <a:bodyPr lIns="0" rIns="0" tIns="0" bIns="0"/>
          <a:p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301680" y="228600"/>
            <a:ext cx="8534160" cy="758520"/>
          </a:xfrm>
          <a:prstGeom prst="rect">
            <a:avLst/>
          </a:prstGeom>
        </p:spPr>
        <p:txBody>
          <a:bodyPr lIns="0" rIns="0" tIns="0" bIns="0" anchor="ctr"/>
          <a:p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301680" y="1527120"/>
            <a:ext cx="4149720" cy="4571640"/>
          </a:xfrm>
          <a:prstGeom prst="rect">
            <a:avLst/>
          </a:prstGeom>
        </p:spPr>
        <p:txBody>
          <a:bodyPr lIns="0" rIns="0" tIns="0" bIns="0"/>
          <a:p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4659120" y="1527120"/>
            <a:ext cx="4149720" cy="2180520"/>
          </a:xfrm>
          <a:prstGeom prst="rect">
            <a:avLst/>
          </a:prstGeom>
        </p:spPr>
        <p:txBody>
          <a:bodyPr lIns="0" rIns="0" tIns="0" bIns="0"/>
          <a:p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4659120" y="3915360"/>
            <a:ext cx="4149720" cy="2180520"/>
          </a:xfrm>
          <a:prstGeom prst="rect">
            <a:avLst/>
          </a:prstGeom>
        </p:spPr>
        <p:txBody>
          <a:bodyPr lIns="0" rIns="0" tIns="0" bIns="0"/>
          <a:p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301680" y="228600"/>
            <a:ext cx="8534160" cy="758520"/>
          </a:xfrm>
          <a:prstGeom prst="rect">
            <a:avLst/>
          </a:prstGeom>
        </p:spPr>
        <p:txBody>
          <a:bodyPr lIns="0" rIns="0" tIns="0" bIns="0" anchor="ctr"/>
          <a:p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301680" y="1527120"/>
            <a:ext cx="4149720" cy="2180520"/>
          </a:xfrm>
          <a:prstGeom prst="rect">
            <a:avLst/>
          </a:prstGeom>
        </p:spPr>
        <p:txBody>
          <a:bodyPr lIns="0" rIns="0" tIns="0" bIns="0"/>
          <a:p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4659120" y="1527120"/>
            <a:ext cx="4149720" cy="2180520"/>
          </a:xfrm>
          <a:prstGeom prst="rect">
            <a:avLst/>
          </a:prstGeom>
        </p:spPr>
        <p:txBody>
          <a:bodyPr lIns="0" rIns="0" tIns="0" bIns="0"/>
          <a:p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301680" y="3915360"/>
            <a:ext cx="8503560" cy="2180520"/>
          </a:xfrm>
          <a:prstGeom prst="rect">
            <a:avLst/>
          </a:prstGeom>
        </p:spPr>
        <p:txBody>
          <a:bodyPr lIns="0" rIns="0" tIns="0" bIns="0"/>
          <a:p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c5d1d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 hidden="1"/>
          <p:cNvSpPr/>
          <p:nvPr/>
        </p:nvSpPr>
        <p:spPr>
          <a:xfrm>
            <a:off x="0" y="6705720"/>
            <a:ext cx="9143640" cy="15192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 hidden="1"/>
          <p:cNvSpPr/>
          <p:nvPr/>
        </p:nvSpPr>
        <p:spPr>
          <a:xfrm>
            <a:off x="0" y="0"/>
            <a:ext cx="9143640" cy="139284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CustomShape 3" hidden="1"/>
          <p:cNvSpPr/>
          <p:nvPr/>
        </p:nvSpPr>
        <p:spPr>
          <a:xfrm>
            <a:off x="0" y="0"/>
            <a:ext cx="151920" cy="685764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CustomShape 4" hidden="1"/>
          <p:cNvSpPr/>
          <p:nvPr/>
        </p:nvSpPr>
        <p:spPr>
          <a:xfrm>
            <a:off x="8991720" y="0"/>
            <a:ext cx="151920" cy="685764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CustomShape 5" hidden="1"/>
          <p:cNvSpPr/>
          <p:nvPr/>
        </p:nvSpPr>
        <p:spPr>
          <a:xfrm>
            <a:off x="149400" y="6388560"/>
            <a:ext cx="8832600" cy="309240"/>
          </a:xfrm>
          <a:prstGeom prst="rect">
            <a:avLst/>
          </a:prstGeom>
          <a:solidFill>
            <a:schemeClr val="accent3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" name="CustomShape 6" hidden="1"/>
          <p:cNvSpPr/>
          <p:nvPr/>
        </p:nvSpPr>
        <p:spPr>
          <a:xfrm>
            <a:off x="152280" y="155520"/>
            <a:ext cx="8832600" cy="6546600"/>
          </a:xfrm>
          <a:prstGeom prst="rect">
            <a:avLst/>
          </a:prstGeom>
          <a:noFill/>
          <a:ln w="9360">
            <a:solidFill>
              <a:schemeClr val="accent3">
                <a:shade val="75000"/>
              </a:schemeClr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" name="Line 7"/>
          <p:cNvSpPr/>
          <p:nvPr/>
        </p:nvSpPr>
        <p:spPr>
          <a:xfrm>
            <a:off x="152280" y="1276560"/>
            <a:ext cx="8832960" cy="360"/>
          </a:xfrm>
          <a:prstGeom prst="line">
            <a:avLst/>
          </a:prstGeom>
          <a:ln w="9360">
            <a:solidFill>
              <a:schemeClr val="accent3">
                <a:shade val="75000"/>
              </a:schemeClr>
            </a:solidFill>
            <a:custDash>
              <a:ds d="400000" sp="100000"/>
            </a:custDash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7" name="CustomShape 8" hidden="1"/>
          <p:cNvSpPr/>
          <p:nvPr/>
        </p:nvSpPr>
        <p:spPr>
          <a:xfrm>
            <a:off x="4267080" y="956160"/>
            <a:ext cx="609120" cy="609120"/>
          </a:xfrm>
          <a:prstGeom prst="ellipse">
            <a:avLst/>
          </a:prstGeom>
          <a:solidFill>
            <a:srgbClr val="ffffff"/>
          </a:solidFill>
          <a:ln w="15840">
            <a:noFill/>
          </a:ln>
          <a:effectLst>
            <a:outerShdw blurRad="50800" dir="5400000" dist="2540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8" name="CustomShape 9" hidden="1"/>
          <p:cNvSpPr/>
          <p:nvPr/>
        </p:nvSpPr>
        <p:spPr>
          <a:xfrm>
            <a:off x="4361760" y="1050480"/>
            <a:ext cx="420120" cy="420120"/>
          </a:xfrm>
          <a:prstGeom prst="ellipse">
            <a:avLst/>
          </a:prstGeom>
          <a:solidFill>
            <a:srgbClr val="ffffff"/>
          </a:solidFill>
          <a:ln w="50760">
            <a:solidFill>
              <a:schemeClr val="accent3">
                <a:shade val="75000"/>
              </a:schemeClr>
            </a:solidFill>
            <a:round/>
          </a:ln>
          <a:effectLst>
            <a:outerShdw blurRad="50800" dir="5400000" dist="2540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" name="CustomShape 10"/>
          <p:cNvSpPr/>
          <p:nvPr/>
        </p:nvSpPr>
        <p:spPr>
          <a:xfrm>
            <a:off x="0" y="6705720"/>
            <a:ext cx="9143640" cy="15192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" name="CustomShape 11"/>
          <p:cNvSpPr/>
          <p:nvPr/>
        </p:nvSpPr>
        <p:spPr>
          <a:xfrm>
            <a:off x="8991720" y="2880"/>
            <a:ext cx="151920" cy="685764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" name="CustomShape 12"/>
          <p:cNvSpPr/>
          <p:nvPr/>
        </p:nvSpPr>
        <p:spPr>
          <a:xfrm>
            <a:off x="0" y="0"/>
            <a:ext cx="151920" cy="685764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" name="CustomShape 13"/>
          <p:cNvSpPr/>
          <p:nvPr/>
        </p:nvSpPr>
        <p:spPr>
          <a:xfrm>
            <a:off x="0" y="0"/>
            <a:ext cx="9143640" cy="251424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" name="CustomShape 14"/>
          <p:cNvSpPr/>
          <p:nvPr/>
        </p:nvSpPr>
        <p:spPr>
          <a:xfrm>
            <a:off x="146160" y="6391800"/>
            <a:ext cx="8832600" cy="309240"/>
          </a:xfrm>
          <a:prstGeom prst="rect">
            <a:avLst/>
          </a:prstGeom>
          <a:solidFill>
            <a:schemeClr val="accent3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" name="PlaceHolder 15"/>
          <p:cNvSpPr>
            <a:spLocks noGrp="1"/>
          </p:cNvSpPr>
          <p:nvPr>
            <p:ph type="dt"/>
          </p:nvPr>
        </p:nvSpPr>
        <p:spPr>
          <a:xfrm>
            <a:off x="5791320" y="6405120"/>
            <a:ext cx="3044520" cy="365400"/>
          </a:xfrm>
          <a:prstGeom prst="rect">
            <a:avLst/>
          </a:prstGeom>
        </p:spPr>
        <p:txBody>
          <a:bodyPr lIns="90000" rIns="90000" tIns="45000" bIns="45000"/>
          <a:p>
            <a:pPr algn="r">
              <a:lnSpc>
                <a:spcPct val="100000"/>
              </a:lnSpc>
            </a:pPr>
            <a:r>
              <a:rPr b="0" lang="es-AR" sz="1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3/04/19</a:t>
            </a:r>
            <a:endParaRPr b="0" lang="es-A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5" name="PlaceHolder 16"/>
          <p:cNvSpPr>
            <a:spLocks noGrp="1"/>
          </p:cNvSpPr>
          <p:nvPr>
            <p:ph type="ftr"/>
          </p:nvPr>
        </p:nvSpPr>
        <p:spPr>
          <a:xfrm>
            <a:off x="304920" y="6410880"/>
            <a:ext cx="3580920" cy="365400"/>
          </a:xfrm>
          <a:prstGeom prst="rect">
            <a:avLst/>
          </a:prstGeom>
        </p:spPr>
        <p:txBody>
          <a:bodyPr lIns="90000" rIns="90000" tIns="45000" bIns="45000"/>
          <a:p>
            <a:endParaRPr b="0" lang="es-A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6" name="Line 17"/>
          <p:cNvSpPr/>
          <p:nvPr/>
        </p:nvSpPr>
        <p:spPr>
          <a:xfrm>
            <a:off x="155160" y="2419920"/>
            <a:ext cx="8833320" cy="360"/>
          </a:xfrm>
          <a:prstGeom prst="line">
            <a:avLst/>
          </a:prstGeom>
          <a:ln w="11520">
            <a:solidFill>
              <a:schemeClr val="accent3">
                <a:shade val="75000"/>
              </a:schemeClr>
            </a:solidFill>
            <a:custDash>
              <a:ds d="300000" sp="100000"/>
            </a:custDash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7" name="CustomShape 18"/>
          <p:cNvSpPr/>
          <p:nvPr/>
        </p:nvSpPr>
        <p:spPr>
          <a:xfrm>
            <a:off x="152280" y="152280"/>
            <a:ext cx="8832600" cy="6546600"/>
          </a:xfrm>
          <a:prstGeom prst="rect">
            <a:avLst/>
          </a:prstGeom>
          <a:noFill/>
          <a:ln w="9360">
            <a:solidFill>
              <a:schemeClr val="accent3">
                <a:shade val="75000"/>
              </a:schemeClr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8" name="CustomShape 19"/>
          <p:cNvSpPr/>
          <p:nvPr/>
        </p:nvSpPr>
        <p:spPr>
          <a:xfrm>
            <a:off x="4267080" y="2115360"/>
            <a:ext cx="609120" cy="609120"/>
          </a:xfrm>
          <a:prstGeom prst="ellipse">
            <a:avLst/>
          </a:prstGeom>
          <a:solidFill>
            <a:srgbClr val="ffffff"/>
          </a:solidFill>
          <a:ln w="15840">
            <a:noFill/>
          </a:ln>
          <a:effectLst>
            <a:outerShdw blurRad="50800" dir="5400000" dist="2540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9" name="CustomShape 20"/>
          <p:cNvSpPr/>
          <p:nvPr/>
        </p:nvSpPr>
        <p:spPr>
          <a:xfrm>
            <a:off x="4361760" y="2209680"/>
            <a:ext cx="420120" cy="420120"/>
          </a:xfrm>
          <a:prstGeom prst="ellipse">
            <a:avLst/>
          </a:prstGeom>
          <a:solidFill>
            <a:srgbClr val="ffffff"/>
          </a:solidFill>
          <a:ln w="50760">
            <a:solidFill>
              <a:schemeClr val="accent3">
                <a:shade val="75000"/>
              </a:schemeClr>
            </a:solidFill>
            <a:round/>
          </a:ln>
          <a:effectLst>
            <a:outerShdw blurRad="50800" dir="5400000" dist="2540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0" name="PlaceHolder 21"/>
          <p:cNvSpPr>
            <a:spLocks noGrp="1"/>
          </p:cNvSpPr>
          <p:nvPr>
            <p:ph type="sldNum"/>
          </p:nvPr>
        </p:nvSpPr>
        <p:spPr>
          <a:xfrm>
            <a:off x="4343400" y="2199600"/>
            <a:ext cx="456840" cy="441000"/>
          </a:xfrm>
          <a:prstGeom prst="rect">
            <a:avLst/>
          </a:prstGeom>
        </p:spPr>
        <p:txBody>
          <a:bodyPr lIns="45720" rIns="45720" tIns="45000" bIns="45000" anchor="ctr"/>
          <a:p>
            <a:pPr algn="ctr">
              <a:lnSpc>
                <a:spcPct val="100000"/>
              </a:lnSpc>
            </a:pPr>
            <a:fld id="{329718AF-87A8-4443-8D8D-0089D2B241C5}" type="slidenum">
              <a:rPr b="0" lang="es-AR" sz="1600" spc="-1" strike="noStrike">
                <a:solidFill>
                  <a:srgbClr val="6d8687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&lt;número&gt;</a:t>
            </a:fld>
            <a:endParaRPr b="0" lang="es-A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1" name="PlaceHolder 22"/>
          <p:cNvSpPr>
            <a:spLocks noGrp="1"/>
          </p:cNvSpPr>
          <p:nvPr>
            <p:ph type="title"/>
          </p:nvPr>
        </p:nvSpPr>
        <p:spPr>
          <a:xfrm>
            <a:off x="685800" y="380880"/>
            <a:ext cx="7772040" cy="1752120"/>
          </a:xfrm>
          <a:prstGeom prst="rect">
            <a:avLst/>
          </a:prstGeom>
        </p:spPr>
        <p:txBody>
          <a:bodyPr lIns="90000" rIns="90000" tIns="45000" bIns="45000" anchor="b"/>
          <a:p>
            <a:pPr algn="ctr">
              <a:lnSpc>
                <a:spcPct val="100000"/>
              </a:lnSpc>
            </a:pPr>
            <a:r>
              <a:rPr b="0" lang="es-AR" sz="4200" spc="-1" strike="noStrike">
                <a:solidFill>
                  <a:srgbClr val="d16349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Haga clic para modificar el estilo de título del patrón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  <p:sp>
        <p:nvSpPr>
          <p:cNvPr id="22" name="PlaceHolder 2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Pulse para editar el formato de esquema del texto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A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Segundo nivel del esquema</a:t>
            </a:r>
            <a:endParaRPr b="0" lang="es-A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2000" spc="-1" strike="noStrike">
                <a:solidFill>
                  <a:srgbClr val="646b86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Tercer nivel del esquema</a:t>
            </a:r>
            <a:endParaRPr b="0" lang="es-AR" sz="2000" spc="-1" strike="noStrike">
              <a:solidFill>
                <a:srgbClr val="646b86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A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Cuarto nivel del esquema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Quinto nivel del esquema</a:t>
            </a:r>
            <a:endParaRPr b="0" lang="es-A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Sexto nivel del esquema</a:t>
            </a:r>
            <a:endParaRPr b="0" lang="es-A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Séptimo nivel del esquema</a:t>
            </a:r>
            <a:endParaRPr b="0" lang="es-A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c5d1d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CustomShape 1"/>
          <p:cNvSpPr/>
          <p:nvPr/>
        </p:nvSpPr>
        <p:spPr>
          <a:xfrm>
            <a:off x="0" y="6705720"/>
            <a:ext cx="9143640" cy="15192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8" name="CustomShape 2"/>
          <p:cNvSpPr/>
          <p:nvPr/>
        </p:nvSpPr>
        <p:spPr>
          <a:xfrm>
            <a:off x="0" y="0"/>
            <a:ext cx="9143640" cy="139284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9" name="CustomShape 3"/>
          <p:cNvSpPr/>
          <p:nvPr/>
        </p:nvSpPr>
        <p:spPr>
          <a:xfrm>
            <a:off x="0" y="0"/>
            <a:ext cx="151920" cy="685764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0" name="CustomShape 4"/>
          <p:cNvSpPr/>
          <p:nvPr/>
        </p:nvSpPr>
        <p:spPr>
          <a:xfrm>
            <a:off x="8991720" y="0"/>
            <a:ext cx="151920" cy="685764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1" name="CustomShape 5"/>
          <p:cNvSpPr/>
          <p:nvPr/>
        </p:nvSpPr>
        <p:spPr>
          <a:xfrm>
            <a:off x="149400" y="6388560"/>
            <a:ext cx="8832600" cy="309240"/>
          </a:xfrm>
          <a:prstGeom prst="rect">
            <a:avLst/>
          </a:prstGeom>
          <a:solidFill>
            <a:schemeClr val="accent3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2" name="CustomShape 6"/>
          <p:cNvSpPr/>
          <p:nvPr/>
        </p:nvSpPr>
        <p:spPr>
          <a:xfrm>
            <a:off x="152280" y="155520"/>
            <a:ext cx="8832600" cy="6546600"/>
          </a:xfrm>
          <a:prstGeom prst="rect">
            <a:avLst/>
          </a:prstGeom>
          <a:noFill/>
          <a:ln w="9360">
            <a:solidFill>
              <a:schemeClr val="accent3">
                <a:shade val="75000"/>
              </a:schemeClr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3" name="Line 7"/>
          <p:cNvSpPr/>
          <p:nvPr/>
        </p:nvSpPr>
        <p:spPr>
          <a:xfrm>
            <a:off x="152280" y="1276560"/>
            <a:ext cx="8832960" cy="360"/>
          </a:xfrm>
          <a:prstGeom prst="line">
            <a:avLst/>
          </a:prstGeom>
          <a:ln w="9360">
            <a:solidFill>
              <a:schemeClr val="accent3">
                <a:shade val="75000"/>
              </a:schemeClr>
            </a:solidFill>
            <a:custDash>
              <a:ds d="400000" sp="100000"/>
            </a:custDash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4" name="CustomShape 8"/>
          <p:cNvSpPr/>
          <p:nvPr/>
        </p:nvSpPr>
        <p:spPr>
          <a:xfrm>
            <a:off x="4267080" y="956160"/>
            <a:ext cx="609120" cy="609120"/>
          </a:xfrm>
          <a:prstGeom prst="ellipse">
            <a:avLst/>
          </a:prstGeom>
          <a:solidFill>
            <a:srgbClr val="ffffff"/>
          </a:solidFill>
          <a:ln w="15840">
            <a:noFill/>
          </a:ln>
          <a:effectLst>
            <a:outerShdw blurRad="50800" dir="5400000" dist="2540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5" name="CustomShape 9"/>
          <p:cNvSpPr/>
          <p:nvPr/>
        </p:nvSpPr>
        <p:spPr>
          <a:xfrm>
            <a:off x="4361760" y="1050480"/>
            <a:ext cx="420120" cy="420120"/>
          </a:xfrm>
          <a:prstGeom prst="ellipse">
            <a:avLst/>
          </a:prstGeom>
          <a:solidFill>
            <a:srgbClr val="ffffff"/>
          </a:solidFill>
          <a:ln w="50760">
            <a:solidFill>
              <a:schemeClr val="accent3">
                <a:shade val="75000"/>
              </a:schemeClr>
            </a:solidFill>
            <a:round/>
          </a:ln>
          <a:effectLst>
            <a:outerShdw blurRad="50800" dir="5400000" dist="2540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6" name="PlaceHolder 10"/>
          <p:cNvSpPr>
            <a:spLocks noGrp="1"/>
          </p:cNvSpPr>
          <p:nvPr>
            <p:ph type="title"/>
          </p:nvPr>
        </p:nvSpPr>
        <p:spPr>
          <a:xfrm>
            <a:off x="301680" y="228600"/>
            <a:ext cx="8534160" cy="758520"/>
          </a:xfrm>
          <a:prstGeom prst="rect">
            <a:avLst/>
          </a:prstGeom>
        </p:spPr>
        <p:txBody>
          <a:bodyPr lIns="90000" rIns="90000" tIns="45000" bIns="45000" anchor="b"/>
          <a:p>
            <a:pPr algn="ctr">
              <a:lnSpc>
                <a:spcPct val="100000"/>
              </a:lnSpc>
            </a:pPr>
            <a:r>
              <a:rPr b="0" lang="es-AR" sz="3300" spc="-1" strike="noStrike">
                <a:solidFill>
                  <a:srgbClr val="7b9899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Haga clic para modificar el estilo de título del patrón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  <p:sp>
        <p:nvSpPr>
          <p:cNvPr id="67" name="PlaceHolder 11"/>
          <p:cNvSpPr>
            <a:spLocks noGrp="1"/>
          </p:cNvSpPr>
          <p:nvPr>
            <p:ph type="dt"/>
          </p:nvPr>
        </p:nvSpPr>
        <p:spPr>
          <a:xfrm>
            <a:off x="5791320" y="6405120"/>
            <a:ext cx="3044520" cy="365400"/>
          </a:xfrm>
          <a:prstGeom prst="rect">
            <a:avLst/>
          </a:prstGeom>
        </p:spPr>
        <p:txBody>
          <a:bodyPr lIns="90000" rIns="90000" tIns="45000" bIns="45000"/>
          <a:p>
            <a:pPr algn="r">
              <a:lnSpc>
                <a:spcPct val="100000"/>
              </a:lnSpc>
            </a:pPr>
            <a:r>
              <a:rPr b="0" lang="es-AR" sz="1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3/04/19</a:t>
            </a:r>
            <a:endParaRPr b="0" lang="es-A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8" name="PlaceHolder 12"/>
          <p:cNvSpPr>
            <a:spLocks noGrp="1"/>
          </p:cNvSpPr>
          <p:nvPr>
            <p:ph type="ftr"/>
          </p:nvPr>
        </p:nvSpPr>
        <p:spPr>
          <a:xfrm>
            <a:off x="304920" y="6410880"/>
            <a:ext cx="3580920" cy="365400"/>
          </a:xfrm>
          <a:prstGeom prst="rect">
            <a:avLst/>
          </a:prstGeom>
        </p:spPr>
        <p:txBody>
          <a:bodyPr lIns="90000" rIns="90000" tIns="45000" bIns="45000"/>
          <a:p>
            <a:endParaRPr b="0" lang="es-A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9" name="PlaceHolder 13"/>
          <p:cNvSpPr>
            <a:spLocks noGrp="1"/>
          </p:cNvSpPr>
          <p:nvPr>
            <p:ph type="sldNum"/>
          </p:nvPr>
        </p:nvSpPr>
        <p:spPr>
          <a:xfrm>
            <a:off x="4361760" y="1026360"/>
            <a:ext cx="456840" cy="441000"/>
          </a:xfrm>
          <a:prstGeom prst="rect">
            <a:avLst/>
          </a:prstGeom>
        </p:spPr>
        <p:txBody>
          <a:bodyPr lIns="45720" rIns="45720" tIns="45000" bIns="45000" anchor="ctr"/>
          <a:p>
            <a:pPr algn="ctr">
              <a:lnSpc>
                <a:spcPct val="100000"/>
              </a:lnSpc>
            </a:pPr>
            <a:fld id="{133C48E1-DA3D-4D17-A93F-72CDA2A9FE50}" type="slidenum">
              <a:rPr b="0" lang="es-AR" sz="1600" spc="-1" strike="noStrike">
                <a:solidFill>
                  <a:srgbClr val="7b9899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1</a:t>
            </a:fld>
            <a:endParaRPr b="0" lang="es-A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0" name="PlaceHolder 14"/>
          <p:cNvSpPr>
            <a:spLocks noGrp="1"/>
          </p:cNvSpPr>
          <p:nvPr>
            <p:ph type="body"/>
          </p:nvPr>
        </p:nvSpPr>
        <p:spPr>
          <a:xfrm>
            <a:off x="301680" y="1527120"/>
            <a:ext cx="8503560" cy="4571640"/>
          </a:xfrm>
          <a:prstGeom prst="rect">
            <a:avLst/>
          </a:prstGeom>
        </p:spPr>
        <p:txBody>
          <a:bodyPr lIns="90000" rIns="90000" tIns="45000" bIns="4500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Pulse para editar el formato de esquema del texto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Segundo nivel del esquema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Tercer nivel del esquema</a:t>
            </a:r>
            <a:endParaRPr b="0" lang="es-AR" sz="2700" spc="-1" strike="noStrike">
              <a:solidFill>
                <a:srgbClr val="646b86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Cuarto nivel del esquema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Quinto nivel del esquema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Sexto nivel del esquema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Séptimo nivel del esquemaHaga clic para modificar el estilo de texto del patrón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lvl="1" marL="548640" indent="-273960">
              <a:lnSpc>
                <a:spcPct val="100000"/>
              </a:lnSpc>
              <a:buClr>
                <a:srgbClr val="ccb400"/>
              </a:buClr>
              <a:buSzPct val="70000"/>
              <a:buFont typeface="Wingdings" charset="2"/>
              <a:buChar char=""/>
            </a:pPr>
            <a:r>
              <a:rPr b="0" lang="es-AR" sz="2200" spc="-1" strike="noStrike">
                <a:solidFill>
                  <a:srgbClr val="646b86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Segundo nivel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lvl="2" marL="822960" indent="-228240">
              <a:lnSpc>
                <a:spcPct val="100000"/>
              </a:lnSpc>
              <a:buClr>
                <a:srgbClr val="8cadae"/>
              </a:buClr>
              <a:buSzPct val="75000"/>
              <a:buFont typeface="Wingdings 2" charset="2"/>
              <a:buChar char=""/>
            </a:pPr>
            <a:r>
              <a:rPr b="0" lang="es-A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Tercer nivel</a:t>
            </a:r>
            <a:endParaRPr b="0" lang="es-AR" sz="2700" spc="-1" strike="noStrike">
              <a:solidFill>
                <a:srgbClr val="646b86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lvl="3" marL="1097280" indent="-228240">
              <a:lnSpc>
                <a:spcPct val="100000"/>
              </a:lnSpc>
              <a:buClr>
                <a:srgbClr val="8c7b70"/>
              </a:buClr>
              <a:buSzPct val="70000"/>
              <a:buFont typeface="Wingdings" charset="2"/>
              <a:buChar char=""/>
            </a:pPr>
            <a:r>
              <a:rPr b="0" lang="es-AR" sz="2000" spc="-1" strike="noStrike">
                <a:solidFill>
                  <a:srgbClr val="646b86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Cuarto nivel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lvl="4" marL="1371600" indent="-228240">
              <a:lnSpc>
                <a:spcPct val="100000"/>
              </a:lnSpc>
              <a:buClr>
                <a:srgbClr val="8fb08c"/>
              </a:buClr>
              <a:buFont typeface="Symbol" charset="2"/>
              <a:buChar char=""/>
            </a:pPr>
            <a:r>
              <a:rPr b="0" lang="es-A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Quinto nivel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3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3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9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3927600" y="5222520"/>
            <a:ext cx="5000400" cy="13294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es-AR" sz="1600" spc="248" strike="noStrike" cap="all">
                <a:solidFill>
                  <a:srgbClr val="646b86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PROF. DR. JUAN RICARDO CORTES</a:t>
            </a:r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s-AR" sz="1600" spc="248" strike="noStrike" cap="all">
                <a:solidFill>
                  <a:srgbClr val="646b86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Clínica medica</a:t>
            </a:r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s-AR" sz="1600" spc="248" strike="noStrike" cap="all">
                <a:solidFill>
                  <a:srgbClr val="646b86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Hospital rawson </a:t>
            </a:r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s-AR" sz="1600" spc="248" strike="noStrike" cap="all">
                <a:solidFill>
                  <a:srgbClr val="646b86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2019</a:t>
            </a:r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6" name="TextShape 2"/>
          <p:cNvSpPr txBox="1"/>
          <p:nvPr/>
        </p:nvSpPr>
        <p:spPr>
          <a:xfrm>
            <a:off x="685800" y="380880"/>
            <a:ext cx="7772040" cy="17521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pPr algn="ctr">
              <a:lnSpc>
                <a:spcPct val="100000"/>
              </a:lnSpc>
            </a:pPr>
            <a:r>
              <a:rPr b="0" lang="es-AR" sz="4200" spc="-1" strike="noStrike">
                <a:solidFill>
                  <a:srgbClr val="d16349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P   P   P   P   P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  <p:sp>
        <p:nvSpPr>
          <p:cNvPr id="107" name="CustomShape 3"/>
          <p:cNvSpPr/>
          <p:nvPr/>
        </p:nvSpPr>
        <p:spPr>
          <a:xfrm>
            <a:off x="1475640" y="3285000"/>
            <a:ext cx="6120360" cy="882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i="1" lang="es-AR" sz="5200" spc="-1" strike="noStrike" u="sng">
                <a:solidFill>
                  <a:srgbClr val="d16349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SINCOPE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extShape 1"/>
          <p:cNvSpPr txBox="1"/>
          <p:nvPr/>
        </p:nvSpPr>
        <p:spPr>
          <a:xfrm>
            <a:off x="301680" y="228600"/>
            <a:ext cx="8534160" cy="7585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  <p:sp>
        <p:nvSpPr>
          <p:cNvPr id="146" name="TextShape 2"/>
          <p:cNvSpPr txBox="1"/>
          <p:nvPr/>
        </p:nvSpPr>
        <p:spPr>
          <a:xfrm>
            <a:off x="301680" y="1527120"/>
            <a:ext cx="850356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Mas frecuente: </a:t>
            </a:r>
            <a:r>
              <a:rPr b="0" lang="es-AR" sz="27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Ancianos.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>
              <a:lnSpc>
                <a:spcPct val="100000"/>
              </a:lnSpc>
            </a:pP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Fisiopatología: </a:t>
            </a:r>
            <a:r>
              <a:rPr b="0" lang="es-AR" sz="27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vasoconstricción arterial deficiente</a:t>
            </a: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, o secundarios a drogas que interfieren en ella.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>
              <a:lnSpc>
                <a:spcPct val="100000"/>
              </a:lnSpc>
            </a:pP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27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Causa:</a:t>
            </a: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bipedestación posterior a decúbito.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>
              <a:lnSpc>
                <a:spcPct val="100000"/>
              </a:lnSpc>
            </a:pP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Suele precederse de </a:t>
            </a:r>
            <a:r>
              <a:rPr b="0" lang="es-AR" sz="27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pródromos.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>
              <a:lnSpc>
                <a:spcPct val="100000"/>
              </a:lnSpc>
            </a:pP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extShape 1"/>
          <p:cNvSpPr txBox="1"/>
          <p:nvPr/>
        </p:nvSpPr>
        <p:spPr>
          <a:xfrm>
            <a:off x="301680" y="228600"/>
            <a:ext cx="8534160" cy="7585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  <p:sp>
        <p:nvSpPr>
          <p:cNvPr id="148" name="TextShape 2"/>
          <p:cNvSpPr txBox="1"/>
          <p:nvPr/>
        </p:nvSpPr>
        <p:spPr>
          <a:xfrm>
            <a:off x="301680" y="1527120"/>
            <a:ext cx="850356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s-AR" sz="27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HIPOTENSION POSPRANDIAL: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Disminución de PAS mayor a 20 mmHg dentro de las 2 hs posteriores a la ingesta.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>
              <a:lnSpc>
                <a:spcPct val="100000"/>
              </a:lnSpc>
            </a:pP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>
              <a:lnSpc>
                <a:spcPct val="100000"/>
              </a:lnSpc>
            </a:pPr>
            <a:r>
              <a:rPr b="0" lang="es-AR" sz="27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TUSIGENO: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En pacientes con EPOC, estornudo o risa. 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>
              <a:lnSpc>
                <a:spcPct val="100000"/>
              </a:lnSpc>
            </a:pP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>
              <a:lnSpc>
                <a:spcPct val="100000"/>
              </a:lnSpc>
            </a:pPr>
            <a:r>
              <a:rPr b="0" lang="es-AR" sz="27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HIPERSENSIBILIDAD SENO CAROTIDEO: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1/3 de ancianos. 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Antecedente de afeitado, abrocharse la camisa.. 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Farmacos que aumentan la sensibilidad: digoxina, cafeina, calcio, nitratos, B Bloq, colinergicos.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Shape 1"/>
          <p:cNvSpPr txBox="1"/>
          <p:nvPr/>
        </p:nvSpPr>
        <p:spPr>
          <a:xfrm>
            <a:off x="301680" y="228600"/>
            <a:ext cx="8534160" cy="7585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pPr algn="ctr">
              <a:lnSpc>
                <a:spcPct val="100000"/>
              </a:lnSpc>
            </a:pPr>
            <a:r>
              <a:rPr b="0" lang="es-AR" sz="3300" spc="-1" strike="noStrike">
                <a:solidFill>
                  <a:srgbClr val="7b9899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Síncope cardíaco: Arrítmico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  <p:sp>
        <p:nvSpPr>
          <p:cNvPr id="150" name="TextShape 2"/>
          <p:cNvSpPr txBox="1"/>
          <p:nvPr/>
        </p:nvSpPr>
        <p:spPr>
          <a:xfrm>
            <a:off x="467640" y="1556640"/>
            <a:ext cx="8518320" cy="2592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" charset="2"/>
              <a:buChar char=""/>
            </a:pP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Es la </a:t>
            </a:r>
            <a:r>
              <a:rPr b="0" lang="es-AR" sz="27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forma más frecuente </a:t>
            </a: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de síncope cardíaco: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>
              <a:lnSpc>
                <a:spcPct val="100000"/>
              </a:lnSpc>
            </a:pP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Interviene Fx ventricular y frecuencia cardíaca.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>
              <a:lnSpc>
                <a:spcPct val="100000"/>
              </a:lnSpc>
            </a:pP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Ocurre en bradiarritmias como en taquiarritmias ventriculares o, con menos frecuencia, supraventriculares.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  <p:sp>
        <p:nvSpPr>
          <p:cNvPr id="151" name="CustomShape 3"/>
          <p:cNvSpPr/>
          <p:nvPr/>
        </p:nvSpPr>
        <p:spPr>
          <a:xfrm>
            <a:off x="0" y="3966120"/>
            <a:ext cx="9143640" cy="758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ctr">
              <a:lnSpc>
                <a:spcPct val="100000"/>
              </a:lnSpc>
            </a:pPr>
            <a:r>
              <a:rPr b="0" lang="es-AR" sz="3300" spc="-1" strike="noStrike">
                <a:solidFill>
                  <a:srgbClr val="435e4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Síncope cardíaco: Cardiopatía estructural</a:t>
            </a:r>
            <a:endParaRPr b="0" lang="es-AR" sz="33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2" name="CustomShape 4"/>
          <p:cNvSpPr/>
          <p:nvPr/>
        </p:nvSpPr>
        <p:spPr>
          <a:xfrm>
            <a:off x="251640" y="5013000"/>
            <a:ext cx="8534160" cy="1736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457200" indent="-456840">
              <a:lnSpc>
                <a:spcPct val="100000"/>
              </a:lnSpc>
              <a:buClr>
                <a:srgbClr val="002060"/>
              </a:buClr>
              <a:buFont typeface="Wingdings" charset="2"/>
              <a:buChar char=""/>
            </a:pPr>
            <a:r>
              <a:rPr b="0" lang="es-AR" sz="2700" spc="-1" strike="noStrike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Cuando la demanda circulatoria supera la capacidad limitada del corazón de incrementar el gasto cardíaco (estenosis aórtica, miocardiopatía hipertrófica, mixoma, etc.)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extShape 1"/>
          <p:cNvSpPr txBox="1"/>
          <p:nvPr/>
        </p:nvSpPr>
        <p:spPr>
          <a:xfrm>
            <a:off x="301680" y="228600"/>
            <a:ext cx="8534160" cy="7585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pPr algn="ctr">
              <a:lnSpc>
                <a:spcPct val="100000"/>
              </a:lnSpc>
            </a:pPr>
            <a:r>
              <a:rPr b="0" lang="es-AR" sz="3300" spc="-1" strike="noStrike">
                <a:solidFill>
                  <a:srgbClr val="7b9899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¿Es síncope?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  <p:sp>
        <p:nvSpPr>
          <p:cNvPr id="154" name="TextShape 2"/>
          <p:cNvSpPr txBox="1"/>
          <p:nvPr/>
        </p:nvSpPr>
        <p:spPr>
          <a:xfrm>
            <a:off x="301680" y="1527120"/>
            <a:ext cx="850356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Principal diagnóstico diferencial: Epilepsia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>
              <a:lnSpc>
                <a:spcPct val="100000"/>
              </a:lnSpc>
            </a:pP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  <p:pic>
        <p:nvPicPr>
          <p:cNvPr id="155" name="Picture 2" descr=""/>
          <p:cNvPicPr/>
          <p:nvPr/>
        </p:nvPicPr>
        <p:blipFill>
          <a:blip r:embed="rId1"/>
          <a:stretch/>
        </p:blipFill>
        <p:spPr>
          <a:xfrm>
            <a:off x="323640" y="1340640"/>
            <a:ext cx="8525520" cy="49237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9" dur="indefinite" restart="never" nodeType="tmRoot">
          <p:childTnLst>
            <p:seq>
              <p:cTn id="40" dur="indefinite" nodeType="mainSeq">
                <p:childTnLst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0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extShape 1"/>
          <p:cNvSpPr txBox="1"/>
          <p:nvPr/>
        </p:nvSpPr>
        <p:spPr>
          <a:xfrm>
            <a:off x="301680" y="228600"/>
            <a:ext cx="8534160" cy="7585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pPr algn="ctr">
              <a:lnSpc>
                <a:spcPct val="100000"/>
              </a:lnSpc>
            </a:pPr>
            <a:r>
              <a:rPr b="0" lang="es-AR" sz="3300" spc="-1" strike="noStrike">
                <a:solidFill>
                  <a:srgbClr val="7b9899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INTERROGATORIO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  <p:sp>
        <p:nvSpPr>
          <p:cNvPr id="157" name="TextShape 2"/>
          <p:cNvSpPr txBox="1"/>
          <p:nvPr/>
        </p:nvSpPr>
        <p:spPr>
          <a:xfrm>
            <a:off x="301680" y="1527120"/>
            <a:ext cx="850356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Antecedentes personales.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>
              <a:lnSpc>
                <a:spcPct val="100000"/>
              </a:lnSpc>
            </a:pP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Historia de insuficiencia cardíaca, enfermedad coronaria, palpitaciones precediendo al síncope.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>
              <a:lnSpc>
                <a:spcPct val="100000"/>
              </a:lnSpc>
            </a:pP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Medicación. 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>
              <a:lnSpc>
                <a:spcPct val="100000"/>
              </a:lnSpc>
            </a:pP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Antecedentes familiares. 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>
              <a:lnSpc>
                <a:spcPct val="100000"/>
              </a:lnSpc>
            </a:pP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Características del episodio sincopal: - circunstancias - pródromos - presencia de convulsiones - relajación de esfínteres, traumatismo - modo de recuperación - descripción de un testigo (aspecto, convulsiones, color pálido o cianótico)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</p:spTree>
  </p:cSld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extShape 1"/>
          <p:cNvSpPr txBox="1"/>
          <p:nvPr/>
        </p:nvSpPr>
        <p:spPr>
          <a:xfrm>
            <a:off x="301680" y="228600"/>
            <a:ext cx="8534160" cy="7585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  <p:sp>
        <p:nvSpPr>
          <p:cNvPr id="159" name="TextShape 2"/>
          <p:cNvSpPr txBox="1"/>
          <p:nvPr/>
        </p:nvSpPr>
        <p:spPr>
          <a:xfrm>
            <a:off x="301680" y="1527120"/>
            <a:ext cx="850356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  <p:pic>
        <p:nvPicPr>
          <p:cNvPr id="160" name="Picture 2" descr=""/>
          <p:cNvPicPr/>
          <p:nvPr/>
        </p:nvPicPr>
        <p:blipFill>
          <a:blip r:embed="rId1"/>
          <a:stretch/>
        </p:blipFill>
        <p:spPr>
          <a:xfrm>
            <a:off x="1043640" y="476640"/>
            <a:ext cx="6576120" cy="5558760"/>
          </a:xfrm>
          <a:prstGeom prst="rect">
            <a:avLst/>
          </a:prstGeom>
          <a:ln>
            <a:noFill/>
          </a:ln>
        </p:spPr>
      </p:pic>
      <p:sp>
        <p:nvSpPr>
          <p:cNvPr id="161" name="CustomShape 3"/>
          <p:cNvSpPr/>
          <p:nvPr/>
        </p:nvSpPr>
        <p:spPr>
          <a:xfrm>
            <a:off x="2051640" y="1772640"/>
            <a:ext cx="1439640" cy="215640"/>
          </a:xfrm>
          <a:prstGeom prst="roundRect">
            <a:avLst>
              <a:gd name="adj" fmla="val 16667"/>
            </a:avLst>
          </a:prstGeom>
          <a:noFill/>
          <a:ln w="38160">
            <a:solidFill>
              <a:srgbClr val="7030a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2" name="CustomShape 4"/>
          <p:cNvSpPr/>
          <p:nvPr/>
        </p:nvSpPr>
        <p:spPr>
          <a:xfrm>
            <a:off x="1979640" y="2256120"/>
            <a:ext cx="1583640" cy="791640"/>
          </a:xfrm>
          <a:prstGeom prst="roundRect">
            <a:avLst>
              <a:gd name="adj" fmla="val 16667"/>
            </a:avLst>
          </a:prstGeom>
          <a:noFill/>
          <a:ln w="38160">
            <a:solidFill>
              <a:srgbClr val="7030a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3" name="CustomShape 5"/>
          <p:cNvSpPr/>
          <p:nvPr/>
        </p:nvSpPr>
        <p:spPr>
          <a:xfrm>
            <a:off x="2555640" y="3079800"/>
            <a:ext cx="1151640" cy="352440"/>
          </a:xfrm>
          <a:prstGeom prst="roundRect">
            <a:avLst>
              <a:gd name="adj" fmla="val 16667"/>
            </a:avLst>
          </a:prstGeom>
          <a:noFill/>
          <a:ln w="38160">
            <a:solidFill>
              <a:srgbClr val="7030a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4" name="CustomShape 6"/>
          <p:cNvSpPr/>
          <p:nvPr/>
        </p:nvSpPr>
        <p:spPr>
          <a:xfrm>
            <a:off x="1943280" y="4077000"/>
            <a:ext cx="1656720" cy="431640"/>
          </a:xfrm>
          <a:prstGeom prst="roundRect">
            <a:avLst>
              <a:gd name="adj" fmla="val 16667"/>
            </a:avLst>
          </a:prstGeom>
          <a:noFill/>
          <a:ln w="38160">
            <a:solidFill>
              <a:srgbClr val="7030a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5" name="CustomShape 7"/>
          <p:cNvSpPr/>
          <p:nvPr/>
        </p:nvSpPr>
        <p:spPr>
          <a:xfrm>
            <a:off x="1943280" y="5013360"/>
            <a:ext cx="1499400" cy="1022040"/>
          </a:xfrm>
          <a:prstGeom prst="roundRect">
            <a:avLst>
              <a:gd name="adj" fmla="val 16667"/>
            </a:avLst>
          </a:prstGeom>
          <a:noFill/>
          <a:ln w="38160">
            <a:solidFill>
              <a:srgbClr val="7030a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6" name="CustomShape 8"/>
          <p:cNvSpPr/>
          <p:nvPr/>
        </p:nvSpPr>
        <p:spPr>
          <a:xfrm>
            <a:off x="3786480" y="2256120"/>
            <a:ext cx="719640" cy="204120"/>
          </a:xfrm>
          <a:prstGeom prst="roundRect">
            <a:avLst>
              <a:gd name="adj" fmla="val 16667"/>
            </a:avLst>
          </a:prstGeom>
          <a:noFill/>
          <a:ln w="38160">
            <a:solidFill>
              <a:schemeClr val="accent5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7" name="CustomShape 9"/>
          <p:cNvSpPr/>
          <p:nvPr/>
        </p:nvSpPr>
        <p:spPr>
          <a:xfrm>
            <a:off x="3621960" y="2698920"/>
            <a:ext cx="1048320" cy="380520"/>
          </a:xfrm>
          <a:prstGeom prst="roundRect">
            <a:avLst>
              <a:gd name="adj" fmla="val 16667"/>
            </a:avLst>
          </a:prstGeom>
          <a:noFill/>
          <a:ln w="38160">
            <a:solidFill>
              <a:schemeClr val="accent5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8" name="CustomShape 10"/>
          <p:cNvSpPr/>
          <p:nvPr/>
        </p:nvSpPr>
        <p:spPr>
          <a:xfrm>
            <a:off x="3443040" y="5039280"/>
            <a:ext cx="1227600" cy="694440"/>
          </a:xfrm>
          <a:prstGeom prst="roundRect">
            <a:avLst>
              <a:gd name="adj" fmla="val 16667"/>
            </a:avLst>
          </a:prstGeom>
          <a:noFill/>
          <a:ln w="38160">
            <a:solidFill>
              <a:schemeClr val="accent5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9" name="CustomShape 11"/>
          <p:cNvSpPr/>
          <p:nvPr/>
        </p:nvSpPr>
        <p:spPr>
          <a:xfrm>
            <a:off x="4511520" y="1690200"/>
            <a:ext cx="1212480" cy="380520"/>
          </a:xfrm>
          <a:prstGeom prst="roundRect">
            <a:avLst>
              <a:gd name="adj" fmla="val 16667"/>
            </a:avLst>
          </a:prstGeom>
          <a:noFill/>
          <a:ln w="38160">
            <a:solidFill>
              <a:srgbClr val="ffff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0" name="CustomShape 12"/>
          <p:cNvSpPr/>
          <p:nvPr/>
        </p:nvSpPr>
        <p:spPr>
          <a:xfrm>
            <a:off x="4860000" y="2242080"/>
            <a:ext cx="724680" cy="380520"/>
          </a:xfrm>
          <a:prstGeom prst="roundRect">
            <a:avLst>
              <a:gd name="adj" fmla="val 16667"/>
            </a:avLst>
          </a:prstGeom>
          <a:noFill/>
          <a:ln w="38160">
            <a:solidFill>
              <a:srgbClr val="ffff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1" name="CustomShape 13"/>
          <p:cNvSpPr/>
          <p:nvPr/>
        </p:nvSpPr>
        <p:spPr>
          <a:xfrm>
            <a:off x="4805280" y="4077000"/>
            <a:ext cx="724680" cy="380520"/>
          </a:xfrm>
          <a:prstGeom prst="roundRect">
            <a:avLst>
              <a:gd name="adj" fmla="val 16667"/>
            </a:avLst>
          </a:prstGeom>
          <a:noFill/>
          <a:ln w="38160">
            <a:solidFill>
              <a:srgbClr val="ffff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2" name="CustomShape 14"/>
          <p:cNvSpPr/>
          <p:nvPr/>
        </p:nvSpPr>
        <p:spPr>
          <a:xfrm>
            <a:off x="4644720" y="5013360"/>
            <a:ext cx="1032120" cy="935640"/>
          </a:xfrm>
          <a:prstGeom prst="roundRect">
            <a:avLst>
              <a:gd name="adj" fmla="val 16667"/>
            </a:avLst>
          </a:prstGeom>
          <a:noFill/>
          <a:ln w="38160">
            <a:solidFill>
              <a:srgbClr val="ffff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3" name="CustomShape 15"/>
          <p:cNvSpPr/>
          <p:nvPr/>
        </p:nvSpPr>
        <p:spPr>
          <a:xfrm>
            <a:off x="5724720" y="2508480"/>
            <a:ext cx="1140840" cy="380520"/>
          </a:xfrm>
          <a:prstGeom prst="roundRect">
            <a:avLst>
              <a:gd name="adj" fmla="val 16667"/>
            </a:avLst>
          </a:prstGeom>
          <a:noFill/>
          <a:ln w="38160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4" name="CustomShape 16"/>
          <p:cNvSpPr/>
          <p:nvPr/>
        </p:nvSpPr>
        <p:spPr>
          <a:xfrm>
            <a:off x="5652720" y="3045960"/>
            <a:ext cx="1966680" cy="380520"/>
          </a:xfrm>
          <a:prstGeom prst="roundRect">
            <a:avLst>
              <a:gd name="adj" fmla="val 16667"/>
            </a:avLst>
          </a:prstGeom>
          <a:noFill/>
          <a:ln w="38160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5" name="CustomShape 17"/>
          <p:cNvSpPr/>
          <p:nvPr/>
        </p:nvSpPr>
        <p:spPr>
          <a:xfrm>
            <a:off x="6012000" y="4077000"/>
            <a:ext cx="1590840" cy="575640"/>
          </a:xfrm>
          <a:prstGeom prst="roundRect">
            <a:avLst>
              <a:gd name="adj" fmla="val 16667"/>
            </a:avLst>
          </a:prstGeom>
          <a:noFill/>
          <a:ln w="38160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6" name="CustomShape 18"/>
          <p:cNvSpPr/>
          <p:nvPr/>
        </p:nvSpPr>
        <p:spPr>
          <a:xfrm>
            <a:off x="5886720" y="5049720"/>
            <a:ext cx="1716480" cy="684000"/>
          </a:xfrm>
          <a:prstGeom prst="roundRect">
            <a:avLst>
              <a:gd name="adj" fmla="val 16667"/>
            </a:avLst>
          </a:prstGeom>
          <a:noFill/>
          <a:ln w="38160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timing>
    <p:tnLst>
      <p:par>
        <p:cTn id="49" dur="indefinite" restart="never" nodeType="tmRoot">
          <p:childTnLst>
            <p:seq>
              <p:cTn id="50" dur="indefinite" nodeType="mainSeq">
                <p:childTnLst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TextShape 1"/>
          <p:cNvSpPr txBox="1"/>
          <p:nvPr/>
        </p:nvSpPr>
        <p:spPr>
          <a:xfrm>
            <a:off x="301680" y="228600"/>
            <a:ext cx="8534160" cy="7585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pPr algn="ctr">
              <a:lnSpc>
                <a:spcPct val="100000"/>
              </a:lnSpc>
            </a:pPr>
            <a:r>
              <a:rPr b="0" lang="es-AR" sz="3300" spc="-1" strike="noStrike">
                <a:solidFill>
                  <a:srgbClr val="7b9899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Examen físico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  <p:sp>
        <p:nvSpPr>
          <p:cNvPr id="178" name="TextShape 2"/>
          <p:cNvSpPr txBox="1"/>
          <p:nvPr/>
        </p:nvSpPr>
        <p:spPr>
          <a:xfrm>
            <a:off x="301680" y="1527120"/>
            <a:ext cx="850356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27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Tilt test: </a:t>
            </a: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Sincope vasovagal.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>
              <a:lnSpc>
                <a:spcPct val="100000"/>
              </a:lnSpc>
            </a:pP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27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Maniobra de valsalva</a:t>
            </a: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.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>
              <a:lnSpc>
                <a:spcPct val="100000"/>
              </a:lnSpc>
            </a:pP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27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Taquipnea forzada: </a:t>
            </a: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Por hiperventilación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>
              <a:lnSpc>
                <a:spcPct val="100000"/>
              </a:lnSpc>
            </a:pP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27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Masaje del seno carotideo: </a:t>
            </a: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Asistolia mayor a 3 seg (efecto cardio-inhibitorio), disminución de PAS a 30mmHg (efecto vasodepresor),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>
              <a:lnSpc>
                <a:spcPct val="100000"/>
              </a:lnSpc>
            </a:pP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Contraindicada en pacientes con cardiopatía estructural o patología del nodo sinusal.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>
              <a:lnSpc>
                <a:spcPct val="100000"/>
              </a:lnSpc>
            </a:pP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>
              <a:lnSpc>
                <a:spcPct val="100000"/>
              </a:lnSpc>
            </a:pP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</p:spTree>
  </p:cSld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TextShape 1"/>
          <p:cNvSpPr txBox="1"/>
          <p:nvPr/>
        </p:nvSpPr>
        <p:spPr>
          <a:xfrm>
            <a:off x="301680" y="228600"/>
            <a:ext cx="8534160" cy="7585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pPr algn="ctr">
              <a:lnSpc>
                <a:spcPct val="100000"/>
              </a:lnSpc>
            </a:pPr>
            <a:r>
              <a:rPr b="0" lang="es-AR" sz="3300" spc="-1" strike="noStrike">
                <a:solidFill>
                  <a:srgbClr val="7b9899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Laboratorio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  <p:sp>
        <p:nvSpPr>
          <p:cNvPr id="180" name="TextShape 2"/>
          <p:cNvSpPr txBox="1"/>
          <p:nvPr/>
        </p:nvSpPr>
        <p:spPr>
          <a:xfrm>
            <a:off x="301680" y="1527120"/>
            <a:ext cx="850356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Descartar: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>
              <a:lnSpc>
                <a:spcPct val="100000"/>
              </a:lnSpc>
            </a:pP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" charset="2"/>
              <a:buChar char=""/>
            </a:pP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Anemias graves.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>
              <a:lnSpc>
                <a:spcPct val="100000"/>
              </a:lnSpc>
            </a:pP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" charset="2"/>
              <a:buChar char=""/>
            </a:pP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Procesos infecciosos. 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>
              <a:lnSpc>
                <a:spcPct val="100000"/>
              </a:lnSpc>
            </a:pP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" charset="2"/>
              <a:buChar char=""/>
            </a:pP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Trastornos electrolíticos. 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>
              <a:lnSpc>
                <a:spcPct val="100000"/>
              </a:lnSpc>
            </a:pP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" charset="2"/>
              <a:buChar char=""/>
            </a:pP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Hipoglucemias.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>
              <a:lnSpc>
                <a:spcPct val="100000"/>
              </a:lnSpc>
            </a:pP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" charset="2"/>
              <a:buChar char=""/>
            </a:pP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Trastornos de coagulacion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>
              <a:lnSpc>
                <a:spcPct val="100000"/>
              </a:lnSpc>
            </a:pP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" charset="2"/>
              <a:buChar char=""/>
            </a:pP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IAM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</p:spTree>
  </p:cSld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extShape 1"/>
          <p:cNvSpPr txBox="1"/>
          <p:nvPr/>
        </p:nvSpPr>
        <p:spPr>
          <a:xfrm>
            <a:off x="301680" y="228600"/>
            <a:ext cx="8534160" cy="7585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pPr algn="ctr">
              <a:lnSpc>
                <a:spcPct val="100000"/>
              </a:lnSpc>
            </a:pPr>
            <a:r>
              <a:rPr b="0" lang="es-AR" sz="3300" spc="-1" strike="noStrike">
                <a:solidFill>
                  <a:srgbClr val="7b9899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ECG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  <p:sp>
        <p:nvSpPr>
          <p:cNvPr id="182" name="TextShape 2"/>
          <p:cNvSpPr txBox="1"/>
          <p:nvPr/>
        </p:nvSpPr>
        <p:spPr>
          <a:xfrm>
            <a:off x="107640" y="2277000"/>
            <a:ext cx="4413960" cy="21175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s-AR" sz="15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Hallazgos diagnósticos en Holter: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>
              <a:lnSpc>
                <a:spcPct val="100000"/>
              </a:lnSpc>
            </a:pPr>
            <a:r>
              <a:rPr b="0" lang="es-AR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– </a:t>
            </a:r>
            <a:r>
              <a:rPr b="0" lang="es-AR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Pausa sinusal mayor de 3 segundos. 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>
              <a:lnSpc>
                <a:spcPct val="100000"/>
              </a:lnSpc>
            </a:pPr>
            <a:r>
              <a:rPr b="0" lang="es-AR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– </a:t>
            </a:r>
            <a:r>
              <a:rPr b="0" lang="es-AR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Bradicardia sinusal extrema. 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>
              <a:lnSpc>
                <a:spcPct val="100000"/>
              </a:lnSpc>
            </a:pPr>
            <a:r>
              <a:rPr b="0" lang="es-AR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– </a:t>
            </a:r>
            <a:r>
              <a:rPr b="0" lang="es-AR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Bloqueo AV de segundo grado Mobitz II 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>
              <a:lnSpc>
                <a:spcPct val="100000"/>
              </a:lnSpc>
            </a:pPr>
            <a:r>
              <a:rPr b="0" lang="es-AR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o bloqueo AV completo. 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>
              <a:lnSpc>
                <a:spcPct val="100000"/>
              </a:lnSpc>
            </a:pPr>
            <a:r>
              <a:rPr b="0" lang="es-AR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– </a:t>
            </a:r>
            <a:r>
              <a:rPr b="0" lang="es-AR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Bloqueo de rama bilateral. 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>
              <a:lnSpc>
                <a:spcPct val="100000"/>
              </a:lnSpc>
            </a:pPr>
            <a:r>
              <a:rPr b="0" lang="es-AR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– </a:t>
            </a:r>
            <a:r>
              <a:rPr b="0" lang="es-AR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Taquicardia ventricular sostenida. 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>
              <a:lnSpc>
                <a:spcPct val="100000"/>
              </a:lnSpc>
            </a:pPr>
            <a:r>
              <a:rPr b="0" lang="es-AR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– </a:t>
            </a:r>
            <a:r>
              <a:rPr b="0" lang="es-AR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Taquicardia supraventricular sintomática. 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  <p:sp>
        <p:nvSpPr>
          <p:cNvPr id="183" name="CustomShape 3"/>
          <p:cNvSpPr/>
          <p:nvPr/>
        </p:nvSpPr>
        <p:spPr>
          <a:xfrm>
            <a:off x="4045320" y="1556640"/>
            <a:ext cx="5112360" cy="4457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s-AR" sz="15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Hallazgos sugestivos: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AR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– </a:t>
            </a:r>
            <a:r>
              <a:rPr b="0" lang="es-AR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Signos de isquemia.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AR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– </a:t>
            </a:r>
            <a:r>
              <a:rPr b="0" lang="es-AR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Alteración en tamaño y espesor de cavidades. 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AR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– </a:t>
            </a:r>
            <a:r>
              <a:rPr b="0" lang="es-AR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Otras alteraciones de la repolarización ventricular. 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AR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– </a:t>
            </a:r>
            <a:r>
              <a:rPr b="0" lang="es-AR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Bloqueo AV de segundo grado Mobitz I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AR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– </a:t>
            </a:r>
            <a:r>
              <a:rPr b="0" lang="es-AR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QRS mayor de 0,12”. 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AR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– </a:t>
            </a:r>
            <a:r>
              <a:rPr b="0" lang="es-AR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Intervalo QT prolongado o corto. 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AR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– </a:t>
            </a:r>
            <a:r>
              <a:rPr b="0" lang="es-AR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Preexcitación ventricular. 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AR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– </a:t>
            </a:r>
            <a:r>
              <a:rPr b="0" lang="es-AR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Bradicardia sinusal menor de 40 lpm (en ausencia de drogas que depriman el cronotropismo y de entrenamiento físico intensivo). 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AR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– </a:t>
            </a:r>
            <a:r>
              <a:rPr b="0" lang="es-AR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Pausas sinusales menores de 3 segundos. 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AR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– </a:t>
            </a:r>
            <a:r>
              <a:rPr b="0" lang="es-AR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Patrón de Brugada tipo 1. 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AR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– </a:t>
            </a:r>
            <a:r>
              <a:rPr b="0" lang="es-AR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Ondas T negativas en precordiales derechas y ondas épsilon. – Extrasistolia ventricular muy frecuente.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AR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– </a:t>
            </a:r>
            <a:r>
              <a:rPr b="0" lang="es-AR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Extrasístoles ventriculares repetitivas: duplas, tripletas 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AR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y taquicardia ventricular no sostenida. 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A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- Repolarización precoz y onda J en cara inferior y lateral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TextShape 1"/>
          <p:cNvSpPr txBox="1"/>
          <p:nvPr/>
        </p:nvSpPr>
        <p:spPr>
          <a:xfrm>
            <a:off x="301680" y="228600"/>
            <a:ext cx="8534160" cy="7585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pPr algn="ctr">
              <a:lnSpc>
                <a:spcPct val="100000"/>
              </a:lnSpc>
            </a:pPr>
            <a:r>
              <a:rPr b="0" lang="es-AR" sz="3300" spc="-1" strike="noStrike">
                <a:solidFill>
                  <a:srgbClr val="7b9899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ECOCARDIOGRAMA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  <p:sp>
        <p:nvSpPr>
          <p:cNvPr id="185" name="TextShape 2"/>
          <p:cNvSpPr txBox="1"/>
          <p:nvPr/>
        </p:nvSpPr>
        <p:spPr>
          <a:xfrm>
            <a:off x="301680" y="1527120"/>
            <a:ext cx="850356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Pacientes de cualquier edad con datos sugestivos de síncope cardiovascular o arrítmico.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>
              <a:lnSpc>
                <a:spcPct val="100000"/>
              </a:lnSpc>
            </a:pP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En la primera etapa diagnóstica en los pacientes mayores de 60 años por tener elevada prevalencia de cardiopatías.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301680" y="228600"/>
            <a:ext cx="8534160" cy="7585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pPr algn="ctr">
              <a:lnSpc>
                <a:spcPct val="100000"/>
              </a:lnSpc>
            </a:pPr>
            <a:r>
              <a:rPr b="0" lang="es-AR" sz="3300" spc="-1" strike="noStrike">
                <a:solidFill>
                  <a:srgbClr val="7b9899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CONCEPTO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  <p:sp>
        <p:nvSpPr>
          <p:cNvPr id="109" name="TextShape 2"/>
          <p:cNvSpPr txBox="1"/>
          <p:nvPr/>
        </p:nvSpPr>
        <p:spPr>
          <a:xfrm>
            <a:off x="301680" y="1527120"/>
            <a:ext cx="850356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Perdida brusca de conciencia y tono muscular.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>
              <a:lnSpc>
                <a:spcPct val="100000"/>
              </a:lnSpc>
            </a:pP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Corta duración (segundos o minutos).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>
              <a:lnSpc>
                <a:spcPct val="100000"/>
              </a:lnSpc>
            </a:pP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Recuperación ad integrum.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>
              <a:lnSpc>
                <a:spcPct val="100000"/>
              </a:lnSpc>
            </a:pP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Secundaria: disminución del flujo sanguíneo cerebral.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dur="indefinite" nodeType="mainSeq">
                <p:childTnLst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47" end="8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85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112" end="1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TextShape 1"/>
          <p:cNvSpPr txBox="1"/>
          <p:nvPr/>
        </p:nvSpPr>
        <p:spPr>
          <a:xfrm>
            <a:off x="301680" y="228600"/>
            <a:ext cx="8534160" cy="7585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pPr algn="ctr">
              <a:lnSpc>
                <a:spcPct val="100000"/>
              </a:lnSpc>
            </a:pPr>
            <a:r>
              <a:rPr b="0" lang="es-AR" sz="3300" spc="-1" strike="noStrike">
                <a:solidFill>
                  <a:srgbClr val="7b9899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Ergometría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  <p:sp>
        <p:nvSpPr>
          <p:cNvPr id="187" name="TextShape 2"/>
          <p:cNvSpPr txBox="1"/>
          <p:nvPr/>
        </p:nvSpPr>
        <p:spPr>
          <a:xfrm>
            <a:off x="301680" y="1527120"/>
            <a:ext cx="850356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27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Indicación:</a:t>
            </a: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Pacientes cuyo síncope ocurre durante el ejercicio o inmediatamente después de haberlo realizado. 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>
              <a:lnSpc>
                <a:spcPct val="100000"/>
              </a:lnSpc>
            </a:pP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Detecta </a:t>
            </a:r>
            <a:r>
              <a:rPr b="0" lang="es-AR" sz="27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isquemia miocárdica </a:t>
            </a: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como sustrato del episodio.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>
              <a:lnSpc>
                <a:spcPct val="100000"/>
              </a:lnSpc>
            </a:pP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Diagnostica </a:t>
            </a:r>
            <a:r>
              <a:rPr b="0" lang="es-AR" sz="27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arritmias.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>
              <a:lnSpc>
                <a:spcPct val="100000"/>
              </a:lnSpc>
            </a:pP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Diagnosticar </a:t>
            </a:r>
            <a:r>
              <a:rPr b="0" lang="es-AR" sz="27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hipotensión intraesfuerzo </a:t>
            </a: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o posesfuerzo (de causa no arrítmica)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</p:spTree>
  </p:cSld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TextShape 1"/>
          <p:cNvSpPr txBox="1"/>
          <p:nvPr/>
        </p:nvSpPr>
        <p:spPr>
          <a:xfrm>
            <a:off x="301680" y="228600"/>
            <a:ext cx="8534160" cy="7585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pPr algn="ctr">
              <a:lnSpc>
                <a:spcPct val="100000"/>
              </a:lnSpc>
            </a:pPr>
            <a:r>
              <a:rPr b="0" lang="es-AR" sz="3300" spc="-1" strike="noStrike">
                <a:solidFill>
                  <a:srgbClr val="7b9899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Posibles Hallazgos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  <p:sp>
        <p:nvSpPr>
          <p:cNvPr id="189" name="TextShape 2"/>
          <p:cNvSpPr txBox="1"/>
          <p:nvPr/>
        </p:nvSpPr>
        <p:spPr>
          <a:xfrm>
            <a:off x="301680" y="1527120"/>
            <a:ext cx="850356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Desarrollo de un bloqueo AV de segundo grado tipo </a:t>
            </a:r>
            <a:r>
              <a:rPr b="0" lang="es-AR" sz="27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Mobitz II </a:t>
            </a: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o de tercer grado.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>
              <a:lnSpc>
                <a:spcPct val="100000"/>
              </a:lnSpc>
            </a:pP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Incompetencia cronotrópica.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>
              <a:lnSpc>
                <a:spcPct val="100000"/>
              </a:lnSpc>
            </a:pP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Taquiarritmias ventriculares sostenidas y sintomáticas en pacientes sin cardiopatía estructural demostrable.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>
              <a:lnSpc>
                <a:spcPct val="100000"/>
              </a:lnSpc>
            </a:pP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Comportamiento anormal del intervalo QT en los pacientes con sospecha de intervalo QT prolongado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</p:spTree>
  </p:cSld>
  <p:timing>
    <p:tnLst>
      <p:par>
        <p:cTn id="91" dur="indefinite" restart="never" nodeType="tmRoot">
          <p:childTnLst>
            <p:seq>
              <p:cTn id="92" dur="indefinite" nodeType="mainSeq">
                <p:childTnLst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0" end="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80" end="10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109" end="2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219" end="3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TextShape 1"/>
          <p:cNvSpPr txBox="1"/>
          <p:nvPr/>
        </p:nvSpPr>
        <p:spPr>
          <a:xfrm>
            <a:off x="301680" y="228600"/>
            <a:ext cx="8534160" cy="7585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pPr algn="ctr">
              <a:lnSpc>
                <a:spcPct val="100000"/>
              </a:lnSpc>
            </a:pPr>
            <a:r>
              <a:rPr b="0" lang="es-AR" sz="3300" spc="-1" strike="noStrike">
                <a:solidFill>
                  <a:srgbClr val="7b9899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M.A.P.A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  <p:sp>
        <p:nvSpPr>
          <p:cNvPr id="191" name="TextShape 2"/>
          <p:cNvSpPr txBox="1"/>
          <p:nvPr/>
        </p:nvSpPr>
        <p:spPr>
          <a:xfrm>
            <a:off x="323640" y="2781000"/>
            <a:ext cx="8481960" cy="1829520"/>
          </a:xfrm>
          <a:prstGeom prst="rect">
            <a:avLst/>
          </a:prstGeom>
          <a:solidFill>
            <a:srgbClr val="e3bc92"/>
          </a:solidFill>
          <a:ln>
            <a:noFill/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Puede revelar la concomitancia entre síntomas e hipotensión arterial, postural, periprandial o situacional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</p:spTree>
  </p:cSld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TextShape 1"/>
          <p:cNvSpPr txBox="1"/>
          <p:nvPr/>
        </p:nvSpPr>
        <p:spPr>
          <a:xfrm>
            <a:off x="301680" y="228600"/>
            <a:ext cx="8534160" cy="7585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  <p:sp>
        <p:nvSpPr>
          <p:cNvPr id="193" name="TextShape 2"/>
          <p:cNvSpPr txBox="1"/>
          <p:nvPr/>
        </p:nvSpPr>
        <p:spPr>
          <a:xfrm>
            <a:off x="301680" y="1527120"/>
            <a:ext cx="850356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1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Prueba de atropina: </a:t>
            </a: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Permite discernir si un déficit en la frecuencia cardíaca tiene un sustrato estructural o se debe a modulación vagal excesiva. (0,04 mg/kg de atropina iv con aumento mayor de 90 lpm)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>
              <a:lnSpc>
                <a:spcPct val="100000"/>
              </a:lnSpc>
            </a:pP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1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Estudio electrofisiológico: </a:t>
            </a: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cuando se sospecha de arritmia o cardiopatía estructural pero que no fue comprobada por otros métodos.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>
              <a:lnSpc>
                <a:spcPct val="100000"/>
              </a:lnSpc>
            </a:pP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(evaluación de la función del nódulo auriculoventricular y del sistema de His-Purkinje y la inducción de taquiarritmias supraventriculares y ventriculares.)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</p:spTree>
  </p:cSld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TextShape 1"/>
          <p:cNvSpPr txBox="1"/>
          <p:nvPr/>
        </p:nvSpPr>
        <p:spPr>
          <a:xfrm>
            <a:off x="301680" y="228600"/>
            <a:ext cx="8534160" cy="7585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pPr algn="ctr">
              <a:lnSpc>
                <a:spcPct val="100000"/>
              </a:lnSpc>
            </a:pPr>
            <a:r>
              <a:rPr b="0" lang="es-AR" sz="3300" spc="-1" strike="noStrike">
                <a:solidFill>
                  <a:srgbClr val="7b9899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TRATAMIENTO (Síncope reflejo - Ortostatico)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  <p:sp>
        <p:nvSpPr>
          <p:cNvPr id="195" name="TextShape 2"/>
          <p:cNvSpPr txBox="1"/>
          <p:nvPr/>
        </p:nvSpPr>
        <p:spPr>
          <a:xfrm>
            <a:off x="301680" y="1527120"/>
            <a:ext cx="850356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Mecanismos fisiopatológicos diferentes.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>
              <a:lnSpc>
                <a:spcPct val="100000"/>
              </a:lnSpc>
            </a:pP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Objetivo: </a:t>
            </a:r>
            <a:r>
              <a:rPr b="0" lang="es-AR" sz="27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prevención primaria </a:t>
            </a: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de la recurrencia y de las lesiones asociadas (mortalidad baja).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>
              <a:lnSpc>
                <a:spcPct val="100000"/>
              </a:lnSpc>
            </a:pP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Síncope reflejo </a:t>
            </a:r>
            <a:r>
              <a:rPr b="0" lang="es-AR" sz="27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único y en situaciones aisladas: sin tratamiento.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>
              <a:lnSpc>
                <a:spcPct val="100000"/>
              </a:lnSpc>
            </a:pP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Reconocer los </a:t>
            </a:r>
            <a:r>
              <a:rPr b="0" lang="es-AR" sz="27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factores desencadenantes </a:t>
            </a: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y los síntomas prodrómicos.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>
              <a:lnSpc>
                <a:spcPct val="100000"/>
              </a:lnSpc>
            </a:pP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27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Evitar </a:t>
            </a: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la deshidratación, los períodos prolongados de bipedestación estática y el reconocimiento de los factores  precipitantes para evitar traumatismos. ( evitar bloqueadores alfa, diuréticos y la ingesta de alcohol)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</p:spTree>
  </p:cSld>
  <p:timing>
    <p:tnLst>
      <p:par>
        <p:cTn id="109" dur="indefinite" restart="never" nodeType="tmRoot">
          <p:childTnLst>
            <p:seq>
              <p:cTn id="110" dur="indefinite" nodeType="mainSeq">
                <p:childTnLst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st="0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st="41" end="1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st="137" end="2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st="204" end="27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st="272" end="49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TextShape 1"/>
          <p:cNvSpPr txBox="1"/>
          <p:nvPr/>
        </p:nvSpPr>
        <p:spPr>
          <a:xfrm>
            <a:off x="301680" y="228600"/>
            <a:ext cx="8534160" cy="7585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pPr algn="ctr">
              <a:lnSpc>
                <a:spcPct val="100000"/>
              </a:lnSpc>
            </a:pPr>
            <a:r>
              <a:rPr b="0" lang="es-AR" sz="3300" spc="-1" strike="noStrike">
                <a:solidFill>
                  <a:srgbClr val="7b9899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Tratamiento Físico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  <p:sp>
        <p:nvSpPr>
          <p:cNvPr id="197" name="TextShape 2"/>
          <p:cNvSpPr txBox="1"/>
          <p:nvPr/>
        </p:nvSpPr>
        <p:spPr>
          <a:xfrm>
            <a:off x="301680" y="1527120"/>
            <a:ext cx="850356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27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Maniobras de contrapresión física: </a:t>
            </a: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Prerrequisito indispensable es que el paciente tenga pródromos de duración suficiente.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>
              <a:lnSpc>
                <a:spcPct val="100000"/>
              </a:lnSpc>
            </a:pP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27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Maniobras preventivas: </a:t>
            </a: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Entrecruzamiento de las piernas, apretar fuertemente las manos, la posición de cuclillas y la tensión de los brazos.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</p:spTree>
  </p:cSld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TextShape 1"/>
          <p:cNvSpPr txBox="1"/>
          <p:nvPr/>
        </p:nvSpPr>
        <p:spPr>
          <a:xfrm>
            <a:off x="301680" y="228600"/>
            <a:ext cx="8534160" cy="7585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pPr algn="ctr">
              <a:lnSpc>
                <a:spcPct val="100000"/>
              </a:lnSpc>
            </a:pPr>
            <a:r>
              <a:rPr b="0" lang="es-AR" sz="3300" spc="-1" strike="noStrike">
                <a:solidFill>
                  <a:srgbClr val="7b9899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Tratamiento Farmacologico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  <p:sp>
        <p:nvSpPr>
          <p:cNvPr id="199" name="TextShape 2"/>
          <p:cNvSpPr txBox="1"/>
          <p:nvPr/>
        </p:nvSpPr>
        <p:spPr>
          <a:xfrm>
            <a:off x="301680" y="1527120"/>
            <a:ext cx="850356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27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Agonista alfa (etilefrina y midodrina): </a:t>
            </a: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utilidad en el síncope reflejo y el tratamiento a largo plazo. No debe aconsejarse para los pacientes con síntomas ocasionales.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>
              <a:lnSpc>
                <a:spcPct val="100000"/>
              </a:lnSpc>
            </a:pP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27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Fludrocortisona:</a:t>
            </a: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no tiene bibliografía que avale su uso. (Lonikan 0,1mg, cada 8 hs, se puede disminuir intervalo)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>
              <a:lnSpc>
                <a:spcPct val="100000"/>
              </a:lnSpc>
            </a:pP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</a:t>
            </a:r>
            <a:r>
              <a:rPr b="0" lang="es-AR" sz="27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Paroxetina: </a:t>
            </a: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demostró ser eficaz en un estudio controlado por placebo, no lo confirmó en otros estudios. 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</p:spTree>
  </p:cSld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TextShape 1"/>
          <p:cNvSpPr txBox="1"/>
          <p:nvPr/>
        </p:nvSpPr>
        <p:spPr>
          <a:xfrm>
            <a:off x="301680" y="228600"/>
            <a:ext cx="8534160" cy="7585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  <p:sp>
        <p:nvSpPr>
          <p:cNvPr id="201" name="TextShape 2"/>
          <p:cNvSpPr txBox="1"/>
          <p:nvPr/>
        </p:nvSpPr>
        <p:spPr>
          <a:xfrm>
            <a:off x="251640" y="2925000"/>
            <a:ext cx="8503560" cy="17575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s-AR" sz="27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Marcapasos en sincope vasovagal: </a:t>
            </a: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sólo en los pacientes en los que la bradicardia se presente como mecanismo principal en su génesis.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</p:spTree>
  </p:cSld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TextShape 1"/>
          <p:cNvSpPr txBox="1"/>
          <p:nvPr/>
        </p:nvSpPr>
        <p:spPr>
          <a:xfrm>
            <a:off x="301680" y="228600"/>
            <a:ext cx="8534160" cy="7585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pPr algn="ctr">
              <a:lnSpc>
                <a:spcPct val="100000"/>
              </a:lnSpc>
            </a:pPr>
            <a:r>
              <a:rPr b="0" lang="es-AR" sz="3300" spc="-1" strike="noStrike">
                <a:solidFill>
                  <a:srgbClr val="7b9899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Tratamiento del síndrome del seno carotídeo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  <p:sp>
        <p:nvSpPr>
          <p:cNvPr id="203" name="TextShape 2"/>
          <p:cNvSpPr txBox="1"/>
          <p:nvPr/>
        </p:nvSpPr>
        <p:spPr>
          <a:xfrm>
            <a:off x="301680" y="1527120"/>
            <a:ext cx="850356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27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Evitar maniobras desencadenantes </a:t>
            </a: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(hiperextensión de la cabeza, compresión externa sobre los senos carotídeos, etc.) 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>
              <a:lnSpc>
                <a:spcPct val="100000"/>
              </a:lnSpc>
            </a:pP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27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Suprimir</a:t>
            </a: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toda medicación que pudiera contribuir a la vasodepresión o la cardioinhibición.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>
              <a:lnSpc>
                <a:spcPct val="100000"/>
              </a:lnSpc>
            </a:pP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Se prefiere usar </a:t>
            </a:r>
            <a:r>
              <a:rPr b="0" lang="es-AR" sz="27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marcapasos</a:t>
            </a: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con estimulación secuencial </a:t>
            </a:r>
            <a:r>
              <a:rPr b="0" lang="es-AR" sz="27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auriculoventricular.</a:t>
            </a: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</p:spTree>
  </p:cSld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TextShape 1"/>
          <p:cNvSpPr txBox="1"/>
          <p:nvPr/>
        </p:nvSpPr>
        <p:spPr>
          <a:xfrm>
            <a:off x="301680" y="228600"/>
            <a:ext cx="8534160" cy="7585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pPr algn="ctr">
              <a:lnSpc>
                <a:spcPct val="100000"/>
              </a:lnSpc>
            </a:pPr>
            <a:r>
              <a:rPr b="0" lang="es-AR" sz="3300" spc="-1" strike="noStrike">
                <a:solidFill>
                  <a:srgbClr val="7b9899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Sincope Cardiogenico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  <p:sp>
        <p:nvSpPr>
          <p:cNvPr id="205" name="TextShape 2"/>
          <p:cNvSpPr txBox="1"/>
          <p:nvPr/>
        </p:nvSpPr>
        <p:spPr>
          <a:xfrm>
            <a:off x="301680" y="1527120"/>
            <a:ext cx="850356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29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Valvulopatia aortica: </a:t>
            </a: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Evitar esfuerzos físicos. Valorar intervención quirurgica.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>
              <a:lnSpc>
                <a:spcPct val="100000"/>
              </a:lnSpc>
            </a:pP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29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Arritmias:</a:t>
            </a: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Tratamiento especifico.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>
              <a:lnSpc>
                <a:spcPct val="100000"/>
              </a:lnSpc>
            </a:pP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29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Miocardiopatia hipertrofica obstructiva: </a:t>
            </a: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B bloquiantes, ej Atenolol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>
              <a:lnSpc>
                <a:spcPct val="100000"/>
              </a:lnSpc>
            </a:pP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29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CDI:</a:t>
            </a: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Miocardiopatía dilatada de origen isquémico o no, con deterioro grave de la FE &lt; 30, Síndrome de Brugada, Síndrome de QT largo,TV sostenida o inducida.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ustomShape 1"/>
          <p:cNvSpPr/>
          <p:nvPr/>
        </p:nvSpPr>
        <p:spPr>
          <a:xfrm>
            <a:off x="539640" y="836640"/>
            <a:ext cx="2880000" cy="1079640"/>
          </a:xfrm>
          <a:prstGeom prst="flowChartAlternateProcess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s-AR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HIPOGLUCEMIA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1" name="CustomShape 2"/>
          <p:cNvSpPr/>
          <p:nvPr/>
        </p:nvSpPr>
        <p:spPr>
          <a:xfrm>
            <a:off x="611640" y="4797000"/>
            <a:ext cx="2808000" cy="1079640"/>
          </a:xfrm>
          <a:prstGeom prst="flowChartAlternateProcess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s-AR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CRISIS EPILEPTICAS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2" name="CustomShape 3"/>
          <p:cNvSpPr/>
          <p:nvPr/>
        </p:nvSpPr>
        <p:spPr>
          <a:xfrm>
            <a:off x="5724000" y="692640"/>
            <a:ext cx="2736000" cy="1007640"/>
          </a:xfrm>
          <a:prstGeom prst="flowChartAlternateProcess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s-AR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PSICOGENO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3" name="CustomShape 4"/>
          <p:cNvSpPr/>
          <p:nvPr/>
        </p:nvSpPr>
        <p:spPr>
          <a:xfrm>
            <a:off x="3276000" y="2709000"/>
            <a:ext cx="2664000" cy="1079640"/>
          </a:xfrm>
          <a:prstGeom prst="flowChartAlternateProcess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s-AR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VERTIGO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4" name="CustomShape 5"/>
          <p:cNvSpPr/>
          <p:nvPr/>
        </p:nvSpPr>
        <p:spPr>
          <a:xfrm>
            <a:off x="5940000" y="4653000"/>
            <a:ext cx="2736000" cy="1367640"/>
          </a:xfrm>
          <a:prstGeom prst="flowChartAlternateProcess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s-AR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A.I.T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5" name="Line 6"/>
          <p:cNvSpPr/>
          <p:nvPr/>
        </p:nvSpPr>
        <p:spPr>
          <a:xfrm>
            <a:off x="395280" y="476640"/>
            <a:ext cx="8497080" cy="5904360"/>
          </a:xfrm>
          <a:prstGeom prst="line">
            <a:avLst/>
          </a:prstGeom>
          <a:ln w="12708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6" name="Line 7"/>
          <p:cNvSpPr/>
          <p:nvPr/>
        </p:nvSpPr>
        <p:spPr>
          <a:xfrm flipH="1">
            <a:off x="395280" y="476640"/>
            <a:ext cx="8065080" cy="5544360"/>
          </a:xfrm>
          <a:prstGeom prst="line">
            <a:avLst/>
          </a:prstGeom>
          <a:ln w="12708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timing>
    <p:tnLst>
      <p:par>
        <p:cTn id="25" dur="indefinite" restart="never" nodeType="tmRoot">
          <p:childTnLst>
            <p:seq>
              <p:cTn id="26" dur="indefinite" nodeType="mainSeq">
                <p:childTnLst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TextShape 1"/>
          <p:cNvSpPr txBox="1"/>
          <p:nvPr/>
        </p:nvSpPr>
        <p:spPr>
          <a:xfrm>
            <a:off x="301680" y="228600"/>
            <a:ext cx="8534160" cy="7585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pPr algn="ctr">
              <a:lnSpc>
                <a:spcPct val="100000"/>
              </a:lnSpc>
            </a:pPr>
            <a:r>
              <a:rPr b="0" lang="es-AR" sz="3300" spc="-1" strike="noStrike">
                <a:solidFill>
                  <a:srgbClr val="7b9899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Betabloqueantes?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  <p:sp>
        <p:nvSpPr>
          <p:cNvPr id="207" name="TextShape 2"/>
          <p:cNvSpPr txBox="1"/>
          <p:nvPr/>
        </p:nvSpPr>
        <p:spPr>
          <a:xfrm>
            <a:off x="301680" y="1527120"/>
            <a:ext cx="850356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No se utilizan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>
              <a:lnSpc>
                <a:spcPct val="100000"/>
              </a:lnSpc>
            </a:pP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Puede ser presincopal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>
              <a:lnSpc>
                <a:spcPct val="100000"/>
              </a:lnSpc>
            </a:pP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Aumentar la bradicardia en el síncope cardiodepresor o por hipersensibilidad del seno carotídeo.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</p:spTree>
  </p:cSld>
  <p:timing>
    <p:tnLst>
      <p:par>
        <p:cTn id="131" dur="indefinite" restart="never" nodeType="tmRoot">
          <p:childTnLst>
            <p:seq>
              <p:cTn id="132" dur="indefinite" nodeType="mainSeq">
                <p:childTnLst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st="16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st="39" end="1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TextShape 1"/>
          <p:cNvSpPr txBox="1"/>
          <p:nvPr/>
        </p:nvSpPr>
        <p:spPr>
          <a:xfrm>
            <a:off x="301680" y="228600"/>
            <a:ext cx="8534160" cy="7585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  <p:sp>
        <p:nvSpPr>
          <p:cNvPr id="209" name="TextShape 2"/>
          <p:cNvSpPr txBox="1"/>
          <p:nvPr/>
        </p:nvSpPr>
        <p:spPr>
          <a:xfrm>
            <a:off x="301680" y="1527120"/>
            <a:ext cx="850356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  <p:pic>
        <p:nvPicPr>
          <p:cNvPr id="210" name="Picture 3" descr=""/>
          <p:cNvPicPr/>
          <p:nvPr/>
        </p:nvPicPr>
        <p:blipFill>
          <a:blip r:embed="rId1"/>
          <a:stretch/>
        </p:blipFill>
        <p:spPr>
          <a:xfrm>
            <a:off x="1475640" y="-7200"/>
            <a:ext cx="5954400" cy="6771240"/>
          </a:xfrm>
          <a:prstGeom prst="rect">
            <a:avLst/>
          </a:prstGeom>
          <a:ln>
            <a:noFill/>
          </a:ln>
        </p:spPr>
      </p:pic>
    </p:spTree>
  </p:cSld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TextShape 1"/>
          <p:cNvSpPr txBox="1"/>
          <p:nvPr/>
        </p:nvSpPr>
        <p:spPr>
          <a:xfrm>
            <a:off x="301680" y="228600"/>
            <a:ext cx="8534160" cy="7585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  <p:sp>
        <p:nvSpPr>
          <p:cNvPr id="212" name="TextShape 2"/>
          <p:cNvSpPr txBox="1"/>
          <p:nvPr/>
        </p:nvSpPr>
        <p:spPr>
          <a:xfrm>
            <a:off x="301680" y="1527120"/>
            <a:ext cx="850356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  <p:pic>
        <p:nvPicPr>
          <p:cNvPr id="213" name="Picture 2" descr=""/>
          <p:cNvPicPr/>
          <p:nvPr/>
        </p:nvPicPr>
        <p:blipFill>
          <a:blip r:embed="rId1"/>
          <a:stretch/>
        </p:blipFill>
        <p:spPr>
          <a:xfrm>
            <a:off x="755640" y="404640"/>
            <a:ext cx="7494840" cy="5976360"/>
          </a:xfrm>
          <a:prstGeom prst="rect">
            <a:avLst/>
          </a:prstGeom>
          <a:ln>
            <a:noFill/>
          </a:ln>
        </p:spPr>
      </p:pic>
    </p:spTree>
  </p:cSld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TextShape 1"/>
          <p:cNvSpPr txBox="1"/>
          <p:nvPr/>
        </p:nvSpPr>
        <p:spPr>
          <a:xfrm>
            <a:off x="301680" y="228600"/>
            <a:ext cx="8534160" cy="7585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pPr algn="ctr">
              <a:lnSpc>
                <a:spcPct val="100000"/>
              </a:lnSpc>
            </a:pPr>
            <a:r>
              <a:rPr b="0" lang="es-AR" sz="3300" spc="-1" strike="noStrike">
                <a:solidFill>
                  <a:srgbClr val="7b9899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Diagnostico Diferencial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  <p:sp>
        <p:nvSpPr>
          <p:cNvPr id="215" name="TextShape 2"/>
          <p:cNvSpPr txBox="1"/>
          <p:nvPr/>
        </p:nvSpPr>
        <p:spPr>
          <a:xfrm>
            <a:off x="301680" y="1527120"/>
            <a:ext cx="850356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27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Crisis epiléptica:</a:t>
            </a: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Puede haber relajación de esfínter y convulsiones pero las crisis es mas prolongada, recuperación mas lenta, precedida de aura y presenta estado pos critico.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>
              <a:lnSpc>
                <a:spcPct val="100000"/>
              </a:lnSpc>
            </a:pP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27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Vértigo: </a:t>
            </a: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No hay perdida de conciencia. Se acompaña de nistagmus.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>
              <a:lnSpc>
                <a:spcPct val="100000"/>
              </a:lnSpc>
            </a:pP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27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Hipoglucemia 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>
              <a:lnSpc>
                <a:spcPct val="100000"/>
              </a:lnSpc>
            </a:pP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27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Caída accidental.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>
              <a:lnSpc>
                <a:spcPct val="100000"/>
              </a:lnSpc>
            </a:pP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27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Ataque isquémico transitorio: </a:t>
            </a: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Focalidad neurológica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</p:spTree>
  </p:cSld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TextShape 1"/>
          <p:cNvSpPr txBox="1"/>
          <p:nvPr/>
        </p:nvSpPr>
        <p:spPr>
          <a:xfrm>
            <a:off x="301680" y="228600"/>
            <a:ext cx="8534160" cy="7585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  <p:sp>
        <p:nvSpPr>
          <p:cNvPr id="217" name="TextShape 2"/>
          <p:cNvSpPr txBox="1"/>
          <p:nvPr/>
        </p:nvSpPr>
        <p:spPr>
          <a:xfrm>
            <a:off x="301680" y="1527120"/>
            <a:ext cx="850356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27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El Síndrome de robo de la subclavia y el ataque de isquemia transitoria</a:t>
            </a: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en el terreno carotídeo o vertebrobasilar suelen presentar FOCO.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>
              <a:lnSpc>
                <a:spcPct val="100000"/>
              </a:lnSpc>
            </a:pP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27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Pseudosíncope psicógeno: </a:t>
            </a: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Varias veces al dia, sin desencadenante evidente, con presión arterial, frecuencia cardíaca y electroencefalogramas normales durante el episodio.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>
              <a:lnSpc>
                <a:spcPct val="100000"/>
              </a:lnSpc>
            </a:pP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</p:spTree>
  </p:cSld>
  <p:timing>
    <p:tnLst>
      <p:par>
        <p:cTn id="145" dur="indefinite" restart="never" nodeType="tmRoot">
          <p:childTnLst>
            <p:seq>
              <p:cTn id="146" dur="indefinite" nodeType="mainSeq">
                <p:childTnLst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0" end="1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138" end="30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TextShape 1"/>
          <p:cNvSpPr txBox="1"/>
          <p:nvPr/>
        </p:nvSpPr>
        <p:spPr>
          <a:xfrm>
            <a:off x="301680" y="228600"/>
            <a:ext cx="8534160" cy="7585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pPr algn="ctr">
              <a:lnSpc>
                <a:spcPct val="100000"/>
              </a:lnSpc>
            </a:pPr>
            <a:r>
              <a:rPr b="0" lang="es-AR" sz="3300" spc="-1" strike="noStrike">
                <a:solidFill>
                  <a:srgbClr val="7b9899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PRONOSTICO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  <p:sp>
        <p:nvSpPr>
          <p:cNvPr id="219" name="TextShape 2"/>
          <p:cNvSpPr txBox="1"/>
          <p:nvPr/>
        </p:nvSpPr>
        <p:spPr>
          <a:xfrm>
            <a:off x="301680" y="1989000"/>
            <a:ext cx="8503560" cy="41097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2700" spc="-1" strike="noStrike">
                <a:solidFill>
                  <a:srgbClr val="695c54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Sincope reflejo: </a:t>
            </a: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Excelente pronostico. Incidencia del 30% a los 3 años. Efectos importantes sobre calidad de vida.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>
              <a:lnSpc>
                <a:spcPct val="100000"/>
              </a:lnSpc>
            </a:pP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2700" spc="-1" strike="noStrike">
                <a:solidFill>
                  <a:srgbClr val="695c54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Cardiopatia estructural y enfermedad eléctrica: </a:t>
            </a: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Principales factores de riesgo de muerte súbita cardíaca y mortalidad total en los pacientes con síncope.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  <p:sp>
        <p:nvSpPr>
          <p:cNvPr id="220" name="CustomShape 3"/>
          <p:cNvSpPr/>
          <p:nvPr/>
        </p:nvSpPr>
        <p:spPr>
          <a:xfrm>
            <a:off x="971640" y="1107360"/>
            <a:ext cx="7344360" cy="79164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es-AR" sz="23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Estará dado por la patología de base.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TextShape 1"/>
          <p:cNvSpPr txBox="1"/>
          <p:nvPr/>
        </p:nvSpPr>
        <p:spPr>
          <a:xfrm>
            <a:off x="301680" y="228600"/>
            <a:ext cx="8534160" cy="7585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pPr algn="ctr">
              <a:lnSpc>
                <a:spcPct val="100000"/>
              </a:lnSpc>
            </a:pPr>
            <a:r>
              <a:rPr b="0" lang="es-AR" sz="3300" spc="-1" strike="noStrike">
                <a:solidFill>
                  <a:srgbClr val="7b9899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CASO CLINICO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  <p:sp>
        <p:nvSpPr>
          <p:cNvPr id="222" name="TextShape 2"/>
          <p:cNvSpPr txBox="1"/>
          <p:nvPr/>
        </p:nvSpPr>
        <p:spPr>
          <a:xfrm>
            <a:off x="301680" y="1527120"/>
            <a:ext cx="850356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Femenino 15 años.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>
              <a:lnSpc>
                <a:spcPct val="100000"/>
              </a:lnSpc>
            </a:pP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2700" spc="-1" strike="noStrike" u="sng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Antecedente:</a:t>
            </a: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Sincope recurrente, de presentación anual, duración 3 minutos, con aumento de frecuencia en los últimos años (1 – 2 veces al mes), de duración de 5 minutos, precedido de mareos.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>
              <a:lnSpc>
                <a:spcPct val="100000"/>
              </a:lnSpc>
            </a:pP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2700" spc="-1" strike="noStrike" u="sng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EX físico: </a:t>
            </a: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Normal.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>
              <a:lnSpc>
                <a:spcPct val="100000"/>
              </a:lnSpc>
            </a:pP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2700" spc="-1" strike="noStrike" u="sng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ECG reposo: </a:t>
            </a: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52lpm, QT 420ms.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>
              <a:lnSpc>
                <a:spcPct val="100000"/>
              </a:lnSpc>
            </a:pP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2700" spc="-1" strike="noStrike" u="sng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Holter:</a:t>
            </a: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EV  frecuentes,monofocales,con ligadura fija,tardias,Lown II (no duplas, ni episodios de taquicardia no sostenida), sin evidencia de bradiarritmia significativa.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</p:spTree>
  </p:cSld>
  <p:transition>
    <p:fade/>
  </p:transition>
  <p:timing>
    <p:tnLst>
      <p:par>
        <p:cTn id="155" dur="indefinite" restart="never" nodeType="tmRoot">
          <p:childTnLst>
            <p:seq>
              <p:cTn id="156" dur="indefinite" nodeType="mainSeq">
                <p:childTnLst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st="0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out">
                                      <p:cBhvr additive="repl">
                                        <p:cTn id="161" dur="500"/>
                                        <p:tgtEl>
                                          <p:spTgt spid="222">
                                            <p:txEl>
                                              <p:pRg st="0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st="19" end="2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out">
                                      <p:cBhvr additive="repl">
                                        <p:cTn id="166" dur="500"/>
                                        <p:tgtEl>
                                          <p:spTgt spid="222">
                                            <p:txEl>
                                              <p:pRg st="19" end="2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st="211" end="2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out">
                                      <p:cBhvr additive="repl">
                                        <p:cTn id="171" dur="500"/>
                                        <p:tgtEl>
                                          <p:spTgt spid="222">
                                            <p:txEl>
                                              <p:pRg st="211" end="2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st="231" end="2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out">
                                      <p:cBhvr additive="repl">
                                        <p:cTn id="176" dur="500"/>
                                        <p:tgtEl>
                                          <p:spTgt spid="222">
                                            <p:txEl>
                                              <p:pRg st="231" end="26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st="261" end="4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out">
                                      <p:cBhvr additive="repl">
                                        <p:cTn id="181" dur="500"/>
                                        <p:tgtEl>
                                          <p:spTgt spid="222">
                                            <p:txEl>
                                              <p:pRg st="261" end="4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TextShape 1"/>
          <p:cNvSpPr txBox="1"/>
          <p:nvPr/>
        </p:nvSpPr>
        <p:spPr>
          <a:xfrm>
            <a:off x="301680" y="228600"/>
            <a:ext cx="8534160" cy="7585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  <p:sp>
        <p:nvSpPr>
          <p:cNvPr id="224" name="TextShape 2"/>
          <p:cNvSpPr txBox="1"/>
          <p:nvPr/>
        </p:nvSpPr>
        <p:spPr>
          <a:xfrm>
            <a:off x="301680" y="1527120"/>
            <a:ext cx="850356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2700" spc="-1" strike="noStrike" u="sng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Ecocardiograma: </a:t>
            </a: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prolapso leve de válvula posterior  de la mitral, no mixomatosas, sin evidencia de regurgitación  mitral.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2700" spc="-1" strike="noStrike" u="sng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Tilt test: </a:t>
            </a: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incompetencia cronotropica (incapacidad de aumentar la FC un 10% sobre la basal). Asintomático.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>
              <a:lnSpc>
                <a:spcPct val="100000"/>
              </a:lnSpc>
            </a:pP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Ausencia de cardiopatía estructural significativa y tilt test negativo.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>
              <a:lnSpc>
                <a:spcPct val="100000"/>
              </a:lnSpc>
            </a:pP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Holter subcutáneo, con posterior muerte.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</p:spTree>
  </p:cSld>
  <p:timing>
    <p:tnLst>
      <p:par>
        <p:cTn id="182" dur="indefinite" restart="never" nodeType="tmRoot">
          <p:childTnLst>
            <p:seq>
              <p:cTn id="183" dur="indefinite" nodeType="mainSeq">
                <p:childTnLst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nodeType="click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st="0" end="1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88" dur="1000" fill="hold"/>
                                        <p:tgtEl>
                                          <p:spTgt spid="224">
                                            <p:txEl>
                                              <p:pRg st="0" end="12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9" dur="1000" fill="hold"/>
                                        <p:tgtEl>
                                          <p:spTgt spid="224">
                                            <p:txEl>
                                              <p:pRg st="0" end="12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90" dur="1000"/>
                                        <p:tgtEl>
                                          <p:spTgt spid="224">
                                            <p:txEl>
                                              <p:pRg st="0" end="1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nodeType="click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st="122" end="2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5" dur="1000" fill="hold"/>
                                        <p:tgtEl>
                                          <p:spTgt spid="224">
                                            <p:txEl>
                                              <p:pRg st="122" end="22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6" dur="1000" fill="hold"/>
                                        <p:tgtEl>
                                          <p:spTgt spid="224">
                                            <p:txEl>
                                              <p:pRg st="122" end="22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97" dur="1000"/>
                                        <p:tgtEl>
                                          <p:spTgt spid="224">
                                            <p:txEl>
                                              <p:pRg st="122" end="2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nodeType="click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st="230" end="30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02" dur="1000" fill="hold"/>
                                        <p:tgtEl>
                                          <p:spTgt spid="224">
                                            <p:txEl>
                                              <p:pRg st="230" end="30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3" dur="1000" fill="hold"/>
                                        <p:tgtEl>
                                          <p:spTgt spid="224">
                                            <p:txEl>
                                              <p:pRg st="230" end="30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04" dur="1000"/>
                                        <p:tgtEl>
                                          <p:spTgt spid="224">
                                            <p:txEl>
                                              <p:pRg st="230" end="30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nodeType="click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st="303" end="3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09" dur="1000" fill="hold"/>
                                        <p:tgtEl>
                                          <p:spTgt spid="224">
                                            <p:txEl>
                                              <p:pRg st="303" end="34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0" dur="1000" fill="hold"/>
                                        <p:tgtEl>
                                          <p:spTgt spid="224">
                                            <p:txEl>
                                              <p:pRg st="303" end="34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11" dur="1000"/>
                                        <p:tgtEl>
                                          <p:spTgt spid="224">
                                            <p:txEl>
                                              <p:pRg st="303" end="34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TextShape 1"/>
          <p:cNvSpPr txBox="1"/>
          <p:nvPr/>
        </p:nvSpPr>
        <p:spPr>
          <a:xfrm>
            <a:off x="301680" y="228600"/>
            <a:ext cx="8534160" cy="7585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  <p:sp>
        <p:nvSpPr>
          <p:cNvPr id="226" name="TextShape 2"/>
          <p:cNvSpPr txBox="1"/>
          <p:nvPr/>
        </p:nvSpPr>
        <p:spPr>
          <a:xfrm>
            <a:off x="301680" y="1527120"/>
            <a:ext cx="850356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algn="ctr">
              <a:lnSpc>
                <a:spcPct val="100000"/>
              </a:lnSpc>
            </a:pP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algn="ctr">
              <a:lnSpc>
                <a:spcPct val="100000"/>
              </a:lnSpc>
            </a:pP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algn="ctr">
              <a:lnSpc>
                <a:spcPct val="100000"/>
              </a:lnSpc>
            </a:pP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marL="274320" indent="-273960" algn="ctr">
              <a:lnSpc>
                <a:spcPct val="100000"/>
              </a:lnSpc>
            </a:pPr>
            <a:r>
              <a:rPr b="0" lang="es-AR" sz="2500" spc="-1" strike="noStrike" u="sng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Holter:</a:t>
            </a:r>
            <a:r>
              <a:rPr b="0" lang="es-AR" sz="25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</a:t>
            </a: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Taquicardia ventricular polimorfica (causa de muerte).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>
              <a:lnSpc>
                <a:spcPct val="100000"/>
              </a:lnSpc>
            </a:pP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</p:spTree>
  </p:cSld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TextShape 1"/>
          <p:cNvSpPr txBox="1"/>
          <p:nvPr/>
        </p:nvSpPr>
        <p:spPr>
          <a:xfrm>
            <a:off x="301680" y="228600"/>
            <a:ext cx="8534160" cy="7585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  <p:sp>
        <p:nvSpPr>
          <p:cNvPr id="228" name="TextShape 2"/>
          <p:cNvSpPr txBox="1"/>
          <p:nvPr/>
        </p:nvSpPr>
        <p:spPr>
          <a:xfrm>
            <a:off x="301680" y="1527120"/>
            <a:ext cx="850356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  <p:pic>
        <p:nvPicPr>
          <p:cNvPr id="229" name="Picture 2" descr=""/>
          <p:cNvPicPr/>
          <p:nvPr/>
        </p:nvPicPr>
        <p:blipFill>
          <a:blip r:embed="rId1"/>
          <a:stretch/>
        </p:blipFill>
        <p:spPr>
          <a:xfrm>
            <a:off x="0" y="928800"/>
            <a:ext cx="8894160" cy="4667040"/>
          </a:xfrm>
          <a:prstGeom prst="rect">
            <a:avLst/>
          </a:prstGeom>
          <a:ln w="9360">
            <a:noFill/>
          </a:ln>
        </p:spPr>
      </p:pic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301680" y="228600"/>
            <a:ext cx="8534160" cy="7585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pPr algn="ctr">
              <a:lnSpc>
                <a:spcPct val="100000"/>
              </a:lnSpc>
            </a:pPr>
            <a:r>
              <a:rPr b="0" lang="es-AR" sz="3300" spc="-1" strike="noStrike">
                <a:solidFill>
                  <a:srgbClr val="7b9899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EPIDEMEOLOGIA - ESTADISTICA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  <p:sp>
        <p:nvSpPr>
          <p:cNvPr id="118" name="TextShape 2"/>
          <p:cNvSpPr txBox="1"/>
          <p:nvPr/>
        </p:nvSpPr>
        <p:spPr>
          <a:xfrm>
            <a:off x="395640" y="2133000"/>
            <a:ext cx="8503560" cy="3557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Argentina: Prevalencia 18,5.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>
              <a:lnSpc>
                <a:spcPct val="100000"/>
              </a:lnSpc>
            </a:pP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Representa el 1% de las consultas por guardia.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>
              <a:lnSpc>
                <a:spcPct val="100000"/>
              </a:lnSpc>
            </a:pP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40% se hospitaliza, estadía promedio: 5,5 días.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>
              <a:lnSpc>
                <a:spcPct val="100000"/>
              </a:lnSpc>
            </a:pP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</p:spTree>
  </p:cSld>
  <p:timing>
    <p:tnLst>
      <p:par>
        <p:cTn id="33" dur="indefinite" restart="never" nodeType="tmRoot">
          <p:childTnLst>
            <p:seq>
              <p:cTn id="3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TextShape 1"/>
          <p:cNvSpPr txBox="1"/>
          <p:nvPr/>
        </p:nvSpPr>
        <p:spPr>
          <a:xfrm>
            <a:off x="301680" y="228600"/>
            <a:ext cx="8534160" cy="7585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pPr algn="ctr">
              <a:lnSpc>
                <a:spcPct val="100000"/>
              </a:lnSpc>
            </a:pPr>
            <a:r>
              <a:rPr b="0" lang="es-AR" sz="3300" spc="-1" strike="noStrike">
                <a:solidFill>
                  <a:srgbClr val="7b9899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Discusión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  <p:sp>
        <p:nvSpPr>
          <p:cNvPr id="231" name="TextShape 2"/>
          <p:cNvSpPr txBox="1"/>
          <p:nvPr/>
        </p:nvSpPr>
        <p:spPr>
          <a:xfrm>
            <a:off x="301680" y="1527120"/>
            <a:ext cx="850356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274320" indent="-273960" algn="ctr">
              <a:lnSpc>
                <a:spcPct val="100000"/>
              </a:lnSpc>
            </a:pPr>
            <a:r>
              <a:rPr b="0" lang="es-AR" sz="3200" spc="-1" strike="noStrike">
                <a:solidFill>
                  <a:srgbClr val="712d1c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Interrogantes..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marL="274320" indent="-273960">
              <a:lnSpc>
                <a:spcPct val="100000"/>
              </a:lnSpc>
            </a:pPr>
            <a:r>
              <a:rPr b="0" lang="es-AR" sz="27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Fase inicial del examen: </a:t>
            </a: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Bradicardia sinusal: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>
              <a:lnSpc>
                <a:spcPct val="100000"/>
              </a:lnSpc>
            </a:pP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Bradiarritmia paroxistica? (2º a disfunción sinusal o bloqueo AV??):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Holter no mostro bradiarritmia significativa.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Test de adenosina (sensible a estos casos) negativo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Válvula mitral ? No califica para PVM de alto riesgo (válvula mitral redundante, AHF de muerte súbita a edades tempranas).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>
              <a:lnSpc>
                <a:spcPct val="100000"/>
              </a:lnSpc>
            </a:pP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</p:spTree>
  </p:cSld>
  <p:timing>
    <p:tnLst>
      <p:par>
        <p:cTn id="212" dur="indefinite" restart="never" nodeType="tmRoot">
          <p:childTnLst>
            <p:seq>
              <p:cTn id="213" dur="indefinite" nodeType="mainSeq">
                <p:childTnLst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st="62" end="1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out">
                                      <p:cBhvr additive="repl">
                                        <p:cTn id="218" dur="500"/>
                                        <p:tgtEl>
                                          <p:spTgt spid="231">
                                            <p:txEl>
                                              <p:pRg st="62" end="1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st="131" end="17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out">
                                      <p:cBhvr additive="repl">
                                        <p:cTn id="223" dur="500"/>
                                        <p:tgtEl>
                                          <p:spTgt spid="231">
                                            <p:txEl>
                                              <p:pRg st="131" end="17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st="177" end="2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out">
                                      <p:cBhvr additive="repl">
                                        <p:cTn id="228" dur="500"/>
                                        <p:tgtEl>
                                          <p:spTgt spid="231">
                                            <p:txEl>
                                              <p:pRg st="177" end="2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st="229" end="3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out">
                                      <p:cBhvr additive="repl">
                                        <p:cTn id="233" dur="500"/>
                                        <p:tgtEl>
                                          <p:spTgt spid="231">
                                            <p:txEl>
                                              <p:pRg st="229" end="3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TextShape 1"/>
          <p:cNvSpPr txBox="1"/>
          <p:nvPr/>
        </p:nvSpPr>
        <p:spPr>
          <a:xfrm>
            <a:off x="301680" y="228600"/>
            <a:ext cx="8534160" cy="7585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  <p:sp>
        <p:nvSpPr>
          <p:cNvPr id="233" name="TextShape 2"/>
          <p:cNvSpPr txBox="1"/>
          <p:nvPr/>
        </p:nvSpPr>
        <p:spPr>
          <a:xfrm>
            <a:off x="301680" y="1527120"/>
            <a:ext cx="850356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2700" spc="-1" strike="noStrike" u="sng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Sind electricos primarios: </a:t>
            </a: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QT prolongado,QT corto, S. Brugada, S. WPW, No fueron evidentes.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>
              <a:lnSpc>
                <a:spcPct val="100000"/>
              </a:lnSpc>
            </a:pP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2700" spc="-1" strike="noStrike" u="sng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Displasia arritmogenica del VD: </a:t>
            </a: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no consistente, por ausencias de ondas T en V1,2,3, onda epsilon, VD dilatado o disquinetico e AHF de muerte subita.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>
              <a:lnSpc>
                <a:spcPct val="100000"/>
              </a:lnSpc>
            </a:pP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2700" spc="-1" strike="noStrike" u="sng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Anomalias de las arterias coronarias o puentes coronarios  intramiocardicos? </a:t>
            </a: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No se realizo CCG.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</p:spTree>
  </p:cSld>
  <p:timing>
    <p:tnLst>
      <p:par>
        <p:cTn id="234" dur="indefinite" restart="never" nodeType="tmRoot">
          <p:childTnLst>
            <p:seq>
              <p:cTn id="235" dur="indefinite" nodeType="mainSeq">
                <p:childTnLst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>
                                            <p:txEl>
                                              <p:pRg st="0" end="9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240" dur="500"/>
                                        <p:tgtEl>
                                          <p:spTgt spid="233">
                                            <p:txEl>
                                              <p:pRg st="0" end="9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>
                                            <p:txEl>
                                              <p:pRg st="93" end="2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245" dur="500"/>
                                        <p:tgtEl>
                                          <p:spTgt spid="233">
                                            <p:txEl>
                                              <p:pRg st="93" end="24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>
                                            <p:txEl>
                                              <p:pRg st="243" end="3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250" dur="500"/>
                                        <p:tgtEl>
                                          <p:spTgt spid="233">
                                            <p:txEl>
                                              <p:pRg st="243" end="33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TextShape 1"/>
          <p:cNvSpPr txBox="1"/>
          <p:nvPr/>
        </p:nvSpPr>
        <p:spPr>
          <a:xfrm>
            <a:off x="301680" y="228600"/>
            <a:ext cx="8534160" cy="7585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  <p:sp>
        <p:nvSpPr>
          <p:cNvPr id="235" name="TextShape 2"/>
          <p:cNvSpPr txBox="1"/>
          <p:nvPr/>
        </p:nvSpPr>
        <p:spPr>
          <a:xfrm>
            <a:off x="301680" y="1527120"/>
            <a:ext cx="850356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274320" indent="-273960" algn="ctr">
              <a:lnSpc>
                <a:spcPct val="100000"/>
              </a:lnSpc>
            </a:pP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marL="274320" indent="-273960" algn="ctr">
              <a:lnSpc>
                <a:spcPct val="100000"/>
              </a:lnSpc>
            </a:pP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marL="274320" indent="-273960" algn="ctr">
              <a:lnSpc>
                <a:spcPct val="100000"/>
              </a:lnSpc>
            </a:pPr>
            <a:r>
              <a:rPr b="0" lang="es-AR" sz="2700" spc="-1" strike="noStrike" u="sng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Dx Probable:</a:t>
            </a:r>
            <a:r>
              <a:rPr b="0" lang="es-AR" sz="27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</a:t>
            </a: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Taquicardia ventricular polimorfica catecolaminergica. (“taquicardia ventricular bidericcional”).. Sind. raro y altamente maligno.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marL="274320" indent="-273960" algn="ctr">
              <a:lnSpc>
                <a:spcPct val="100000"/>
              </a:lnSpc>
            </a:pP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marL="274320" indent="-273960" algn="ctr">
              <a:lnSpc>
                <a:spcPct val="100000"/>
              </a:lnSpc>
            </a:pPr>
            <a:r>
              <a:rPr b="0" lang="es-AR" sz="2700" spc="-1" strike="noStrike" u="sng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Presentacion tipica: </a:t>
            </a: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3 a 16 años. 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algn="ctr">
              <a:lnSpc>
                <a:spcPct val="100000"/>
              </a:lnSpc>
            </a:pP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</p:spTree>
  </p:cSld>
  <p:timing>
    <p:tnLst>
      <p:par>
        <p:cTn id="251" dur="indefinite" restart="never" nodeType="tmRoot">
          <p:childTnLst>
            <p:seq>
              <p:cTn id="252" dur="indefinite" nodeType="mainSeq">
                <p:childTnLst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nodeType="clickEffect" fill="hold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147" end="18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 additive="repl">
                                        <p:cTn id="257" dur="500"/>
                                        <p:tgtEl>
                                          <p:spTgt spid="235">
                                            <p:txEl>
                                              <p:pRg st="147" end="18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TextShape 1"/>
          <p:cNvSpPr txBox="1"/>
          <p:nvPr/>
        </p:nvSpPr>
        <p:spPr>
          <a:xfrm>
            <a:off x="301680" y="228600"/>
            <a:ext cx="8534160" cy="7585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pPr algn="ctr">
              <a:lnSpc>
                <a:spcPct val="100000"/>
              </a:lnSpc>
            </a:pPr>
            <a:r>
              <a:rPr b="0" lang="es-AR" sz="3300" spc="-1" strike="noStrike">
                <a:solidFill>
                  <a:srgbClr val="7b9899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Taquicardia ventricular polimorfica catecolaminergica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  <p:sp>
        <p:nvSpPr>
          <p:cNvPr id="237" name="TextShape 2"/>
          <p:cNvSpPr txBox="1"/>
          <p:nvPr/>
        </p:nvSpPr>
        <p:spPr>
          <a:xfrm>
            <a:off x="301680" y="1527120"/>
            <a:ext cx="850356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Canalopatía cardiaca caracterizada por alteraciones en la regulación del calcio intracelular que favorece la aparición de arritmias ventriculares con riesgo de muerte súbita con corazón estructuralmente normal. 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Se diagnostica inicialmente como epilépticos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1/3 AHF muerte súbita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QT normal.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Bradicardia sinusal en reposo.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Isoprotenerol puede desencadenar el síndrome.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Estudio electrofisiologico? 6% de Dx. en pacientes sin cardiopatía estructural.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</p:spTree>
  </p:cSld>
  <p:timing>
    <p:tnLst>
      <p:par>
        <p:cTn id="258" dur="indefinite" restart="never" nodeType="tmRoot">
          <p:childTnLst>
            <p:seq>
              <p:cTn id="259" dur="indefinite" nodeType="mainSeq">
                <p:childTnLst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nodeType="clickEffect" fill="hold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>
                                            <p:txEl>
                                              <p:pRg st="212" end="25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amond(in)" transition="out">
                                      <p:cBhvr additive="repl">
                                        <p:cTn id="264" dur="2000"/>
                                        <p:tgtEl>
                                          <p:spTgt spid="237">
                                            <p:txEl>
                                              <p:pRg st="212" end="25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nodeType="clickEffect" fill="hold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>
                                            <p:txEl>
                                              <p:pRg st="0" end="2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amond(in)" transition="out">
                                      <p:cBhvr additive="repl">
                                        <p:cTn id="269" dur="2000"/>
                                        <p:tgtEl>
                                          <p:spTgt spid="237">
                                            <p:txEl>
                                              <p:pRg st="0" end="2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nodeType="clickEffect" fill="hold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>
                                            <p:txEl>
                                              <p:pRg st="257" end="2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amond(in)" transition="out">
                                      <p:cBhvr additive="repl">
                                        <p:cTn id="274" dur="2000"/>
                                        <p:tgtEl>
                                          <p:spTgt spid="237">
                                            <p:txEl>
                                              <p:pRg st="257" end="27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nodeType="clickEffect" fill="hold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>
                                            <p:txEl>
                                              <p:pRg st="279" end="29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amond(in)" transition="out">
                                      <p:cBhvr additive="repl">
                                        <p:cTn id="279" dur="2000"/>
                                        <p:tgtEl>
                                          <p:spTgt spid="237">
                                            <p:txEl>
                                              <p:pRg st="279" end="29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nodeType="clickEffect" fill="hold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>
                                            <p:txEl>
                                              <p:pRg st="290" end="3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amond(in)" transition="out">
                                      <p:cBhvr additive="repl">
                                        <p:cTn id="284" dur="2000"/>
                                        <p:tgtEl>
                                          <p:spTgt spid="237">
                                            <p:txEl>
                                              <p:pRg st="290" end="3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nodeType="clickEffect" fill="hold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>
                                            <p:txEl>
                                              <p:pRg st="321" end="3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amond(in)" transition="out">
                                      <p:cBhvr additive="repl">
                                        <p:cTn id="289" dur="2000"/>
                                        <p:tgtEl>
                                          <p:spTgt spid="237">
                                            <p:txEl>
                                              <p:pRg st="321" end="36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nodeType="clickEffect" fill="hold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>
                                            <p:txEl>
                                              <p:pRg st="367" end="4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amond(in)" transition="out">
                                      <p:cBhvr additive="repl">
                                        <p:cTn id="294" dur="2000"/>
                                        <p:tgtEl>
                                          <p:spTgt spid="237">
                                            <p:txEl>
                                              <p:pRg st="367" end="44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TextShape 1"/>
          <p:cNvSpPr txBox="1"/>
          <p:nvPr/>
        </p:nvSpPr>
        <p:spPr>
          <a:xfrm>
            <a:off x="301680" y="228600"/>
            <a:ext cx="8534160" cy="7585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  <p:sp>
        <p:nvSpPr>
          <p:cNvPr id="239" name="TextShape 2"/>
          <p:cNvSpPr txBox="1"/>
          <p:nvPr/>
        </p:nvSpPr>
        <p:spPr>
          <a:xfrm>
            <a:off x="301680" y="1527120"/>
            <a:ext cx="850356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Jimenez Murillo L. Medicina de urgencias y emergencias. 4 ed. Barcelona. Elseiver España. 2010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>
              <a:lnSpc>
                <a:spcPct val="100000"/>
              </a:lnSpc>
            </a:pP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Consenso para el Diagnóstico y Tratamiento del Síncope Sociedad Argentina de Cardiología. Revista argentina de cardiologia. Vol 80.  2012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301680" y="228600"/>
            <a:ext cx="8534160" cy="7585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pPr algn="ctr">
              <a:lnSpc>
                <a:spcPct val="100000"/>
              </a:lnSpc>
            </a:pPr>
            <a:r>
              <a:rPr b="0" lang="es-AR" sz="3300" spc="-1" strike="noStrike">
                <a:solidFill>
                  <a:srgbClr val="7b9899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CAUSAS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  <p:sp>
        <p:nvSpPr>
          <p:cNvPr id="120" name="CustomShape 2"/>
          <p:cNvSpPr/>
          <p:nvPr/>
        </p:nvSpPr>
        <p:spPr>
          <a:xfrm>
            <a:off x="5725800" y="241920"/>
            <a:ext cx="3024000" cy="1007640"/>
          </a:xfrm>
          <a:prstGeom prst="ellipse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es-AR" sz="23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NO   CARDIACO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1" name="CustomShape 3"/>
          <p:cNvSpPr/>
          <p:nvPr/>
        </p:nvSpPr>
        <p:spPr>
          <a:xfrm>
            <a:off x="298080" y="1745640"/>
            <a:ext cx="1396440" cy="64764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s-AR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Eléctrico (5-30%)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2" name="CustomShape 4"/>
          <p:cNvSpPr/>
          <p:nvPr/>
        </p:nvSpPr>
        <p:spPr>
          <a:xfrm>
            <a:off x="341640" y="4692960"/>
            <a:ext cx="1367640" cy="50364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s-AR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Isquémico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3" name="CustomShape 5"/>
          <p:cNvSpPr/>
          <p:nvPr/>
        </p:nvSpPr>
        <p:spPr>
          <a:xfrm>
            <a:off x="253440" y="3176280"/>
            <a:ext cx="1719360" cy="62208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s-AR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Obstructivo (3-11%)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4" name="CustomShape 6"/>
          <p:cNvSpPr/>
          <p:nvPr/>
        </p:nvSpPr>
        <p:spPr>
          <a:xfrm>
            <a:off x="1963440" y="3151080"/>
            <a:ext cx="2880000" cy="1307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A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Miocardiop. hipertrofica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A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Estenosis valvular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A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Disección aortica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A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HT Pulmonar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A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TeP 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5" name="CustomShape 7"/>
          <p:cNvSpPr/>
          <p:nvPr/>
        </p:nvSpPr>
        <p:spPr>
          <a:xfrm>
            <a:off x="1879920" y="1673640"/>
            <a:ext cx="2444040" cy="1461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A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Bradiarritmias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A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Taquiarritmias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A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QT Largo-corto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A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Sd.  Brugada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A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Sd. WPW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6" name="CustomShape 8"/>
          <p:cNvSpPr/>
          <p:nvPr/>
        </p:nvSpPr>
        <p:spPr>
          <a:xfrm>
            <a:off x="1963440" y="4760280"/>
            <a:ext cx="143964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A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IAM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7" name="CustomShape 9"/>
          <p:cNvSpPr/>
          <p:nvPr/>
        </p:nvSpPr>
        <p:spPr>
          <a:xfrm>
            <a:off x="341640" y="241920"/>
            <a:ext cx="3024000" cy="1007640"/>
          </a:xfrm>
          <a:prstGeom prst="ellipse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es-AR" sz="23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CARDIACO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8" name="CustomShape 10"/>
          <p:cNvSpPr/>
          <p:nvPr/>
        </p:nvSpPr>
        <p:spPr>
          <a:xfrm>
            <a:off x="4843800" y="3612960"/>
            <a:ext cx="1719360" cy="62208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s-AR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Neurologico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s-AR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(5%)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9" name="CustomShape 11"/>
          <p:cNvSpPr/>
          <p:nvPr/>
        </p:nvSpPr>
        <p:spPr>
          <a:xfrm>
            <a:off x="4843800" y="1680840"/>
            <a:ext cx="1719360" cy="62208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s-AR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Circulatorio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s-AR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(40%)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0" name="CustomShape 12"/>
          <p:cNvSpPr/>
          <p:nvPr/>
        </p:nvSpPr>
        <p:spPr>
          <a:xfrm>
            <a:off x="4843800" y="4363560"/>
            <a:ext cx="1719360" cy="62208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s-AR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Psicogeno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1" name="CustomShape 13"/>
          <p:cNvSpPr/>
          <p:nvPr/>
        </p:nvSpPr>
        <p:spPr>
          <a:xfrm>
            <a:off x="4843800" y="5234400"/>
            <a:ext cx="1719360" cy="62208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s-AR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Otros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2" name="CustomShape 14"/>
          <p:cNvSpPr/>
          <p:nvPr/>
        </p:nvSpPr>
        <p:spPr>
          <a:xfrm>
            <a:off x="1475640" y="6165360"/>
            <a:ext cx="6408360" cy="575640"/>
          </a:xfrm>
          <a:prstGeom prst="roundRect">
            <a:avLst>
              <a:gd name="adj" fmla="val 16667"/>
            </a:avLst>
          </a:prstGeom>
          <a:solidFill>
            <a:srgbClr val="454545"/>
          </a:solidFill>
          <a:ln>
            <a:round/>
          </a:ln>
          <a:effectLst>
            <a:outerShdw blurRad="50800" dir="5400000" dist="25400" rotWithShape="0">
              <a:srgbClr val="000000">
                <a:alpha val="45000"/>
              </a:srgbClr>
            </a:outerShdw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s-AR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DESCONOCIDO: 45%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3" name="CustomShape 15"/>
          <p:cNvSpPr/>
          <p:nvPr/>
        </p:nvSpPr>
        <p:spPr>
          <a:xfrm>
            <a:off x="6875640" y="1333800"/>
            <a:ext cx="2274480" cy="1916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AR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Vasovagal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AR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Ortostatico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AR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Hipotension postprandal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AR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Reflejo: tusigeno..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AR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Hipersensibilidad seno carotideo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AR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Hipovolemia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4" name="CustomShape 16"/>
          <p:cNvSpPr/>
          <p:nvPr/>
        </p:nvSpPr>
        <p:spPr>
          <a:xfrm>
            <a:off x="6875640" y="3647160"/>
            <a:ext cx="2662200" cy="775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AR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Insuf arterial vertebrobasilar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AR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Enf Takayasu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5" name="CustomShape 17"/>
          <p:cNvSpPr/>
          <p:nvPr/>
        </p:nvSpPr>
        <p:spPr>
          <a:xfrm>
            <a:off x="6875640" y="4482000"/>
            <a:ext cx="2662200" cy="318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AR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Hiperventilacion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6" name="CustomShape 18"/>
          <p:cNvSpPr/>
          <p:nvPr/>
        </p:nvSpPr>
        <p:spPr>
          <a:xfrm>
            <a:off x="6875640" y="5257080"/>
            <a:ext cx="2163960" cy="546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AR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Farmacos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5" dur="indefinite" restart="never" nodeType="tmRoot">
          <p:childTnLst>
            <p:seq>
              <p:cTn id="3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Shape 1"/>
          <p:cNvSpPr txBox="1"/>
          <p:nvPr/>
        </p:nvSpPr>
        <p:spPr>
          <a:xfrm>
            <a:off x="301680" y="228600"/>
            <a:ext cx="8534160" cy="7585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pPr algn="ctr">
              <a:lnSpc>
                <a:spcPct val="100000"/>
              </a:lnSpc>
            </a:pPr>
            <a:r>
              <a:rPr b="0" lang="es-AR" sz="3300" spc="-1" strike="noStrike">
                <a:solidFill>
                  <a:srgbClr val="7b9899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Fisiopatología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  <p:sp>
        <p:nvSpPr>
          <p:cNvPr id="138" name="TextShape 2"/>
          <p:cNvSpPr txBox="1"/>
          <p:nvPr/>
        </p:nvSpPr>
        <p:spPr>
          <a:xfrm>
            <a:off x="301680" y="1527120"/>
            <a:ext cx="850356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Disminución del gasto cardiaco.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>
              <a:lnSpc>
                <a:spcPct val="100000"/>
              </a:lnSpc>
            </a:pP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Hipotensión arterial brusca: PAS 70mmhg.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>
              <a:lnSpc>
                <a:spcPct val="100000"/>
              </a:lnSpc>
            </a:pP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Hipovolemia.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>
              <a:lnSpc>
                <a:spcPct val="100000"/>
              </a:lnSpc>
            </a:pP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Hipoxia sistémica.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>
              <a:lnSpc>
                <a:spcPct val="100000"/>
              </a:lnSpc>
            </a:pP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>
              <a:lnSpc>
                <a:spcPct val="100000"/>
              </a:lnSpc>
            </a:pP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</p:spTree>
  </p:cSld>
  <p:timing>
    <p:tnLst>
      <p:par>
        <p:cTn id="37" dur="indefinite" restart="never" nodeType="tmRoot">
          <p:childTnLst>
            <p:seq>
              <p:cTn id="3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Shape 1"/>
          <p:cNvSpPr txBox="1"/>
          <p:nvPr/>
        </p:nvSpPr>
        <p:spPr>
          <a:xfrm>
            <a:off x="301680" y="228600"/>
            <a:ext cx="8534160" cy="7585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pPr algn="ctr">
              <a:lnSpc>
                <a:spcPct val="100000"/>
              </a:lnSpc>
            </a:pPr>
            <a:r>
              <a:rPr b="0" lang="es-AR" sz="3300" spc="-1" strike="noStrike">
                <a:solidFill>
                  <a:srgbClr val="7b9899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CLINICA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  <p:sp>
        <p:nvSpPr>
          <p:cNvPr id="140" name="TextShape 2"/>
          <p:cNvSpPr txBox="1"/>
          <p:nvPr/>
        </p:nvSpPr>
        <p:spPr>
          <a:xfrm>
            <a:off x="301680" y="1527120"/>
            <a:ext cx="850356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Forma brusca.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>
              <a:lnSpc>
                <a:spcPct val="100000"/>
              </a:lnSpc>
            </a:pP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A veces prodromos: malestar general, nauseas, visión borrosa, debilidad, sudoración, acufenos.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>
              <a:lnSpc>
                <a:spcPct val="100000"/>
              </a:lnSpc>
            </a:pP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Palidez general, sudoración profusa, hipotensión, hipopnea, inmovilidad. 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>
              <a:lnSpc>
                <a:spcPct val="100000"/>
              </a:lnSpc>
            </a:pP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extShape 1"/>
          <p:cNvSpPr txBox="1"/>
          <p:nvPr/>
        </p:nvSpPr>
        <p:spPr>
          <a:xfrm>
            <a:off x="301680" y="228600"/>
            <a:ext cx="8534160" cy="7585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pPr algn="ctr">
              <a:lnSpc>
                <a:spcPct val="100000"/>
              </a:lnSpc>
            </a:pPr>
            <a:r>
              <a:rPr b="0" lang="es-AR" sz="3300" spc="-1" strike="noStrike">
                <a:solidFill>
                  <a:srgbClr val="7b9899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SINCOPE NEUROMEDIADO-VAGAL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  <p:sp>
        <p:nvSpPr>
          <p:cNvPr id="142" name="TextShape 2"/>
          <p:cNvSpPr txBox="1"/>
          <p:nvPr/>
        </p:nvSpPr>
        <p:spPr>
          <a:xfrm>
            <a:off x="301680" y="1527120"/>
            <a:ext cx="850356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27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EL + FRECUENTE.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>
              <a:lnSpc>
                <a:spcPct val="100000"/>
              </a:lnSpc>
            </a:pP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JOVENES </a:t>
            </a:r>
            <a:r>
              <a:rPr b="0" lang="es-AR" sz="27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SANOS.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>
              <a:lnSpc>
                <a:spcPct val="100000"/>
              </a:lnSpc>
            </a:pP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27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Vasodilatación refleja </a:t>
            </a: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y taquicardia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>
              <a:lnSpc>
                <a:spcPct val="100000"/>
              </a:lnSpc>
            </a:pP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27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FR: </a:t>
            </a: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Ambiente caluroso, bipedestación prolongada, estrés, ansiedad, dolor.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>
              <a:lnSpc>
                <a:spcPct val="100000"/>
              </a:lnSpc>
            </a:pP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Precedida de </a:t>
            </a:r>
            <a:r>
              <a:rPr b="0" lang="es-AR" sz="27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síntomas neurovegetativos:</a:t>
            </a: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nauseas vómitos, visión borrosa, palpitaciones, acufenos, disconfort abdominal.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extShape 1"/>
          <p:cNvSpPr txBox="1"/>
          <p:nvPr/>
        </p:nvSpPr>
        <p:spPr>
          <a:xfrm>
            <a:off x="301680" y="228600"/>
            <a:ext cx="8534160" cy="7585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pPr algn="ctr">
              <a:lnSpc>
                <a:spcPct val="100000"/>
              </a:lnSpc>
            </a:pPr>
            <a:r>
              <a:rPr b="0" lang="es-AR" sz="3300" spc="-1" strike="noStrike">
                <a:solidFill>
                  <a:srgbClr val="7b9899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SINCOPE ORTOSTATICO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  <p:sp>
        <p:nvSpPr>
          <p:cNvPr id="144" name="TextShape 2"/>
          <p:cNvSpPr txBox="1"/>
          <p:nvPr/>
        </p:nvSpPr>
        <p:spPr>
          <a:xfrm>
            <a:off x="301680" y="1527120"/>
            <a:ext cx="850356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27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Hipotensión ortostática:</a:t>
            </a: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Es el descenso de la presión arterial sistólica mayor de 20 mm Hg y/o de la diastólica mayor de 10 mm Hg dentro de los 3 minutos de ortostatismo activo o pasivo (tilt test)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>
              <a:lnSpc>
                <a:spcPct val="100000"/>
              </a:lnSpc>
            </a:pP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 marL="274320" indent="-273960">
              <a:lnSpc>
                <a:spcPct val="100000"/>
              </a:lnSpc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es-A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Cuando es mayor a los 3 minutos, se denomina tardia, generalmente por fármacos que bloquean la respuesta vasoconstrictora o diuréticos.</a:t>
            </a: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  <a:p>
            <a:pPr>
              <a:lnSpc>
                <a:spcPct val="100000"/>
              </a:lnSpc>
            </a:pPr>
            <a:endParaRPr b="0" lang="es-A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eorgia"/>
            </a:endParaRP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5357</TotalTime>
  <Application>LibreOffice/5.1.6.2$Linux_x86 LibreOffice_project/10m0$Build-2</Application>
  <Words>1880</Words>
  <Paragraphs>305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2016-04-29T14:07:23Z</dcterms:created>
  <dc:creator>usuario</dc:creator>
  <dc:description/>
  <dc:language>es-AR</dc:language>
  <cp:lastModifiedBy/>
  <dcterms:modified xsi:type="dcterms:W3CDTF">2019-04-03T09:38:49Z</dcterms:modified>
  <cp:revision>49</cp:revision>
  <dc:subject/>
  <dc:title>5p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Presentación en pantalla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44</vt:i4>
  </property>
</Properties>
</file>