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0"/>
  </p:notesMasterIdLst>
  <p:sldIdLst>
    <p:sldId id="256" r:id="rId2"/>
    <p:sldId id="257" r:id="rId3"/>
    <p:sldId id="258" r:id="rId4"/>
    <p:sldId id="259" r:id="rId5"/>
    <p:sldId id="260" r:id="rId6"/>
    <p:sldId id="261" r:id="rId7"/>
    <p:sldId id="277" r:id="rId8"/>
    <p:sldId id="262" r:id="rId9"/>
    <p:sldId id="263" r:id="rId10"/>
    <p:sldId id="266" r:id="rId11"/>
    <p:sldId id="264" r:id="rId12"/>
    <p:sldId id="265" r:id="rId13"/>
    <p:sldId id="267" r:id="rId14"/>
    <p:sldId id="268" r:id="rId15"/>
    <p:sldId id="269" r:id="rId16"/>
    <p:sldId id="270" r:id="rId17"/>
    <p:sldId id="271" r:id="rId18"/>
    <p:sldId id="272" r:id="rId19"/>
    <p:sldId id="282" r:id="rId20"/>
    <p:sldId id="283" r:id="rId21"/>
    <p:sldId id="273" r:id="rId22"/>
    <p:sldId id="274" r:id="rId23"/>
    <p:sldId id="275" r:id="rId24"/>
    <p:sldId id="276" r:id="rId25"/>
    <p:sldId id="278" r:id="rId26"/>
    <p:sldId id="281" r:id="rId27"/>
    <p:sldId id="279" r:id="rId28"/>
    <p:sldId id="280"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1" autoAdjust="0"/>
    <p:restoredTop sz="96912" autoAdjust="0"/>
  </p:normalViewPr>
  <p:slideViewPr>
    <p:cSldViewPr snapToGrid="0">
      <p:cViewPr varScale="1">
        <p:scale>
          <a:sx n="75" d="100"/>
          <a:sy n="75" d="100"/>
        </p:scale>
        <p:origin x="204"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350C9F-1CA2-4ABC-8B63-772382540D81}"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38E0F50B-153E-4077-9F23-074B1D03B8BE}">
      <dgm:prSet phldrT="[Texto]"/>
      <dgm:spPr/>
      <dgm:t>
        <a:bodyPr/>
        <a:lstStyle/>
        <a:p>
          <a:r>
            <a:rPr lang="es-ES" dirty="0" smtClean="0"/>
            <a:t>TEP</a:t>
          </a:r>
          <a:endParaRPr lang="es-ES" dirty="0"/>
        </a:p>
      </dgm:t>
    </dgm:pt>
    <dgm:pt modelId="{22514C29-395C-4050-A77C-426DCE016550}" type="parTrans" cxnId="{32607D3B-79A6-48A4-AB76-E870A15E21F5}">
      <dgm:prSet/>
      <dgm:spPr/>
      <dgm:t>
        <a:bodyPr/>
        <a:lstStyle/>
        <a:p>
          <a:endParaRPr lang="es-ES"/>
        </a:p>
      </dgm:t>
    </dgm:pt>
    <dgm:pt modelId="{E93DBC53-49CE-4360-ADB0-E711E89200AA}" type="sibTrans" cxnId="{32607D3B-79A6-48A4-AB76-E870A15E21F5}">
      <dgm:prSet/>
      <dgm:spPr/>
      <dgm:t>
        <a:bodyPr/>
        <a:lstStyle/>
        <a:p>
          <a:endParaRPr lang="es-ES" dirty="0"/>
        </a:p>
      </dgm:t>
    </dgm:pt>
    <dgm:pt modelId="{795301BF-227B-4204-988B-C430B27D224E}">
      <dgm:prSet phldrT="[Texto]"/>
      <dgm:spPr/>
      <dgm:t>
        <a:bodyPr/>
        <a:lstStyle/>
        <a:p>
          <a:r>
            <a:rPr lang="es-ES" dirty="0" smtClean="0"/>
            <a:t>TVP</a:t>
          </a:r>
          <a:endParaRPr lang="es-ES" dirty="0"/>
        </a:p>
      </dgm:t>
    </dgm:pt>
    <dgm:pt modelId="{43328FA8-ED3C-43F5-B1C5-A9EDC7F68B24}" type="parTrans" cxnId="{70B99B8B-9A24-4840-B8B8-592BEDA53B9F}">
      <dgm:prSet/>
      <dgm:spPr/>
      <dgm:t>
        <a:bodyPr/>
        <a:lstStyle/>
        <a:p>
          <a:endParaRPr lang="es-ES"/>
        </a:p>
      </dgm:t>
    </dgm:pt>
    <dgm:pt modelId="{C2AC163A-DACF-42C4-ACBA-E13884D06318}" type="sibTrans" cxnId="{70B99B8B-9A24-4840-B8B8-592BEDA53B9F}">
      <dgm:prSet/>
      <dgm:spPr/>
      <dgm:t>
        <a:bodyPr/>
        <a:lstStyle/>
        <a:p>
          <a:endParaRPr lang="es-ES" dirty="0"/>
        </a:p>
      </dgm:t>
    </dgm:pt>
    <dgm:pt modelId="{2DBF45E4-18E3-400A-A82C-D95A69BDF67F}">
      <dgm:prSet phldrT="[Texto]"/>
      <dgm:spPr/>
      <dgm:t>
        <a:bodyPr/>
        <a:lstStyle/>
        <a:p>
          <a:r>
            <a:rPr lang="es-ES" dirty="0" smtClean="0"/>
            <a:t>ETV</a:t>
          </a:r>
          <a:endParaRPr lang="es-ES" dirty="0"/>
        </a:p>
      </dgm:t>
    </dgm:pt>
    <dgm:pt modelId="{15360EE2-917A-441A-8814-16254320587C}" type="parTrans" cxnId="{9FAB19A8-924E-4861-8E09-E9D067694445}">
      <dgm:prSet/>
      <dgm:spPr/>
      <dgm:t>
        <a:bodyPr/>
        <a:lstStyle/>
        <a:p>
          <a:endParaRPr lang="es-ES"/>
        </a:p>
      </dgm:t>
    </dgm:pt>
    <dgm:pt modelId="{3C3C97E6-D079-4BD3-ABD3-E0945CD576F0}" type="sibTrans" cxnId="{9FAB19A8-924E-4861-8E09-E9D067694445}">
      <dgm:prSet/>
      <dgm:spPr/>
      <dgm:t>
        <a:bodyPr/>
        <a:lstStyle/>
        <a:p>
          <a:endParaRPr lang="es-ES"/>
        </a:p>
      </dgm:t>
    </dgm:pt>
    <dgm:pt modelId="{EEBB48F0-6E00-45CE-BCAC-A365943D0A9C}" type="pres">
      <dgm:prSet presAssocID="{85350C9F-1CA2-4ABC-8B63-772382540D81}" presName="linearFlow" presStyleCnt="0">
        <dgm:presLayoutVars>
          <dgm:dir/>
          <dgm:resizeHandles val="exact"/>
        </dgm:presLayoutVars>
      </dgm:prSet>
      <dgm:spPr/>
    </dgm:pt>
    <dgm:pt modelId="{E5C42528-69C5-4A1D-B624-687B896DE0B7}" type="pres">
      <dgm:prSet presAssocID="{38E0F50B-153E-4077-9F23-074B1D03B8BE}" presName="node" presStyleLbl="node1" presStyleIdx="0" presStyleCnt="3">
        <dgm:presLayoutVars>
          <dgm:bulletEnabled val="1"/>
        </dgm:presLayoutVars>
      </dgm:prSet>
      <dgm:spPr/>
      <dgm:t>
        <a:bodyPr/>
        <a:lstStyle/>
        <a:p>
          <a:endParaRPr lang="es-ES"/>
        </a:p>
      </dgm:t>
    </dgm:pt>
    <dgm:pt modelId="{596127D3-30A9-4B18-BDBF-9B150048E98F}" type="pres">
      <dgm:prSet presAssocID="{E93DBC53-49CE-4360-ADB0-E711E89200AA}" presName="spacerL" presStyleCnt="0"/>
      <dgm:spPr/>
    </dgm:pt>
    <dgm:pt modelId="{44A26CFA-2050-4C76-980D-20F643F52803}" type="pres">
      <dgm:prSet presAssocID="{E93DBC53-49CE-4360-ADB0-E711E89200AA}" presName="sibTrans" presStyleLbl="sibTrans2D1" presStyleIdx="0" presStyleCnt="2"/>
      <dgm:spPr/>
      <dgm:t>
        <a:bodyPr/>
        <a:lstStyle/>
        <a:p>
          <a:endParaRPr lang="es-ES"/>
        </a:p>
      </dgm:t>
    </dgm:pt>
    <dgm:pt modelId="{A84B13B8-C66A-4EED-9C87-D4F335889D48}" type="pres">
      <dgm:prSet presAssocID="{E93DBC53-49CE-4360-ADB0-E711E89200AA}" presName="spacerR" presStyleCnt="0"/>
      <dgm:spPr/>
    </dgm:pt>
    <dgm:pt modelId="{4F4B9B00-BEFE-4526-AB78-D93E1956F5CC}" type="pres">
      <dgm:prSet presAssocID="{795301BF-227B-4204-988B-C430B27D224E}" presName="node" presStyleLbl="node1" presStyleIdx="1" presStyleCnt="3">
        <dgm:presLayoutVars>
          <dgm:bulletEnabled val="1"/>
        </dgm:presLayoutVars>
      </dgm:prSet>
      <dgm:spPr/>
      <dgm:t>
        <a:bodyPr/>
        <a:lstStyle/>
        <a:p>
          <a:endParaRPr lang="es-ES"/>
        </a:p>
      </dgm:t>
    </dgm:pt>
    <dgm:pt modelId="{CB3B955E-1E74-4C6A-8DF5-8049F7FC6E91}" type="pres">
      <dgm:prSet presAssocID="{C2AC163A-DACF-42C4-ACBA-E13884D06318}" presName="spacerL" presStyleCnt="0"/>
      <dgm:spPr/>
    </dgm:pt>
    <dgm:pt modelId="{474BACA5-FDAC-4948-A90B-089A7E801058}" type="pres">
      <dgm:prSet presAssocID="{C2AC163A-DACF-42C4-ACBA-E13884D06318}" presName="sibTrans" presStyleLbl="sibTrans2D1" presStyleIdx="1" presStyleCnt="2"/>
      <dgm:spPr/>
      <dgm:t>
        <a:bodyPr/>
        <a:lstStyle/>
        <a:p>
          <a:endParaRPr lang="es-ES"/>
        </a:p>
      </dgm:t>
    </dgm:pt>
    <dgm:pt modelId="{0A04B259-3C9F-4D56-B248-3B4DFA08BDC0}" type="pres">
      <dgm:prSet presAssocID="{C2AC163A-DACF-42C4-ACBA-E13884D06318}" presName="spacerR" presStyleCnt="0"/>
      <dgm:spPr/>
    </dgm:pt>
    <dgm:pt modelId="{C69158F6-CA6B-4AF2-91A1-03B7A87A4105}" type="pres">
      <dgm:prSet presAssocID="{2DBF45E4-18E3-400A-A82C-D95A69BDF67F}" presName="node" presStyleLbl="node1" presStyleIdx="2" presStyleCnt="3">
        <dgm:presLayoutVars>
          <dgm:bulletEnabled val="1"/>
        </dgm:presLayoutVars>
      </dgm:prSet>
      <dgm:spPr/>
      <dgm:t>
        <a:bodyPr/>
        <a:lstStyle/>
        <a:p>
          <a:endParaRPr lang="es-ES"/>
        </a:p>
      </dgm:t>
    </dgm:pt>
  </dgm:ptLst>
  <dgm:cxnLst>
    <dgm:cxn modelId="{9FAB19A8-924E-4861-8E09-E9D067694445}" srcId="{85350C9F-1CA2-4ABC-8B63-772382540D81}" destId="{2DBF45E4-18E3-400A-A82C-D95A69BDF67F}" srcOrd="2" destOrd="0" parTransId="{15360EE2-917A-441A-8814-16254320587C}" sibTransId="{3C3C97E6-D079-4BD3-ABD3-E0945CD576F0}"/>
    <dgm:cxn modelId="{32607D3B-79A6-48A4-AB76-E870A15E21F5}" srcId="{85350C9F-1CA2-4ABC-8B63-772382540D81}" destId="{38E0F50B-153E-4077-9F23-074B1D03B8BE}" srcOrd="0" destOrd="0" parTransId="{22514C29-395C-4050-A77C-426DCE016550}" sibTransId="{E93DBC53-49CE-4360-ADB0-E711E89200AA}"/>
    <dgm:cxn modelId="{30EFFD49-623C-408F-9EA1-E9B74E7F1174}" type="presOf" srcId="{E93DBC53-49CE-4360-ADB0-E711E89200AA}" destId="{44A26CFA-2050-4C76-980D-20F643F52803}" srcOrd="0" destOrd="0" presId="urn:microsoft.com/office/officeart/2005/8/layout/equation1"/>
    <dgm:cxn modelId="{88E09C83-5CD7-4D29-82B2-38E4F2B7BB8C}" type="presOf" srcId="{85350C9F-1CA2-4ABC-8B63-772382540D81}" destId="{EEBB48F0-6E00-45CE-BCAC-A365943D0A9C}" srcOrd="0" destOrd="0" presId="urn:microsoft.com/office/officeart/2005/8/layout/equation1"/>
    <dgm:cxn modelId="{70B99B8B-9A24-4840-B8B8-592BEDA53B9F}" srcId="{85350C9F-1CA2-4ABC-8B63-772382540D81}" destId="{795301BF-227B-4204-988B-C430B27D224E}" srcOrd="1" destOrd="0" parTransId="{43328FA8-ED3C-43F5-B1C5-A9EDC7F68B24}" sibTransId="{C2AC163A-DACF-42C4-ACBA-E13884D06318}"/>
    <dgm:cxn modelId="{F66F63ED-1942-411D-90B0-E1DF3EFA1CC0}" type="presOf" srcId="{C2AC163A-DACF-42C4-ACBA-E13884D06318}" destId="{474BACA5-FDAC-4948-A90B-089A7E801058}" srcOrd="0" destOrd="0" presId="urn:microsoft.com/office/officeart/2005/8/layout/equation1"/>
    <dgm:cxn modelId="{6514F122-A715-49AE-AE2F-F4C6B5702612}" type="presOf" srcId="{2DBF45E4-18E3-400A-A82C-D95A69BDF67F}" destId="{C69158F6-CA6B-4AF2-91A1-03B7A87A4105}" srcOrd="0" destOrd="0" presId="urn:microsoft.com/office/officeart/2005/8/layout/equation1"/>
    <dgm:cxn modelId="{6E45615F-0FA4-45F8-871F-3DA0BA7705C4}" type="presOf" srcId="{795301BF-227B-4204-988B-C430B27D224E}" destId="{4F4B9B00-BEFE-4526-AB78-D93E1956F5CC}" srcOrd="0" destOrd="0" presId="urn:microsoft.com/office/officeart/2005/8/layout/equation1"/>
    <dgm:cxn modelId="{33906EDD-A55B-4182-83B3-C1C751E04803}" type="presOf" srcId="{38E0F50B-153E-4077-9F23-074B1D03B8BE}" destId="{E5C42528-69C5-4A1D-B624-687B896DE0B7}" srcOrd="0" destOrd="0" presId="urn:microsoft.com/office/officeart/2005/8/layout/equation1"/>
    <dgm:cxn modelId="{C512A3E1-BA8F-4ACC-94A3-682CC8BB2AFB}" type="presParOf" srcId="{EEBB48F0-6E00-45CE-BCAC-A365943D0A9C}" destId="{E5C42528-69C5-4A1D-B624-687B896DE0B7}" srcOrd="0" destOrd="0" presId="urn:microsoft.com/office/officeart/2005/8/layout/equation1"/>
    <dgm:cxn modelId="{4CAD057B-D4F8-42BC-BE58-F9D8D38FE0DC}" type="presParOf" srcId="{EEBB48F0-6E00-45CE-BCAC-A365943D0A9C}" destId="{596127D3-30A9-4B18-BDBF-9B150048E98F}" srcOrd="1" destOrd="0" presId="urn:microsoft.com/office/officeart/2005/8/layout/equation1"/>
    <dgm:cxn modelId="{D442B0D8-9C85-42A8-9CB9-190D077E9F7E}" type="presParOf" srcId="{EEBB48F0-6E00-45CE-BCAC-A365943D0A9C}" destId="{44A26CFA-2050-4C76-980D-20F643F52803}" srcOrd="2" destOrd="0" presId="urn:microsoft.com/office/officeart/2005/8/layout/equation1"/>
    <dgm:cxn modelId="{393404B1-2586-4DDE-94DF-4B01D0C0220B}" type="presParOf" srcId="{EEBB48F0-6E00-45CE-BCAC-A365943D0A9C}" destId="{A84B13B8-C66A-4EED-9C87-D4F335889D48}" srcOrd="3" destOrd="0" presId="urn:microsoft.com/office/officeart/2005/8/layout/equation1"/>
    <dgm:cxn modelId="{6E9762EE-4408-453E-A107-AB4C466714DB}" type="presParOf" srcId="{EEBB48F0-6E00-45CE-BCAC-A365943D0A9C}" destId="{4F4B9B00-BEFE-4526-AB78-D93E1956F5CC}" srcOrd="4" destOrd="0" presId="urn:microsoft.com/office/officeart/2005/8/layout/equation1"/>
    <dgm:cxn modelId="{A161BACE-0408-43D8-AEE9-E3DF61A1C431}" type="presParOf" srcId="{EEBB48F0-6E00-45CE-BCAC-A365943D0A9C}" destId="{CB3B955E-1E74-4C6A-8DF5-8049F7FC6E91}" srcOrd="5" destOrd="0" presId="urn:microsoft.com/office/officeart/2005/8/layout/equation1"/>
    <dgm:cxn modelId="{0FC077BB-F7E7-4FFD-A961-3651C2A147DA}" type="presParOf" srcId="{EEBB48F0-6E00-45CE-BCAC-A365943D0A9C}" destId="{474BACA5-FDAC-4948-A90B-089A7E801058}" srcOrd="6" destOrd="0" presId="urn:microsoft.com/office/officeart/2005/8/layout/equation1"/>
    <dgm:cxn modelId="{94B88D3C-BFE5-4C89-98C2-4953EA761DB2}" type="presParOf" srcId="{EEBB48F0-6E00-45CE-BCAC-A365943D0A9C}" destId="{0A04B259-3C9F-4D56-B248-3B4DFA08BDC0}" srcOrd="7" destOrd="0" presId="urn:microsoft.com/office/officeart/2005/8/layout/equation1"/>
    <dgm:cxn modelId="{9BFF27E6-BF37-48F6-90F2-0C6864B3873A}" type="presParOf" srcId="{EEBB48F0-6E00-45CE-BCAC-A365943D0A9C}" destId="{C69158F6-CA6B-4AF2-91A1-03B7A87A4105}"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7A0B72-E238-4147-9152-3D2FFED57362}"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s-ES"/>
        </a:p>
      </dgm:t>
    </dgm:pt>
    <dgm:pt modelId="{1636FC0D-E54B-4681-ACFE-3032166EB347}">
      <dgm:prSet phldrT="[Texto]" custT="1"/>
      <dgm:spPr/>
      <dgm:t>
        <a:bodyPr/>
        <a:lstStyle/>
        <a:p>
          <a:r>
            <a:rPr lang="es-ES" sz="1800" dirty="0" smtClean="0"/>
            <a:t>Triada de </a:t>
          </a:r>
        </a:p>
        <a:p>
          <a:r>
            <a:rPr lang="es-ES" sz="1800" dirty="0" smtClean="0"/>
            <a:t>Virchow</a:t>
          </a:r>
          <a:endParaRPr lang="es-ES" sz="1800" dirty="0"/>
        </a:p>
      </dgm:t>
    </dgm:pt>
    <dgm:pt modelId="{F4048BF6-7D89-4E15-BC24-2B95FCC54D0E}" type="parTrans" cxnId="{C93EB89E-30D3-456D-8FA2-8F83AEE6EB91}">
      <dgm:prSet/>
      <dgm:spPr/>
      <dgm:t>
        <a:bodyPr/>
        <a:lstStyle/>
        <a:p>
          <a:endParaRPr lang="es-ES"/>
        </a:p>
      </dgm:t>
    </dgm:pt>
    <dgm:pt modelId="{0685189B-6303-4EBB-8F6F-50F93CD8B28B}" type="sibTrans" cxnId="{C93EB89E-30D3-456D-8FA2-8F83AEE6EB91}">
      <dgm:prSet/>
      <dgm:spPr/>
      <dgm:t>
        <a:bodyPr/>
        <a:lstStyle/>
        <a:p>
          <a:endParaRPr lang="es-ES"/>
        </a:p>
      </dgm:t>
    </dgm:pt>
    <dgm:pt modelId="{E21F2059-FCC8-4E52-AE71-106A70225A60}">
      <dgm:prSet phldrT="[Texto]" custT="1"/>
      <dgm:spPr/>
      <dgm:t>
        <a:bodyPr/>
        <a:lstStyle/>
        <a:p>
          <a:r>
            <a:rPr lang="es-ES" sz="1200" dirty="0" smtClean="0"/>
            <a:t>Hipercoagulabilidad sanguínea</a:t>
          </a:r>
          <a:endParaRPr lang="es-ES" sz="1200" dirty="0"/>
        </a:p>
      </dgm:t>
    </dgm:pt>
    <dgm:pt modelId="{5C0C2A4D-8966-477A-89E8-3249D4E92653}" type="parTrans" cxnId="{548DFCDD-0129-4BDD-AE0A-8EA6A2C167A1}">
      <dgm:prSet/>
      <dgm:spPr/>
      <dgm:t>
        <a:bodyPr/>
        <a:lstStyle/>
        <a:p>
          <a:endParaRPr lang="es-ES"/>
        </a:p>
      </dgm:t>
    </dgm:pt>
    <dgm:pt modelId="{41878943-6B0F-4057-AD06-205797C1DB8B}" type="sibTrans" cxnId="{548DFCDD-0129-4BDD-AE0A-8EA6A2C167A1}">
      <dgm:prSet/>
      <dgm:spPr/>
      <dgm:t>
        <a:bodyPr/>
        <a:lstStyle/>
        <a:p>
          <a:endParaRPr lang="es-ES" dirty="0"/>
        </a:p>
      </dgm:t>
    </dgm:pt>
    <dgm:pt modelId="{41D71242-07EB-4D0C-B0DB-916987D5846F}">
      <dgm:prSet phldrT="[Texto]" custT="1"/>
      <dgm:spPr/>
      <dgm:t>
        <a:bodyPr/>
        <a:lstStyle/>
        <a:p>
          <a:r>
            <a:rPr lang="es-ES" sz="1400" dirty="0" smtClean="0"/>
            <a:t>Estasis sanguínea</a:t>
          </a:r>
          <a:endParaRPr lang="es-ES" sz="1400" dirty="0"/>
        </a:p>
      </dgm:t>
    </dgm:pt>
    <dgm:pt modelId="{459A2DC5-010E-4580-8A06-86481BDC5ECB}" type="parTrans" cxnId="{3C86FBAA-4D09-4EBE-AD4B-BED67AE9F3E2}">
      <dgm:prSet/>
      <dgm:spPr/>
      <dgm:t>
        <a:bodyPr/>
        <a:lstStyle/>
        <a:p>
          <a:endParaRPr lang="es-ES"/>
        </a:p>
      </dgm:t>
    </dgm:pt>
    <dgm:pt modelId="{FA9E2363-CD3F-45B0-85FA-D48156EA7536}" type="sibTrans" cxnId="{3C86FBAA-4D09-4EBE-AD4B-BED67AE9F3E2}">
      <dgm:prSet/>
      <dgm:spPr/>
      <dgm:t>
        <a:bodyPr/>
        <a:lstStyle/>
        <a:p>
          <a:endParaRPr lang="es-ES" dirty="0"/>
        </a:p>
      </dgm:t>
    </dgm:pt>
    <dgm:pt modelId="{CF02571A-1A8B-435A-9134-19B0374046F7}">
      <dgm:prSet phldrT="[Texto]" custT="1"/>
      <dgm:spPr/>
      <dgm:t>
        <a:bodyPr/>
        <a:lstStyle/>
        <a:p>
          <a:r>
            <a:rPr lang="es-ES" sz="1400" dirty="0" smtClean="0"/>
            <a:t>Lesión endotelial</a:t>
          </a:r>
          <a:endParaRPr lang="es-ES" sz="1400" dirty="0"/>
        </a:p>
      </dgm:t>
    </dgm:pt>
    <dgm:pt modelId="{558CBC46-7492-4C9B-B9FD-A95FA78271B0}" type="parTrans" cxnId="{F5A7FF29-2A7E-43B9-95EB-FDBE7FF4E89C}">
      <dgm:prSet/>
      <dgm:spPr/>
      <dgm:t>
        <a:bodyPr/>
        <a:lstStyle/>
        <a:p>
          <a:endParaRPr lang="es-ES"/>
        </a:p>
      </dgm:t>
    </dgm:pt>
    <dgm:pt modelId="{428E3093-E5A2-42DB-97AB-C48B2744FEEE}" type="sibTrans" cxnId="{F5A7FF29-2A7E-43B9-95EB-FDBE7FF4E89C}">
      <dgm:prSet/>
      <dgm:spPr/>
      <dgm:t>
        <a:bodyPr/>
        <a:lstStyle/>
        <a:p>
          <a:endParaRPr lang="es-ES" dirty="0"/>
        </a:p>
      </dgm:t>
    </dgm:pt>
    <dgm:pt modelId="{7427AA78-36EB-43B7-974C-5BFCBBFE17D9}" type="pres">
      <dgm:prSet presAssocID="{397A0B72-E238-4147-9152-3D2FFED57362}" presName="Name0" presStyleCnt="0">
        <dgm:presLayoutVars>
          <dgm:chMax val="1"/>
          <dgm:dir/>
          <dgm:animLvl val="ctr"/>
          <dgm:resizeHandles val="exact"/>
        </dgm:presLayoutVars>
      </dgm:prSet>
      <dgm:spPr/>
      <dgm:t>
        <a:bodyPr/>
        <a:lstStyle/>
        <a:p>
          <a:endParaRPr lang="es-ES"/>
        </a:p>
      </dgm:t>
    </dgm:pt>
    <dgm:pt modelId="{D159159C-D7D8-4172-8F00-E6C5BA94F9A3}" type="pres">
      <dgm:prSet presAssocID="{1636FC0D-E54B-4681-ACFE-3032166EB347}" presName="centerShape" presStyleLbl="node0" presStyleIdx="0" presStyleCnt="1"/>
      <dgm:spPr/>
      <dgm:t>
        <a:bodyPr/>
        <a:lstStyle/>
        <a:p>
          <a:endParaRPr lang="es-ES"/>
        </a:p>
      </dgm:t>
    </dgm:pt>
    <dgm:pt modelId="{89C54F75-132A-48F9-9B23-703D990BEC53}" type="pres">
      <dgm:prSet presAssocID="{CF02571A-1A8B-435A-9134-19B0374046F7}" presName="node" presStyleLbl="node1" presStyleIdx="0" presStyleCnt="3" custScaleX="147836" custScaleY="112430">
        <dgm:presLayoutVars>
          <dgm:bulletEnabled val="1"/>
        </dgm:presLayoutVars>
      </dgm:prSet>
      <dgm:spPr/>
      <dgm:t>
        <a:bodyPr/>
        <a:lstStyle/>
        <a:p>
          <a:endParaRPr lang="es-ES"/>
        </a:p>
      </dgm:t>
    </dgm:pt>
    <dgm:pt modelId="{D8B9EDED-B048-4D47-BB79-F3AF6D0D8C6E}" type="pres">
      <dgm:prSet presAssocID="{CF02571A-1A8B-435A-9134-19B0374046F7}" presName="dummy" presStyleCnt="0"/>
      <dgm:spPr/>
    </dgm:pt>
    <dgm:pt modelId="{33991E59-2C9F-4C95-AEF1-1DCBB948EFAC}" type="pres">
      <dgm:prSet presAssocID="{428E3093-E5A2-42DB-97AB-C48B2744FEEE}" presName="sibTrans" presStyleLbl="sibTrans2D1" presStyleIdx="0" presStyleCnt="3"/>
      <dgm:spPr/>
      <dgm:t>
        <a:bodyPr/>
        <a:lstStyle/>
        <a:p>
          <a:endParaRPr lang="es-ES"/>
        </a:p>
      </dgm:t>
    </dgm:pt>
    <dgm:pt modelId="{3EFD1BF0-E30B-460F-93C3-70F4B063C1C2}" type="pres">
      <dgm:prSet presAssocID="{E21F2059-FCC8-4E52-AE71-106A70225A60}" presName="node" presStyleLbl="node1" presStyleIdx="1" presStyleCnt="3" custScaleX="147836" custScaleY="112430">
        <dgm:presLayoutVars>
          <dgm:bulletEnabled val="1"/>
        </dgm:presLayoutVars>
      </dgm:prSet>
      <dgm:spPr/>
      <dgm:t>
        <a:bodyPr/>
        <a:lstStyle/>
        <a:p>
          <a:endParaRPr lang="es-ES"/>
        </a:p>
      </dgm:t>
    </dgm:pt>
    <dgm:pt modelId="{8F600AD1-07A2-4722-AE33-C2C46E78DF81}" type="pres">
      <dgm:prSet presAssocID="{E21F2059-FCC8-4E52-AE71-106A70225A60}" presName="dummy" presStyleCnt="0"/>
      <dgm:spPr/>
    </dgm:pt>
    <dgm:pt modelId="{C4F0094C-6F59-486A-86DD-734A6D5917A6}" type="pres">
      <dgm:prSet presAssocID="{41878943-6B0F-4057-AD06-205797C1DB8B}" presName="sibTrans" presStyleLbl="sibTrans2D1" presStyleIdx="1" presStyleCnt="3"/>
      <dgm:spPr/>
      <dgm:t>
        <a:bodyPr/>
        <a:lstStyle/>
        <a:p>
          <a:endParaRPr lang="es-ES"/>
        </a:p>
      </dgm:t>
    </dgm:pt>
    <dgm:pt modelId="{42F49387-7710-4B98-84B5-91CD66D7F5A1}" type="pres">
      <dgm:prSet presAssocID="{41D71242-07EB-4D0C-B0DB-916987D5846F}" presName="node" presStyleLbl="node1" presStyleIdx="2" presStyleCnt="3" custScaleX="147836" custScaleY="112430">
        <dgm:presLayoutVars>
          <dgm:bulletEnabled val="1"/>
        </dgm:presLayoutVars>
      </dgm:prSet>
      <dgm:spPr/>
      <dgm:t>
        <a:bodyPr/>
        <a:lstStyle/>
        <a:p>
          <a:endParaRPr lang="es-ES"/>
        </a:p>
      </dgm:t>
    </dgm:pt>
    <dgm:pt modelId="{FFABBE3D-90FF-48F1-AF76-3192D4D52DE9}" type="pres">
      <dgm:prSet presAssocID="{41D71242-07EB-4D0C-B0DB-916987D5846F}" presName="dummy" presStyleCnt="0"/>
      <dgm:spPr/>
    </dgm:pt>
    <dgm:pt modelId="{9FDF82E8-E7B8-4C50-8073-553EE4D34198}" type="pres">
      <dgm:prSet presAssocID="{FA9E2363-CD3F-45B0-85FA-D48156EA7536}" presName="sibTrans" presStyleLbl="sibTrans2D1" presStyleIdx="2" presStyleCnt="3"/>
      <dgm:spPr/>
      <dgm:t>
        <a:bodyPr/>
        <a:lstStyle/>
        <a:p>
          <a:endParaRPr lang="es-ES"/>
        </a:p>
      </dgm:t>
    </dgm:pt>
  </dgm:ptLst>
  <dgm:cxnLst>
    <dgm:cxn modelId="{3C86FBAA-4D09-4EBE-AD4B-BED67AE9F3E2}" srcId="{1636FC0D-E54B-4681-ACFE-3032166EB347}" destId="{41D71242-07EB-4D0C-B0DB-916987D5846F}" srcOrd="2" destOrd="0" parTransId="{459A2DC5-010E-4580-8A06-86481BDC5ECB}" sibTransId="{FA9E2363-CD3F-45B0-85FA-D48156EA7536}"/>
    <dgm:cxn modelId="{C0075319-B406-4B3A-99AC-92FCCF6325E2}" type="presOf" srcId="{428E3093-E5A2-42DB-97AB-C48B2744FEEE}" destId="{33991E59-2C9F-4C95-AEF1-1DCBB948EFAC}" srcOrd="0" destOrd="0" presId="urn:microsoft.com/office/officeart/2005/8/layout/radial6"/>
    <dgm:cxn modelId="{4F13829A-3D3E-4225-936D-3AA57A89C620}" type="presOf" srcId="{397A0B72-E238-4147-9152-3D2FFED57362}" destId="{7427AA78-36EB-43B7-974C-5BFCBBFE17D9}" srcOrd="0" destOrd="0" presId="urn:microsoft.com/office/officeart/2005/8/layout/radial6"/>
    <dgm:cxn modelId="{520C4B55-A080-4BDD-8C68-7F1339F17497}" type="presOf" srcId="{E21F2059-FCC8-4E52-AE71-106A70225A60}" destId="{3EFD1BF0-E30B-460F-93C3-70F4B063C1C2}" srcOrd="0" destOrd="0" presId="urn:microsoft.com/office/officeart/2005/8/layout/radial6"/>
    <dgm:cxn modelId="{79DC6028-2FC6-4ECA-9377-A4EE002DE5B9}" type="presOf" srcId="{41878943-6B0F-4057-AD06-205797C1DB8B}" destId="{C4F0094C-6F59-486A-86DD-734A6D5917A6}" srcOrd="0" destOrd="0" presId="urn:microsoft.com/office/officeart/2005/8/layout/radial6"/>
    <dgm:cxn modelId="{9F7F7F31-1FF3-461E-BAFA-3A6E95313603}" type="presOf" srcId="{CF02571A-1A8B-435A-9134-19B0374046F7}" destId="{89C54F75-132A-48F9-9B23-703D990BEC53}" srcOrd="0" destOrd="0" presId="urn:microsoft.com/office/officeart/2005/8/layout/radial6"/>
    <dgm:cxn modelId="{548DFCDD-0129-4BDD-AE0A-8EA6A2C167A1}" srcId="{1636FC0D-E54B-4681-ACFE-3032166EB347}" destId="{E21F2059-FCC8-4E52-AE71-106A70225A60}" srcOrd="1" destOrd="0" parTransId="{5C0C2A4D-8966-477A-89E8-3249D4E92653}" sibTransId="{41878943-6B0F-4057-AD06-205797C1DB8B}"/>
    <dgm:cxn modelId="{6A4EF8EE-7F4B-46B4-AFED-DADFA565F09E}" type="presOf" srcId="{1636FC0D-E54B-4681-ACFE-3032166EB347}" destId="{D159159C-D7D8-4172-8F00-E6C5BA94F9A3}" srcOrd="0" destOrd="0" presId="urn:microsoft.com/office/officeart/2005/8/layout/radial6"/>
    <dgm:cxn modelId="{4802AC78-3114-4C3B-8D69-D93746C7E220}" type="presOf" srcId="{FA9E2363-CD3F-45B0-85FA-D48156EA7536}" destId="{9FDF82E8-E7B8-4C50-8073-553EE4D34198}" srcOrd="0" destOrd="0" presId="urn:microsoft.com/office/officeart/2005/8/layout/radial6"/>
    <dgm:cxn modelId="{F5A7FF29-2A7E-43B9-95EB-FDBE7FF4E89C}" srcId="{1636FC0D-E54B-4681-ACFE-3032166EB347}" destId="{CF02571A-1A8B-435A-9134-19B0374046F7}" srcOrd="0" destOrd="0" parTransId="{558CBC46-7492-4C9B-B9FD-A95FA78271B0}" sibTransId="{428E3093-E5A2-42DB-97AB-C48B2744FEEE}"/>
    <dgm:cxn modelId="{C93EB89E-30D3-456D-8FA2-8F83AEE6EB91}" srcId="{397A0B72-E238-4147-9152-3D2FFED57362}" destId="{1636FC0D-E54B-4681-ACFE-3032166EB347}" srcOrd="0" destOrd="0" parTransId="{F4048BF6-7D89-4E15-BC24-2B95FCC54D0E}" sibTransId="{0685189B-6303-4EBB-8F6F-50F93CD8B28B}"/>
    <dgm:cxn modelId="{285D3BD0-5A20-442B-86C6-AEDB73DBBC96}" type="presOf" srcId="{41D71242-07EB-4D0C-B0DB-916987D5846F}" destId="{42F49387-7710-4B98-84B5-91CD66D7F5A1}" srcOrd="0" destOrd="0" presId="urn:microsoft.com/office/officeart/2005/8/layout/radial6"/>
    <dgm:cxn modelId="{9DBEB817-2B94-40F9-A2AD-37BF9EC29329}" type="presParOf" srcId="{7427AA78-36EB-43B7-974C-5BFCBBFE17D9}" destId="{D159159C-D7D8-4172-8F00-E6C5BA94F9A3}" srcOrd="0" destOrd="0" presId="urn:microsoft.com/office/officeart/2005/8/layout/radial6"/>
    <dgm:cxn modelId="{830A29C4-FCEA-420D-A1F2-B77781F108DD}" type="presParOf" srcId="{7427AA78-36EB-43B7-974C-5BFCBBFE17D9}" destId="{89C54F75-132A-48F9-9B23-703D990BEC53}" srcOrd="1" destOrd="0" presId="urn:microsoft.com/office/officeart/2005/8/layout/radial6"/>
    <dgm:cxn modelId="{ABA1636C-A3F2-443F-934E-0BF522E961AF}" type="presParOf" srcId="{7427AA78-36EB-43B7-974C-5BFCBBFE17D9}" destId="{D8B9EDED-B048-4D47-BB79-F3AF6D0D8C6E}" srcOrd="2" destOrd="0" presId="urn:microsoft.com/office/officeart/2005/8/layout/radial6"/>
    <dgm:cxn modelId="{0C7785F5-6DD4-44ED-9079-18771FF9F3FA}" type="presParOf" srcId="{7427AA78-36EB-43B7-974C-5BFCBBFE17D9}" destId="{33991E59-2C9F-4C95-AEF1-1DCBB948EFAC}" srcOrd="3" destOrd="0" presId="urn:microsoft.com/office/officeart/2005/8/layout/radial6"/>
    <dgm:cxn modelId="{DF6A01C5-B3E1-4AA7-A761-AFA965CDDA6F}" type="presParOf" srcId="{7427AA78-36EB-43B7-974C-5BFCBBFE17D9}" destId="{3EFD1BF0-E30B-460F-93C3-70F4B063C1C2}" srcOrd="4" destOrd="0" presId="urn:microsoft.com/office/officeart/2005/8/layout/radial6"/>
    <dgm:cxn modelId="{8693F5CE-B18C-4F79-B6D0-1D0AA2C404D3}" type="presParOf" srcId="{7427AA78-36EB-43B7-974C-5BFCBBFE17D9}" destId="{8F600AD1-07A2-4722-AE33-C2C46E78DF81}" srcOrd="5" destOrd="0" presId="urn:microsoft.com/office/officeart/2005/8/layout/radial6"/>
    <dgm:cxn modelId="{8C06FA64-7315-4A9C-904E-930BF341E86E}" type="presParOf" srcId="{7427AA78-36EB-43B7-974C-5BFCBBFE17D9}" destId="{C4F0094C-6F59-486A-86DD-734A6D5917A6}" srcOrd="6" destOrd="0" presId="urn:microsoft.com/office/officeart/2005/8/layout/radial6"/>
    <dgm:cxn modelId="{E79E131D-84BE-43F3-BF59-D505A0F10D0A}" type="presParOf" srcId="{7427AA78-36EB-43B7-974C-5BFCBBFE17D9}" destId="{42F49387-7710-4B98-84B5-91CD66D7F5A1}" srcOrd="7" destOrd="0" presId="urn:microsoft.com/office/officeart/2005/8/layout/radial6"/>
    <dgm:cxn modelId="{D0EF3B40-FC8C-4543-946B-F855B67969D3}" type="presParOf" srcId="{7427AA78-36EB-43B7-974C-5BFCBBFE17D9}" destId="{FFABBE3D-90FF-48F1-AF76-3192D4D52DE9}" srcOrd="8" destOrd="0" presId="urn:microsoft.com/office/officeart/2005/8/layout/radial6"/>
    <dgm:cxn modelId="{E06BFB91-D1B4-401E-B6EC-A1FF56485934}" type="presParOf" srcId="{7427AA78-36EB-43B7-974C-5BFCBBFE17D9}" destId="{9FDF82E8-E7B8-4C50-8073-553EE4D34198}"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486AC5-CD3C-4FA4-84DA-C85841736E8E}" type="datetimeFigureOut">
              <a:rPr lang="es-ES" smtClean="0"/>
              <a:pPr/>
              <a:t>29/04/2019</a:t>
            </a:fld>
            <a:endParaRPr lang="es-ES" dirty="0"/>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DB0ECB-2DE0-42F5-8341-291100701786}" type="slidenum">
              <a:rPr lang="es-ES" smtClean="0"/>
              <a:pPr/>
              <a:t>‹Nº›</a:t>
            </a:fld>
            <a:endParaRPr lang="es-ES" dirty="0"/>
          </a:p>
        </p:txBody>
      </p:sp>
    </p:spTree>
    <p:extLst>
      <p:ext uri="{BB962C8B-B14F-4D97-AF65-F5344CB8AC3E}">
        <p14:creationId xmlns:p14="http://schemas.microsoft.com/office/powerpoint/2010/main" val="3661122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 El aumento de la activación de la coagulación sanguínea «in vivo» que ocurre en el anciano sano. b) El estasis venoso que supone muchas situaciones clínicas: inmovilidad, obstrucción venosa, aumento de la presión venosa, aumento de la viscosidad sanguínea, dilatación venosa y arritmias auriculares. c) Las lesiones de la pared vascular que predisponen a la ETV en los traumatismos de los miembros inferiores y en la cirugía de cadera y rodilla.</a:t>
            </a:r>
            <a:endParaRPr lang="es-ES" dirty="0"/>
          </a:p>
        </p:txBody>
      </p:sp>
      <p:sp>
        <p:nvSpPr>
          <p:cNvPr id="4" name="3 Marcador de número de diapositiva"/>
          <p:cNvSpPr>
            <a:spLocks noGrp="1"/>
          </p:cNvSpPr>
          <p:nvPr>
            <p:ph type="sldNum" sz="quarter" idx="10"/>
          </p:nvPr>
        </p:nvSpPr>
        <p:spPr/>
        <p:txBody>
          <a:bodyPr/>
          <a:lstStyle/>
          <a:p>
            <a:fld id="{05DB0ECB-2DE0-42F5-8341-291100701786}" type="slidenum">
              <a:rPr lang="es-ES" smtClean="0"/>
              <a:pPr/>
              <a:t>5</a:t>
            </a:fld>
            <a:endParaRPr lang="es-ES" dirty="0"/>
          </a:p>
        </p:txBody>
      </p:sp>
    </p:spTree>
    <p:extLst>
      <p:ext uri="{BB962C8B-B14F-4D97-AF65-F5344CB8AC3E}">
        <p14:creationId xmlns:p14="http://schemas.microsoft.com/office/powerpoint/2010/main" val="2447000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b="0" i="0" kern="1200" dirty="0" smtClean="0">
                <a:solidFill>
                  <a:schemeClr val="tx1"/>
                </a:solidFill>
                <a:latin typeface="+mn-lt"/>
                <a:ea typeface="+mn-ea"/>
                <a:cs typeface="+mn-cs"/>
              </a:rPr>
              <a:t>n términos formales, se define como la posibilidad de que una condición de salud o enfermedad se presente en un grupo de población frente al riesgo de que ocurra en otro. En epidemiología, la comparación suele realizarse entre grupos humanos que presentan condiciones de vida similares, con la diferencia de que uno se encuentra expuesto a un factor de riesgo (</a:t>
            </a:r>
            <a:r>
              <a:rPr lang="es-ES" sz="1200" b="0" i="1" kern="1200" dirty="0" smtClean="0">
                <a:solidFill>
                  <a:schemeClr val="tx1"/>
                </a:solidFill>
                <a:latin typeface="+mn-lt"/>
                <a:ea typeface="+mn-ea"/>
                <a:cs typeface="+mn-cs"/>
              </a:rPr>
              <a:t>m</a:t>
            </a:r>
            <a:r>
              <a:rPr lang="es-ES" sz="1200" b="0" i="1" kern="1200" baseline="-25000" dirty="0" smtClean="0">
                <a:solidFill>
                  <a:schemeClr val="tx1"/>
                </a:solidFill>
                <a:latin typeface="+mn-lt"/>
                <a:ea typeface="+mn-ea"/>
                <a:cs typeface="+mn-cs"/>
              </a:rPr>
              <a:t>i</a:t>
            </a:r>
            <a:r>
              <a:rPr lang="es-ES" sz="1200" b="0" i="0" kern="1200" dirty="0" smtClean="0">
                <a:solidFill>
                  <a:schemeClr val="tx1"/>
                </a:solidFill>
                <a:latin typeface="+mn-lt"/>
                <a:ea typeface="+mn-ea"/>
                <a:cs typeface="+mn-cs"/>
              </a:rPr>
              <a:t>) mientras que el otro carece de esta característica (</a:t>
            </a:r>
            <a:r>
              <a:rPr lang="es-ES" sz="1200" b="0" i="1" kern="1200" dirty="0" smtClean="0">
                <a:solidFill>
                  <a:schemeClr val="tx1"/>
                </a:solidFill>
                <a:latin typeface="+mn-lt"/>
                <a:ea typeface="+mn-ea"/>
                <a:cs typeface="+mn-cs"/>
              </a:rPr>
              <a:t>m</a:t>
            </a:r>
            <a:r>
              <a:rPr lang="es-ES" sz="1200" b="0" i="1" kern="1200" baseline="-25000" dirty="0" smtClean="0">
                <a:solidFill>
                  <a:schemeClr val="tx1"/>
                </a:solidFill>
                <a:latin typeface="+mn-lt"/>
                <a:ea typeface="+mn-ea"/>
                <a:cs typeface="+mn-cs"/>
              </a:rPr>
              <a:t>o</a:t>
            </a:r>
            <a:r>
              <a:rPr lang="es-ES" sz="1200" b="0" i="0" kern="1200" dirty="0" smtClean="0">
                <a:solidFill>
                  <a:schemeClr val="tx1"/>
                </a:solidFill>
                <a:latin typeface="+mn-lt"/>
                <a:ea typeface="+mn-ea"/>
                <a:cs typeface="+mn-cs"/>
              </a:rPr>
              <a:t>)</a:t>
            </a:r>
            <a:endParaRPr lang="es-ES" dirty="0"/>
          </a:p>
        </p:txBody>
      </p:sp>
      <p:sp>
        <p:nvSpPr>
          <p:cNvPr id="4" name="3 Marcador de número de diapositiva"/>
          <p:cNvSpPr>
            <a:spLocks noGrp="1"/>
          </p:cNvSpPr>
          <p:nvPr>
            <p:ph type="sldNum" sz="quarter" idx="10"/>
          </p:nvPr>
        </p:nvSpPr>
        <p:spPr/>
        <p:txBody>
          <a:bodyPr/>
          <a:lstStyle/>
          <a:p>
            <a:fld id="{05DB0ECB-2DE0-42F5-8341-291100701786}" type="slidenum">
              <a:rPr lang="es-ES" smtClean="0"/>
              <a:pPr/>
              <a:t>8</a:t>
            </a:fld>
            <a:endParaRPr lang="es-ES" dirty="0"/>
          </a:p>
        </p:txBody>
      </p:sp>
    </p:spTree>
    <p:extLst>
      <p:ext uri="{BB962C8B-B14F-4D97-AF65-F5344CB8AC3E}">
        <p14:creationId xmlns:p14="http://schemas.microsoft.com/office/powerpoint/2010/main" val="351305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05DB0ECB-2DE0-42F5-8341-291100701786}" type="slidenum">
              <a:rPr lang="es-ES" smtClean="0"/>
              <a:pPr/>
              <a:t>17</a:t>
            </a:fld>
            <a:endParaRPr lang="es-ES" dirty="0"/>
          </a:p>
        </p:txBody>
      </p:sp>
    </p:spTree>
    <p:extLst>
      <p:ext uri="{BB962C8B-B14F-4D97-AF65-F5344CB8AC3E}">
        <p14:creationId xmlns:p14="http://schemas.microsoft.com/office/powerpoint/2010/main" val="1896998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La sobrecarga aguda de presión produce aumento de la presión intracavitaria en el VD, lo que ocasiona una disminución de la presión de perfusión coronaria con isquemia, disfunción y dilatación del VD. Esto genera aumento de la tensión ventricular y aumento del consumo de oxígeno perpetuando la isquemia. La dilatación aguda del VD produce disminución de la distensibilidad del VI, con disminución de la precarga de este y disminución del gasto cardíaco y shock</a:t>
            </a:r>
          </a:p>
          <a:p>
            <a:endParaRPr lang="es-ES" dirty="0"/>
          </a:p>
        </p:txBody>
      </p:sp>
      <p:sp>
        <p:nvSpPr>
          <p:cNvPr id="4" name="3 Marcador de número de diapositiva"/>
          <p:cNvSpPr>
            <a:spLocks noGrp="1"/>
          </p:cNvSpPr>
          <p:nvPr>
            <p:ph type="sldNum" sz="quarter" idx="10"/>
          </p:nvPr>
        </p:nvSpPr>
        <p:spPr/>
        <p:txBody>
          <a:bodyPr/>
          <a:lstStyle/>
          <a:p>
            <a:fld id="{05DB0ECB-2DE0-42F5-8341-291100701786}" type="slidenum">
              <a:rPr lang="es-ES" smtClean="0"/>
              <a:pPr/>
              <a:t>21</a:t>
            </a:fld>
            <a:endParaRPr lang="es-ES" dirty="0"/>
          </a:p>
        </p:txBody>
      </p:sp>
    </p:spTree>
    <p:extLst>
      <p:ext uri="{BB962C8B-B14F-4D97-AF65-F5344CB8AC3E}">
        <p14:creationId xmlns:p14="http://schemas.microsoft.com/office/powerpoint/2010/main" val="768303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05DB0ECB-2DE0-42F5-8341-291100701786}" type="slidenum">
              <a:rPr lang="es-ES" smtClean="0"/>
              <a:pPr/>
              <a:t>22</a:t>
            </a:fld>
            <a:endParaRPr lang="es-ES" dirty="0"/>
          </a:p>
        </p:txBody>
      </p:sp>
    </p:spTree>
    <p:extLst>
      <p:ext uri="{BB962C8B-B14F-4D97-AF65-F5344CB8AC3E}">
        <p14:creationId xmlns:p14="http://schemas.microsoft.com/office/powerpoint/2010/main" val="1697593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El mayor valor del PESI consiste en identificar a los pacientes de riesgo bajo</a:t>
            </a:r>
            <a:endParaRPr lang="es-ES" dirty="0"/>
          </a:p>
        </p:txBody>
      </p:sp>
      <p:sp>
        <p:nvSpPr>
          <p:cNvPr id="4" name="3 Marcador de número de diapositiva"/>
          <p:cNvSpPr>
            <a:spLocks noGrp="1"/>
          </p:cNvSpPr>
          <p:nvPr>
            <p:ph type="sldNum" sz="quarter" idx="10"/>
          </p:nvPr>
        </p:nvSpPr>
        <p:spPr/>
        <p:txBody>
          <a:bodyPr/>
          <a:lstStyle/>
          <a:p>
            <a:fld id="{05DB0ECB-2DE0-42F5-8341-291100701786}" type="slidenum">
              <a:rPr lang="es-ES" smtClean="0"/>
              <a:pPr/>
              <a:t>23</a:t>
            </a:fld>
            <a:endParaRPr lang="es-ES" dirty="0"/>
          </a:p>
        </p:txBody>
      </p:sp>
    </p:spTree>
    <p:extLst>
      <p:ext uri="{BB962C8B-B14F-4D97-AF65-F5344CB8AC3E}">
        <p14:creationId xmlns:p14="http://schemas.microsoft.com/office/powerpoint/2010/main" val="3375636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4/29/2019</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4/29/2019</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4/29/2019</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4/29/2019</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4/29/2019</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‹Nº›</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6590" y="1206698"/>
            <a:ext cx="10993549" cy="1475013"/>
          </a:xfrm>
        </p:spPr>
        <p:txBody>
          <a:bodyPr>
            <a:normAutofit fontScale="90000"/>
          </a:bodyPr>
          <a:lstStyle/>
          <a:p>
            <a:pPr algn="ctr"/>
            <a:r>
              <a:rPr lang="en-US" dirty="0" smtClean="0"/>
              <a:t/>
            </a:r>
            <a:br>
              <a:rPr lang="en-US" dirty="0" smtClean="0"/>
            </a:br>
            <a:r>
              <a:rPr lang="en-US" sz="4400" dirty="0" smtClean="0"/>
              <a:t>Modulo de neumonología</a:t>
            </a:r>
            <a:br>
              <a:rPr lang="en-US" sz="4400" dirty="0" smtClean="0"/>
            </a:br>
            <a:r>
              <a:rPr lang="en-US" sz="4400" dirty="0" smtClean="0"/>
              <a:t/>
            </a:r>
            <a:br>
              <a:rPr lang="en-US" sz="4400" dirty="0" smtClean="0"/>
            </a:br>
            <a:r>
              <a:rPr lang="en-US" sz="4400" dirty="0" smtClean="0"/>
              <a:t>Tromboembolismo Pulmonar</a:t>
            </a:r>
            <a:endParaRPr lang="en-US" dirty="0"/>
          </a:p>
        </p:txBody>
      </p:sp>
      <p:sp>
        <p:nvSpPr>
          <p:cNvPr id="3" name="Subtitle 2"/>
          <p:cNvSpPr>
            <a:spLocks noGrp="1"/>
          </p:cNvSpPr>
          <p:nvPr>
            <p:ph type="subTitle" idx="1"/>
          </p:nvPr>
        </p:nvSpPr>
        <p:spPr>
          <a:xfrm>
            <a:off x="471129" y="3843866"/>
            <a:ext cx="10993546" cy="1705700"/>
          </a:xfrm>
        </p:spPr>
        <p:txBody>
          <a:bodyPr>
            <a:normAutofit/>
          </a:bodyPr>
          <a:lstStyle/>
          <a:p>
            <a:pPr algn="ctr"/>
            <a:r>
              <a:rPr lang="es-ES" dirty="0" err="1" smtClean="0">
                <a:solidFill>
                  <a:schemeClr val="bg1"/>
                </a:solidFill>
              </a:rPr>
              <a:t>Leaniz</a:t>
            </a:r>
            <a:r>
              <a:rPr lang="es-ES" dirty="0" smtClean="0">
                <a:solidFill>
                  <a:schemeClr val="bg1"/>
                </a:solidFill>
              </a:rPr>
              <a:t> Quimey</a:t>
            </a:r>
          </a:p>
          <a:p>
            <a:pPr algn="ctr"/>
            <a:r>
              <a:rPr lang="es-ES" dirty="0" smtClean="0">
                <a:solidFill>
                  <a:schemeClr val="bg1"/>
                </a:solidFill>
              </a:rPr>
              <a:t>Residencia Clínica Médica</a:t>
            </a:r>
          </a:p>
          <a:p>
            <a:pPr algn="ctr"/>
            <a:r>
              <a:rPr lang="es-ES" dirty="0" smtClean="0">
                <a:solidFill>
                  <a:schemeClr val="bg1"/>
                </a:solidFill>
              </a:rPr>
              <a:t>Abril 2019</a:t>
            </a:r>
          </a:p>
          <a:p>
            <a:pPr algn="ctr"/>
            <a:r>
              <a:rPr lang="es-ES" dirty="0" smtClean="0">
                <a:solidFill>
                  <a:schemeClr val="bg1"/>
                </a:solidFill>
              </a:rPr>
              <a:t>Catedra clínica medica</a:t>
            </a:r>
          </a:p>
        </p:txBody>
      </p:sp>
    </p:spTree>
    <p:extLst>
      <p:ext uri="{BB962C8B-B14F-4D97-AF65-F5344CB8AC3E}">
        <p14:creationId xmlns:p14="http://schemas.microsoft.com/office/powerpoint/2010/main" val="4015670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l="16947" t="16154" r="17716" b="30641"/>
          <a:stretch>
            <a:fillRect/>
          </a:stretch>
        </p:blipFill>
        <p:spPr bwMode="auto">
          <a:xfrm>
            <a:off x="720969" y="988844"/>
            <a:ext cx="10893670" cy="4989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0" y="701675"/>
            <a:ext cx="11029950" cy="1014413"/>
          </a:xfrm>
        </p:spPr>
        <p:txBody>
          <a:bodyPr/>
          <a:lstStyle/>
          <a:p>
            <a:pPr algn="ctr"/>
            <a:r>
              <a:rPr lang="es-ES" dirty="0" smtClean="0"/>
              <a:t>Diagnóstico</a:t>
            </a:r>
            <a:br>
              <a:rPr lang="es-ES" dirty="0" smtClean="0"/>
            </a:br>
            <a:r>
              <a:rPr lang="es-ES" dirty="0" smtClean="0"/>
              <a:t>Evaluación de la probabilidad clínica</a:t>
            </a:r>
            <a:endParaRPr lang="es-ES" dirty="0"/>
          </a:p>
        </p:txBody>
      </p:sp>
      <p:pic>
        <p:nvPicPr>
          <p:cNvPr id="2050" name="Picture 2"/>
          <p:cNvPicPr>
            <a:picLocks noChangeAspect="1" noChangeArrowheads="1"/>
          </p:cNvPicPr>
          <p:nvPr/>
        </p:nvPicPr>
        <p:blipFill>
          <a:blip r:embed="rId2"/>
          <a:srcRect l="37086" t="19487" r="23846" b="9487"/>
          <a:stretch>
            <a:fillRect/>
          </a:stretch>
        </p:blipFill>
        <p:spPr bwMode="auto">
          <a:xfrm>
            <a:off x="3314700" y="589084"/>
            <a:ext cx="7775288" cy="6088488"/>
          </a:xfrm>
          <a:prstGeom prst="rect">
            <a:avLst/>
          </a:prstGeom>
          <a:noFill/>
          <a:ln w="9525">
            <a:noFill/>
            <a:miter lim="800000"/>
            <a:headEnd/>
            <a:tailEnd/>
          </a:ln>
        </p:spPr>
      </p:pic>
      <p:sp>
        <p:nvSpPr>
          <p:cNvPr id="5" name="4 CuadroTexto"/>
          <p:cNvSpPr txBox="1"/>
          <p:nvPr/>
        </p:nvSpPr>
        <p:spPr>
          <a:xfrm>
            <a:off x="123093" y="2927838"/>
            <a:ext cx="2980592" cy="830997"/>
          </a:xfrm>
          <a:prstGeom prst="rect">
            <a:avLst/>
          </a:prstGeom>
          <a:noFill/>
        </p:spPr>
        <p:txBody>
          <a:bodyPr wrap="square" rtlCol="0">
            <a:spAutoFit/>
          </a:bodyPr>
          <a:lstStyle/>
          <a:p>
            <a:pPr algn="ctr"/>
            <a:r>
              <a:rPr lang="es-ES" sz="2400" b="1" dirty="0" smtClean="0">
                <a:solidFill>
                  <a:srgbClr val="C00000"/>
                </a:solidFill>
              </a:rPr>
              <a:t>Evaluación de la probabilidad clínica</a:t>
            </a:r>
            <a:endParaRPr lang="es-ES" sz="2400" b="1" dirty="0">
              <a:solidFill>
                <a:srgbClr val="C0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Diagnóstico</a:t>
            </a:r>
            <a:br>
              <a:rPr lang="es-ES" dirty="0" smtClean="0"/>
            </a:br>
            <a:r>
              <a:rPr lang="es-ES" dirty="0" smtClean="0"/>
              <a:t>Laboratorio y marcadores biológicos</a:t>
            </a:r>
            <a:endParaRPr lang="es-ES" dirty="0"/>
          </a:p>
        </p:txBody>
      </p:sp>
      <p:sp>
        <p:nvSpPr>
          <p:cNvPr id="3" name="2 Marcador de contenido"/>
          <p:cNvSpPr>
            <a:spLocks noGrp="1"/>
          </p:cNvSpPr>
          <p:nvPr>
            <p:ph idx="1"/>
          </p:nvPr>
        </p:nvSpPr>
        <p:spPr>
          <a:xfrm>
            <a:off x="581192" y="2180496"/>
            <a:ext cx="11029615" cy="4466489"/>
          </a:xfrm>
        </p:spPr>
        <p:txBody>
          <a:bodyPr/>
          <a:lstStyle/>
          <a:p>
            <a:pPr algn="just"/>
            <a:r>
              <a:rPr lang="es-ES" dirty="0" smtClean="0"/>
              <a:t>Dímero-D (</a:t>
            </a:r>
            <a:r>
              <a:rPr lang="es-ES" dirty="0" smtClean="0">
                <a:solidFill>
                  <a:srgbClr val="C00000"/>
                </a:solidFill>
              </a:rPr>
              <a:t>sensibilidad del 95% </a:t>
            </a:r>
            <a:r>
              <a:rPr lang="es-ES" dirty="0" smtClean="0"/>
              <a:t>)</a:t>
            </a:r>
          </a:p>
          <a:p>
            <a:pPr lvl="1" algn="just"/>
            <a:endParaRPr lang="es-ES" dirty="0" smtClean="0"/>
          </a:p>
          <a:p>
            <a:pPr lvl="1" algn="just"/>
            <a:r>
              <a:rPr lang="es-ES" dirty="0" smtClean="0"/>
              <a:t>El dímero D (DD) es un marcador de la generación de trombina y plasmina.</a:t>
            </a:r>
          </a:p>
          <a:p>
            <a:pPr lvl="1" algn="just"/>
            <a:endParaRPr lang="es-ES" dirty="0" smtClean="0"/>
          </a:p>
          <a:p>
            <a:pPr lvl="1" algn="just"/>
            <a:r>
              <a:rPr lang="es-ES" dirty="0" smtClean="0"/>
              <a:t>Su vida media está entre 6 a 8 horas.</a:t>
            </a:r>
          </a:p>
          <a:p>
            <a:pPr lvl="1" algn="just"/>
            <a:endParaRPr lang="es-ES" dirty="0" smtClean="0"/>
          </a:p>
          <a:p>
            <a:pPr lvl="1" algn="just"/>
            <a:r>
              <a:rPr lang="es-ES" dirty="0" smtClean="0"/>
              <a:t>Debido a que el sistema hemostático está en equilibrio dinámico, el nivel plasmático de DD no es cero en la población normal y aumenta con la edad.</a:t>
            </a:r>
          </a:p>
          <a:p>
            <a:pPr lvl="1" algn="just"/>
            <a:endParaRPr lang="es-ES" dirty="0" smtClean="0"/>
          </a:p>
          <a:p>
            <a:pPr lvl="1" algn="just"/>
            <a:r>
              <a:rPr lang="es-ES" dirty="0" smtClean="0">
                <a:solidFill>
                  <a:srgbClr val="C00000"/>
                </a:solidFill>
              </a:rPr>
              <a:t>El DD NO es específico de trombosis</a:t>
            </a:r>
            <a:r>
              <a:rPr lang="es-ES" dirty="0" smtClean="0"/>
              <a:t>.</a:t>
            </a:r>
          </a:p>
          <a:p>
            <a:pPr lvl="1" algn="just"/>
            <a:endParaRPr lang="es-ES" dirty="0" smtClean="0"/>
          </a:p>
        </p:txBody>
      </p:sp>
      <p:sp>
        <p:nvSpPr>
          <p:cNvPr id="4" name="3 Rectángulo redondeado"/>
          <p:cNvSpPr/>
          <p:nvPr/>
        </p:nvSpPr>
        <p:spPr>
          <a:xfrm>
            <a:off x="5460023" y="5125915"/>
            <a:ext cx="5882054" cy="1556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u="sng" dirty="0" smtClean="0"/>
              <a:t>Valor de corte</a:t>
            </a:r>
          </a:p>
          <a:p>
            <a:pPr algn="ctr"/>
            <a:endParaRPr lang="es-ES" dirty="0" smtClean="0"/>
          </a:p>
          <a:p>
            <a:pPr algn="ctr"/>
            <a:r>
              <a:rPr lang="es-ES" dirty="0" smtClean="0"/>
              <a:t>&lt; 500 ng/ml descarta ETV</a:t>
            </a:r>
          </a:p>
          <a:p>
            <a:pPr algn="ctr"/>
            <a:r>
              <a:rPr lang="es-ES" dirty="0" smtClean="0"/>
              <a:t>   &gt; 500 ng/ml mayor sospecha de ETV </a:t>
            </a: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wipe(down)">
                                      <p:cBhvr>
                                        <p:cTn id="13" dur="500"/>
                                        <p:tgtEl>
                                          <p:spTgt spid="3">
                                            <p:txEl>
                                              <p:pRg st="4" end="4"/>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wipe(down)">
                                      <p:cBhvr>
                                        <p:cTn id="16" dur="500"/>
                                        <p:tgtEl>
                                          <p:spTgt spid="3">
                                            <p:txEl>
                                              <p:pRg st="6" end="6"/>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wipe(down)">
                                      <p:cBhvr>
                                        <p:cTn id="19" dur="500"/>
                                        <p:tgtEl>
                                          <p:spTgt spid="3">
                                            <p:txEl>
                                              <p:pRg st="8" end="8"/>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4">
                                            <p:bg/>
                                          </p:spTgt>
                                        </p:tgtEl>
                                        <p:attrNameLst>
                                          <p:attrName>style.visibility</p:attrName>
                                        </p:attrNameLst>
                                      </p:cBhvr>
                                      <p:to>
                                        <p:strVal val="visible"/>
                                      </p:to>
                                    </p:set>
                                    <p:animEffect transition="in" filter="wipe(down)">
                                      <p:cBhvr>
                                        <p:cTn id="24" dur="500"/>
                                        <p:tgtEl>
                                          <p:spTgt spid="4">
                                            <p:bg/>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wipe(down)">
                                      <p:cBhvr>
                                        <p:cTn id="29" dur="500"/>
                                        <p:tgtEl>
                                          <p:spTgt spid="4">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Effect transition="in" filter="wipe(down)">
                                      <p:cBhvr>
                                        <p:cTn id="34" dur="500"/>
                                        <p:tgtEl>
                                          <p:spTgt spid="4">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Effect transition="in" filter="wipe(down)">
                                      <p:cBhvr>
                                        <p:cTn id="39"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l="17668" t="16923" r="16995" b="35128"/>
          <a:stretch>
            <a:fillRect/>
          </a:stretch>
        </p:blipFill>
        <p:spPr bwMode="auto">
          <a:xfrm>
            <a:off x="835268" y="1213338"/>
            <a:ext cx="10734705" cy="44313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Diagnóstico</a:t>
            </a:r>
            <a:br>
              <a:rPr lang="es-ES" dirty="0" smtClean="0"/>
            </a:br>
            <a:r>
              <a:rPr lang="es-ES" dirty="0" smtClean="0"/>
              <a:t>Laboratorio y marcadores biológicos</a:t>
            </a:r>
            <a:endParaRPr lang="es-ES" dirty="0"/>
          </a:p>
        </p:txBody>
      </p:sp>
      <p:sp>
        <p:nvSpPr>
          <p:cNvPr id="3" name="2 Marcador de contenido"/>
          <p:cNvSpPr>
            <a:spLocks noGrp="1"/>
          </p:cNvSpPr>
          <p:nvPr>
            <p:ph idx="1"/>
          </p:nvPr>
        </p:nvSpPr>
        <p:spPr/>
        <p:txBody>
          <a:bodyPr/>
          <a:lstStyle/>
          <a:p>
            <a:pPr algn="just"/>
            <a:r>
              <a:rPr lang="es-ES" dirty="0" smtClean="0"/>
              <a:t>Un </a:t>
            </a:r>
            <a:r>
              <a:rPr lang="es-ES" dirty="0" smtClean="0">
                <a:solidFill>
                  <a:srgbClr val="C00000"/>
                </a:solidFill>
              </a:rPr>
              <a:t>dímero D elevado por si solo es insuficiente para hacer un diagnóstico de TEP</a:t>
            </a:r>
            <a:r>
              <a:rPr lang="es-ES" dirty="0" smtClean="0"/>
              <a:t>, pero se puede usar para descartar la enfermedad de riesgo bajo e intermedio (</a:t>
            </a:r>
            <a:r>
              <a:rPr lang="es-ES" dirty="0" smtClean="0">
                <a:solidFill>
                  <a:srgbClr val="C00000"/>
                </a:solidFill>
              </a:rPr>
              <a:t>alto valor predictivo negativo</a:t>
            </a:r>
            <a:r>
              <a:rPr lang="es-ES" dirty="0" smtClean="0"/>
              <a:t>). </a:t>
            </a:r>
          </a:p>
          <a:p>
            <a:pPr algn="just"/>
            <a:endParaRPr lang="es-ES" dirty="0" smtClean="0"/>
          </a:p>
          <a:p>
            <a:pPr algn="just"/>
            <a:r>
              <a:rPr lang="es-ES" dirty="0" smtClean="0"/>
              <a:t>Si el ensayo de DD con </a:t>
            </a:r>
            <a:r>
              <a:rPr lang="es-ES" dirty="0" smtClean="0">
                <a:solidFill>
                  <a:srgbClr val="C00000"/>
                </a:solidFill>
              </a:rPr>
              <a:t>riesgo bajo e intermedio </a:t>
            </a:r>
            <a:r>
              <a:rPr lang="es-ES" dirty="0" smtClean="0"/>
              <a:t>es superior al punto de corte </a:t>
            </a:r>
            <a:r>
              <a:rPr lang="es-ES" dirty="0" smtClean="0">
                <a:solidFill>
                  <a:srgbClr val="C00000"/>
                </a:solidFill>
              </a:rPr>
              <a:t>no debe tomarse como confirmación de TEP</a:t>
            </a:r>
            <a:r>
              <a:rPr lang="es-ES" dirty="0" smtClean="0"/>
              <a:t> sino que sólo sirve para </a:t>
            </a:r>
            <a:r>
              <a:rPr lang="es-ES" dirty="0" smtClean="0">
                <a:solidFill>
                  <a:srgbClr val="C00000"/>
                </a:solidFill>
              </a:rPr>
              <a:t>reforzar la presunción</a:t>
            </a:r>
            <a:r>
              <a:rPr lang="es-ES" dirty="0" smtClean="0"/>
              <a:t> debiéndose continuar la marcha diagnóstica con imágenes.</a:t>
            </a:r>
          </a:p>
          <a:p>
            <a:pPr algn="just"/>
            <a:endParaRPr lang="es-ES" dirty="0" smtClean="0"/>
          </a:p>
          <a:p>
            <a:pPr algn="just"/>
            <a:r>
              <a:rPr lang="es-ES" dirty="0" smtClean="0">
                <a:solidFill>
                  <a:srgbClr val="C00000"/>
                </a:solidFill>
              </a:rPr>
              <a:t>NO debe utilizarse en pacientes con pretest clínico alto</a:t>
            </a:r>
            <a:r>
              <a:rPr lang="es-ES" dirty="0" smtClean="0"/>
              <a:t>, en estas situaciones debe realizarse estudios de imagen directamente.</a:t>
            </a: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dirty="0" smtClean="0"/>
              <a:t>Diagnóstico</a:t>
            </a:r>
            <a:br>
              <a:rPr lang="es-ES" dirty="0" smtClean="0"/>
            </a:br>
            <a:r>
              <a:rPr lang="es-ES" dirty="0" smtClean="0"/>
              <a:t>Laboratorio y marcadores biológicos</a:t>
            </a:r>
            <a:endParaRPr lang="es-ES" dirty="0"/>
          </a:p>
        </p:txBody>
      </p:sp>
      <p:sp>
        <p:nvSpPr>
          <p:cNvPr id="3" name="2 Marcador de contenido"/>
          <p:cNvSpPr>
            <a:spLocks noGrp="1"/>
          </p:cNvSpPr>
          <p:nvPr>
            <p:ph idx="1"/>
          </p:nvPr>
        </p:nvSpPr>
        <p:spPr/>
        <p:txBody>
          <a:bodyPr/>
          <a:lstStyle/>
          <a:p>
            <a:pPr algn="just"/>
            <a:r>
              <a:rPr lang="es-ES" dirty="0" smtClean="0"/>
              <a:t>NT-pro-BNP</a:t>
            </a:r>
          </a:p>
          <a:p>
            <a:pPr algn="just"/>
            <a:endParaRPr lang="es-ES" dirty="0" smtClean="0"/>
          </a:p>
          <a:p>
            <a:pPr lvl="1" algn="just"/>
            <a:r>
              <a:rPr lang="es-ES" dirty="0" smtClean="0"/>
              <a:t>El nivel en el plasma de péptidos refleja la </a:t>
            </a:r>
            <a:r>
              <a:rPr lang="es-ES" dirty="0" smtClean="0">
                <a:solidFill>
                  <a:srgbClr val="C00000"/>
                </a:solidFill>
              </a:rPr>
              <a:t>gravedad del compromiso hemodinámico y posible disfunción del VD </a:t>
            </a:r>
            <a:r>
              <a:rPr lang="es-ES" dirty="0" smtClean="0"/>
              <a:t>por TEP   (10 %de mortalidad).</a:t>
            </a:r>
          </a:p>
          <a:p>
            <a:pPr lvl="1" algn="just"/>
            <a:endParaRPr lang="es-ES" dirty="0" smtClean="0"/>
          </a:p>
          <a:p>
            <a:pPr lvl="1" algn="just"/>
            <a:r>
              <a:rPr lang="es-ES" dirty="0" smtClean="0"/>
              <a:t>Un nivel bajo de BNP o de NT-proBNP podría identificar a pacientes con un resultado clínico favorable.</a:t>
            </a:r>
          </a:p>
          <a:p>
            <a:pPr lvl="1" algn="just"/>
            <a:endParaRPr lang="es-ES" dirty="0" smtClean="0"/>
          </a:p>
          <a:p>
            <a:pPr lvl="1" algn="just"/>
            <a:r>
              <a:rPr lang="es-ES" dirty="0" smtClean="0"/>
              <a:t>Los pacientes con TEP hemodinámicamente estables con niveles bajos de estos marcadores serían candidatos para un alta hospitalaria temprana.</a:t>
            </a: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wipe(down)">
                                      <p:cBhvr>
                                        <p:cTn id="13" dur="500"/>
                                        <p:tgtEl>
                                          <p:spTgt spid="3">
                                            <p:txEl>
                                              <p:pRg st="4" end="4"/>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wipe(down)">
                                      <p:cBhvr>
                                        <p:cTn id="1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Diagnóstico</a:t>
            </a:r>
            <a:br>
              <a:rPr lang="es-ES" dirty="0" smtClean="0"/>
            </a:br>
            <a:r>
              <a:rPr lang="es-ES" dirty="0" smtClean="0"/>
              <a:t>Laboratorio y marcadores biológicos</a:t>
            </a:r>
            <a:endParaRPr lang="es-ES" dirty="0"/>
          </a:p>
        </p:txBody>
      </p:sp>
      <p:sp>
        <p:nvSpPr>
          <p:cNvPr id="3" name="2 Marcador de contenido"/>
          <p:cNvSpPr>
            <a:spLocks noGrp="1"/>
          </p:cNvSpPr>
          <p:nvPr>
            <p:ph idx="1"/>
          </p:nvPr>
        </p:nvSpPr>
        <p:spPr/>
        <p:txBody>
          <a:bodyPr/>
          <a:lstStyle/>
          <a:p>
            <a:pPr algn="just"/>
            <a:r>
              <a:rPr lang="es-ES" dirty="0" smtClean="0"/>
              <a:t>Troponinas</a:t>
            </a:r>
          </a:p>
          <a:p>
            <a:pPr lvl="1" algn="just"/>
            <a:endParaRPr lang="es-ES" dirty="0" smtClean="0"/>
          </a:p>
          <a:p>
            <a:pPr lvl="1" algn="just"/>
            <a:r>
              <a:rPr lang="es-ES" dirty="0" smtClean="0"/>
              <a:t>El aumento de las troponinas se asocia con </a:t>
            </a:r>
            <a:r>
              <a:rPr lang="es-ES" dirty="0" smtClean="0">
                <a:solidFill>
                  <a:srgbClr val="C00000"/>
                </a:solidFill>
              </a:rPr>
              <a:t>mayor mortalidad</a:t>
            </a:r>
            <a:r>
              <a:rPr lang="es-ES" dirty="0" smtClean="0"/>
              <a:t>. </a:t>
            </a:r>
          </a:p>
          <a:p>
            <a:pPr lvl="1" algn="just"/>
            <a:endParaRPr lang="es-ES" dirty="0" smtClean="0"/>
          </a:p>
          <a:p>
            <a:pPr lvl="1" algn="just"/>
            <a:r>
              <a:rPr lang="es-ES" dirty="0" smtClean="0"/>
              <a:t>El valor predictivo positivo de la elevación de troponina en pacientes con TEP se correlaciona con una mortalidad temprana del 12% al 44% y el valor predictivo negativo es alto.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wipe(down)">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Diagnóstico</a:t>
            </a:r>
            <a:br>
              <a:rPr lang="es-ES" dirty="0" smtClean="0"/>
            </a:br>
            <a:r>
              <a:rPr lang="es-ES" dirty="0" smtClean="0"/>
              <a:t>Electrocardiograma</a:t>
            </a:r>
            <a:endParaRPr lang="es-ES" dirty="0"/>
          </a:p>
        </p:txBody>
      </p:sp>
      <p:sp>
        <p:nvSpPr>
          <p:cNvPr id="3" name="2 Marcador de contenido"/>
          <p:cNvSpPr>
            <a:spLocks noGrp="1"/>
          </p:cNvSpPr>
          <p:nvPr>
            <p:ph idx="1"/>
          </p:nvPr>
        </p:nvSpPr>
        <p:spPr>
          <a:xfrm>
            <a:off x="572227" y="2028096"/>
            <a:ext cx="11029615" cy="4426492"/>
          </a:xfrm>
        </p:spPr>
        <p:txBody>
          <a:bodyPr/>
          <a:lstStyle/>
          <a:p>
            <a:pPr algn="just"/>
            <a:r>
              <a:rPr lang="es-ES" dirty="0" smtClean="0"/>
              <a:t>La taquicardia sinusal es la alteración más frecuente. </a:t>
            </a:r>
          </a:p>
          <a:p>
            <a:pPr algn="just"/>
            <a:endParaRPr lang="es-ES" dirty="0" smtClean="0"/>
          </a:p>
          <a:p>
            <a:pPr algn="just"/>
            <a:r>
              <a:rPr lang="es-ES" dirty="0" smtClean="0"/>
              <a:t>Supradesnivel del segmento ST en AVR y V1 como expresión de isquemia grave del VD.</a:t>
            </a:r>
          </a:p>
          <a:p>
            <a:pPr algn="just"/>
            <a:endParaRPr lang="es-ES" dirty="0" smtClean="0"/>
          </a:p>
          <a:p>
            <a:pPr algn="just"/>
            <a:r>
              <a:rPr lang="es-ES" dirty="0" smtClean="0"/>
              <a:t>Rotación horaria aguda del eje del QRS con aparición de </a:t>
            </a:r>
            <a:r>
              <a:rPr lang="es-ES" b="1" dirty="0" smtClean="0"/>
              <a:t>S1 Q3 T3.</a:t>
            </a:r>
          </a:p>
          <a:p>
            <a:pPr algn="just"/>
            <a:endParaRPr lang="es-ES" b="1" dirty="0" smtClean="0"/>
          </a:p>
          <a:p>
            <a:pPr algn="just"/>
            <a:r>
              <a:rPr lang="es-ES" dirty="0" smtClean="0"/>
              <a:t>T negativas de V1 a V4 como expresión de dilatación e isquemia del VD.</a:t>
            </a:r>
          </a:p>
          <a:p>
            <a:pPr algn="just"/>
            <a:endParaRPr lang="es-ES" dirty="0" smtClean="0"/>
          </a:p>
          <a:p>
            <a:pPr algn="just"/>
            <a:r>
              <a:rPr lang="es-ES" dirty="0" smtClean="0"/>
              <a:t>Bloqueo agudo incompleto o completo de rama derecha. </a:t>
            </a:r>
          </a:p>
          <a:p>
            <a:pPr algn="just"/>
            <a:endParaRPr lang="es-ES" b="1" dirty="0" smtClean="0"/>
          </a:p>
          <a:p>
            <a:pPr algn="just"/>
            <a:r>
              <a:rPr lang="es-ES" dirty="0" smtClean="0"/>
              <a:t>Puede desencadenar taquiarritmias supraventriculares o ventriculares y bradiarritmias. </a:t>
            </a: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wipe(down)">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wipe(down)">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l="10150" t="32418" r="46397" b="24837"/>
          <a:stretch>
            <a:fillRect/>
          </a:stretch>
        </p:blipFill>
        <p:spPr bwMode="auto">
          <a:xfrm>
            <a:off x="887507" y="803891"/>
            <a:ext cx="10408023" cy="57591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err="1" smtClean="0"/>
              <a:t>AngioTomografia</a:t>
            </a:r>
            <a:r>
              <a:rPr lang="es-ES" dirty="0" smtClean="0"/>
              <a:t> pulmonar</a:t>
            </a:r>
            <a:endParaRPr lang="es-ES" dirty="0"/>
          </a:p>
        </p:txBody>
      </p:sp>
      <p:sp>
        <p:nvSpPr>
          <p:cNvPr id="3" name="Marcador de contenido 2"/>
          <p:cNvSpPr>
            <a:spLocks noGrp="1"/>
          </p:cNvSpPr>
          <p:nvPr>
            <p:ph idx="1"/>
          </p:nvPr>
        </p:nvSpPr>
        <p:spPr>
          <a:xfrm>
            <a:off x="581192" y="1715956"/>
            <a:ext cx="11029615" cy="5142044"/>
          </a:xfrm>
        </p:spPr>
        <p:txBody>
          <a:bodyPr/>
          <a:lstStyle/>
          <a:p>
            <a:pPr>
              <a:buFont typeface="Wingdings" panose="05000000000000000000" pitchFamily="2" charset="2"/>
              <a:buChar char="§"/>
            </a:pPr>
            <a:r>
              <a:rPr lang="es-ES" dirty="0" smtClean="0"/>
              <a:t>Ha sustituido a </a:t>
            </a:r>
            <a:r>
              <a:rPr lang="es-ES" dirty="0"/>
              <a:t>la </a:t>
            </a:r>
            <a:r>
              <a:rPr lang="es-ES" dirty="0" smtClean="0"/>
              <a:t>gammagrafía </a:t>
            </a:r>
            <a:r>
              <a:rPr lang="es-ES" dirty="0"/>
              <a:t>de </a:t>
            </a:r>
            <a:r>
              <a:rPr lang="es-ES" dirty="0" smtClean="0"/>
              <a:t>ventilación-perfusión </a:t>
            </a:r>
            <a:r>
              <a:rPr lang="es-ES" dirty="0"/>
              <a:t>pulmonar, ya que </a:t>
            </a:r>
            <a:r>
              <a:rPr lang="es-ES" dirty="0" smtClean="0"/>
              <a:t>ofrece la </a:t>
            </a:r>
            <a:r>
              <a:rPr lang="es-ES" dirty="0"/>
              <a:t>posibilidad de </a:t>
            </a:r>
            <a:r>
              <a:rPr lang="es-ES" dirty="0" smtClean="0"/>
              <a:t>visualización </a:t>
            </a:r>
            <a:r>
              <a:rPr lang="es-ES" dirty="0"/>
              <a:t>directa de la embolia y sus </a:t>
            </a:r>
            <a:r>
              <a:rPr lang="es-ES" dirty="0" smtClean="0"/>
              <a:t>consecuencias sobre </a:t>
            </a:r>
            <a:r>
              <a:rPr lang="es-ES" dirty="0"/>
              <a:t>el </a:t>
            </a:r>
            <a:r>
              <a:rPr lang="es-ES" dirty="0" smtClean="0"/>
              <a:t>parénquima pulmonar y </a:t>
            </a:r>
            <a:r>
              <a:rPr lang="es-ES" dirty="0" err="1" smtClean="0"/>
              <a:t>vasculatura</a:t>
            </a:r>
            <a:r>
              <a:rPr lang="es-ES" dirty="0" smtClean="0"/>
              <a:t> pulmonar.</a:t>
            </a:r>
          </a:p>
          <a:p>
            <a:r>
              <a:rPr lang="es-ES" dirty="0" smtClean="0"/>
              <a:t>La </a:t>
            </a:r>
            <a:r>
              <a:rPr lang="es-ES" dirty="0"/>
              <a:t>sensibilidad y la especificidad de la </a:t>
            </a:r>
            <a:r>
              <a:rPr lang="es-ES" dirty="0" err="1"/>
              <a:t>angiotomografia</a:t>
            </a:r>
            <a:r>
              <a:rPr lang="es-ES" dirty="0"/>
              <a:t> con afectación de las arterias pulmonares principales y lobulares son superiores al 95</a:t>
            </a:r>
            <a:r>
              <a:rPr lang="es-ES" dirty="0" smtClean="0"/>
              <a:t>%.</a:t>
            </a:r>
          </a:p>
          <a:p>
            <a:r>
              <a:rPr lang="es-ES" dirty="0"/>
              <a:t>Para las arterias </a:t>
            </a:r>
            <a:r>
              <a:rPr lang="es-ES" dirty="0" err="1"/>
              <a:t>subsegmentarias</a:t>
            </a:r>
            <a:r>
              <a:rPr lang="es-ES" dirty="0"/>
              <a:t> disminuye al 80</a:t>
            </a:r>
            <a:r>
              <a:rPr lang="es-ES" dirty="0" smtClean="0"/>
              <a:t>%.</a:t>
            </a:r>
            <a:endParaRPr lang="es-ES" dirty="0"/>
          </a:p>
          <a:p>
            <a:r>
              <a:rPr lang="es-ES" dirty="0"/>
              <a:t>Un nuevo </a:t>
            </a:r>
            <a:r>
              <a:rPr lang="es-ES" dirty="0" err="1"/>
              <a:t>metodo</a:t>
            </a:r>
            <a:r>
              <a:rPr lang="es-ES" dirty="0"/>
              <a:t> </a:t>
            </a:r>
            <a:r>
              <a:rPr lang="es-ES" dirty="0" smtClean="0"/>
              <a:t>es la </a:t>
            </a:r>
            <a:r>
              <a:rPr lang="es-ES" dirty="0"/>
              <a:t>SPECT de </a:t>
            </a:r>
            <a:r>
              <a:rPr lang="es-ES" dirty="0" smtClean="0"/>
              <a:t>ventilación/</a:t>
            </a:r>
            <a:r>
              <a:rPr lang="es-ES" dirty="0" err="1" smtClean="0"/>
              <a:t>perfusion</a:t>
            </a:r>
            <a:r>
              <a:rPr lang="es-ES" dirty="0"/>
              <a:t>, que facilita la </a:t>
            </a:r>
            <a:r>
              <a:rPr lang="es-ES" dirty="0" smtClean="0"/>
              <a:t>identificación de segmentos </a:t>
            </a:r>
            <a:r>
              <a:rPr lang="es-ES" dirty="0"/>
              <a:t>pulmonares afectos, con una alta sensibilidad (&gt; 95</a:t>
            </a:r>
            <a:r>
              <a:rPr lang="es-ES" dirty="0" smtClean="0"/>
              <a:t>%) y </a:t>
            </a:r>
            <a:r>
              <a:rPr lang="es-ES" dirty="0"/>
              <a:t>especificidad (&gt; 90%).</a:t>
            </a:r>
            <a:endParaRPr lang="es-ES" dirty="0" smtClean="0"/>
          </a:p>
        </p:txBody>
      </p:sp>
      <p:pic>
        <p:nvPicPr>
          <p:cNvPr id="4" name="Imagen 3"/>
          <p:cNvPicPr>
            <a:picLocks noChangeAspect="1"/>
          </p:cNvPicPr>
          <p:nvPr/>
        </p:nvPicPr>
        <p:blipFill>
          <a:blip r:embed="rId2"/>
          <a:stretch>
            <a:fillRect/>
          </a:stretch>
        </p:blipFill>
        <p:spPr>
          <a:xfrm>
            <a:off x="3896518" y="840756"/>
            <a:ext cx="4398962" cy="5797165"/>
          </a:xfrm>
          <a:prstGeom prst="rect">
            <a:avLst/>
          </a:prstGeom>
          <a:ln w="38100">
            <a:solidFill>
              <a:schemeClr val="tx1"/>
            </a:solidFill>
          </a:ln>
        </p:spPr>
      </p:pic>
    </p:spTree>
    <p:extLst>
      <p:ext uri="{BB962C8B-B14F-4D97-AF65-F5344CB8AC3E}">
        <p14:creationId xmlns:p14="http://schemas.microsoft.com/office/powerpoint/2010/main" val="133341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sz="4400" dirty="0" smtClean="0"/>
              <a:t>Concepto</a:t>
            </a:r>
            <a:endParaRPr lang="es-ES" sz="4400" dirty="0"/>
          </a:p>
        </p:txBody>
      </p:sp>
      <p:sp>
        <p:nvSpPr>
          <p:cNvPr id="3" name="2 Marcador de contenido"/>
          <p:cNvSpPr>
            <a:spLocks noGrp="1"/>
          </p:cNvSpPr>
          <p:nvPr>
            <p:ph idx="1"/>
          </p:nvPr>
        </p:nvSpPr>
        <p:spPr>
          <a:xfrm>
            <a:off x="564259" y="1130630"/>
            <a:ext cx="11029615" cy="3678303"/>
          </a:xfrm>
        </p:spPr>
        <p:txBody>
          <a:bodyPr/>
          <a:lstStyle/>
          <a:p>
            <a:pPr algn="just"/>
            <a:r>
              <a:rPr lang="es-ES" dirty="0" smtClean="0"/>
              <a:t>La tromboembolia pulmonar (TEP) se define como una </a:t>
            </a:r>
            <a:r>
              <a:rPr lang="es-ES" dirty="0" smtClean="0">
                <a:solidFill>
                  <a:srgbClr val="C00000"/>
                </a:solidFill>
              </a:rPr>
              <a:t>oclusión parcial o completa del lecho vascular pulmonar </a:t>
            </a:r>
            <a:r>
              <a:rPr lang="es-ES" dirty="0" smtClean="0"/>
              <a:t>por trombos originados, en </a:t>
            </a:r>
            <a:r>
              <a:rPr lang="es-ES" dirty="0" smtClean="0">
                <a:solidFill>
                  <a:srgbClr val="C00000"/>
                </a:solidFill>
              </a:rPr>
              <a:t>mas de un 80% </a:t>
            </a:r>
            <a:r>
              <a:rPr lang="es-ES" dirty="0" smtClean="0"/>
              <a:t>de los casos, en el sistema venoso de las </a:t>
            </a:r>
            <a:r>
              <a:rPr lang="es-ES" dirty="0" smtClean="0">
                <a:solidFill>
                  <a:srgbClr val="C00000"/>
                </a:solidFill>
              </a:rPr>
              <a:t>extremidades inferiores o pélvicas</a:t>
            </a:r>
            <a:r>
              <a:rPr lang="es-ES" dirty="0" smtClean="0"/>
              <a:t>.</a:t>
            </a:r>
          </a:p>
          <a:p>
            <a:pPr algn="just"/>
            <a:endParaRPr lang="es-ES" dirty="0" smtClean="0"/>
          </a:p>
          <a:p>
            <a:pPr algn="just"/>
            <a:r>
              <a:rPr lang="es-ES" dirty="0" smtClean="0"/>
              <a:t>Esta entidad se asocia con condiciones que determinan hipercoagulabilidad sanguínea, tanto </a:t>
            </a:r>
            <a:r>
              <a:rPr lang="es-ES" dirty="0" smtClean="0">
                <a:solidFill>
                  <a:srgbClr val="C00000"/>
                </a:solidFill>
              </a:rPr>
              <a:t>congénitas como adquiridas</a:t>
            </a:r>
            <a:r>
              <a:rPr lang="es-ES" dirty="0" smtClean="0"/>
              <a:t>.</a:t>
            </a:r>
            <a:endParaRPr lang="es-ES" dirty="0"/>
          </a:p>
        </p:txBody>
      </p:sp>
      <p:graphicFrame>
        <p:nvGraphicFramePr>
          <p:cNvPr id="4" name="3 Diagrama"/>
          <p:cNvGraphicFramePr/>
          <p:nvPr/>
        </p:nvGraphicFramePr>
        <p:xfrm>
          <a:off x="3191933" y="3454399"/>
          <a:ext cx="5105400" cy="29887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160867" y="5901267"/>
            <a:ext cx="10117666" cy="600164"/>
          </a:xfrm>
          <a:prstGeom prst="rect">
            <a:avLst/>
          </a:prstGeom>
          <a:noFill/>
        </p:spPr>
        <p:txBody>
          <a:bodyPr wrap="square" rtlCol="0">
            <a:spAutoFit/>
          </a:bodyPr>
          <a:lstStyle/>
          <a:p>
            <a:r>
              <a:rPr lang="es-ES" sz="1100" dirty="0" smtClean="0"/>
              <a:t>TEP: tromboembolia pulmonar.</a:t>
            </a:r>
          </a:p>
          <a:p>
            <a:r>
              <a:rPr lang="es-ES" sz="1100" dirty="0" smtClean="0"/>
              <a:t>TVP: trombosis venosa profunda.</a:t>
            </a:r>
          </a:p>
          <a:p>
            <a:r>
              <a:rPr lang="es-ES" sz="1100" dirty="0" smtClean="0"/>
              <a:t>ETV: enfermedad tromboembólica. </a:t>
            </a:r>
            <a:endParaRPr lang="es-ES" sz="1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graphicEl>
                                              <a:dgm id="{E5C42528-69C5-4A1D-B624-687B896DE0B7}"/>
                                            </p:graphicEl>
                                          </p:spTgt>
                                        </p:tgtEl>
                                        <p:attrNameLst>
                                          <p:attrName>style.visibility</p:attrName>
                                        </p:attrNameLst>
                                      </p:cBhvr>
                                      <p:to>
                                        <p:strVal val="visible"/>
                                      </p:to>
                                    </p:set>
                                    <p:animEffect transition="in" filter="wipe(down)">
                                      <p:cBhvr>
                                        <p:cTn id="17" dur="500"/>
                                        <p:tgtEl>
                                          <p:spTgt spid="4">
                                            <p:graphicEl>
                                              <a:dgm id="{E5C42528-69C5-4A1D-B624-687B896DE0B7}"/>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graphicEl>
                                              <a:dgm id="{44A26CFA-2050-4C76-980D-20F643F52803}"/>
                                            </p:graphicEl>
                                          </p:spTgt>
                                        </p:tgtEl>
                                        <p:attrNameLst>
                                          <p:attrName>style.visibility</p:attrName>
                                        </p:attrNameLst>
                                      </p:cBhvr>
                                      <p:to>
                                        <p:strVal val="visible"/>
                                      </p:to>
                                    </p:set>
                                    <p:animEffect transition="in" filter="wipe(down)">
                                      <p:cBhvr>
                                        <p:cTn id="22" dur="500"/>
                                        <p:tgtEl>
                                          <p:spTgt spid="4">
                                            <p:graphicEl>
                                              <a:dgm id="{44A26CFA-2050-4C76-980D-20F643F52803}"/>
                                            </p:graphic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
                                            <p:graphicEl>
                                              <a:dgm id="{4F4B9B00-BEFE-4526-AB78-D93E1956F5CC}"/>
                                            </p:graphicEl>
                                          </p:spTgt>
                                        </p:tgtEl>
                                        <p:attrNameLst>
                                          <p:attrName>style.visibility</p:attrName>
                                        </p:attrNameLst>
                                      </p:cBhvr>
                                      <p:to>
                                        <p:strVal val="visible"/>
                                      </p:to>
                                    </p:set>
                                    <p:animEffect transition="in" filter="wipe(down)">
                                      <p:cBhvr>
                                        <p:cTn id="25" dur="500"/>
                                        <p:tgtEl>
                                          <p:spTgt spid="4">
                                            <p:graphicEl>
                                              <a:dgm id="{4F4B9B00-BEFE-4526-AB78-D93E1956F5CC}"/>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4">
                                            <p:graphicEl>
                                              <a:dgm id="{474BACA5-FDAC-4948-A90B-089A7E801058}"/>
                                            </p:graphicEl>
                                          </p:spTgt>
                                        </p:tgtEl>
                                        <p:attrNameLst>
                                          <p:attrName>style.visibility</p:attrName>
                                        </p:attrNameLst>
                                      </p:cBhvr>
                                      <p:to>
                                        <p:strVal val="visible"/>
                                      </p:to>
                                    </p:set>
                                    <p:animEffect transition="in" filter="wipe(down)">
                                      <p:cBhvr>
                                        <p:cTn id="30" dur="500"/>
                                        <p:tgtEl>
                                          <p:spTgt spid="4">
                                            <p:graphicEl>
                                              <a:dgm id="{474BACA5-FDAC-4948-A90B-089A7E801058}"/>
                                            </p:graphic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4">
                                            <p:graphicEl>
                                              <a:dgm id="{C69158F6-CA6B-4AF2-91A1-03B7A87A4105}"/>
                                            </p:graphicEl>
                                          </p:spTgt>
                                        </p:tgtEl>
                                        <p:attrNameLst>
                                          <p:attrName>style.visibility</p:attrName>
                                        </p:attrNameLst>
                                      </p:cBhvr>
                                      <p:to>
                                        <p:strVal val="visible"/>
                                      </p:to>
                                    </p:set>
                                    <p:animEffect transition="in" filter="wipe(down)">
                                      <p:cBhvr>
                                        <p:cTn id="33" dur="500"/>
                                        <p:tgtEl>
                                          <p:spTgt spid="4">
                                            <p:graphicEl>
                                              <a:dgm id="{C69158F6-CA6B-4AF2-91A1-03B7A87A410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4"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Ecocardiograma</a:t>
            </a:r>
            <a:endParaRPr lang="es-ES" dirty="0"/>
          </a:p>
        </p:txBody>
      </p:sp>
      <p:sp>
        <p:nvSpPr>
          <p:cNvPr id="3" name="Marcador de contenido 2"/>
          <p:cNvSpPr>
            <a:spLocks noGrp="1"/>
          </p:cNvSpPr>
          <p:nvPr>
            <p:ph idx="1"/>
          </p:nvPr>
        </p:nvSpPr>
        <p:spPr/>
        <p:txBody>
          <a:bodyPr/>
          <a:lstStyle/>
          <a:p>
            <a:r>
              <a:rPr lang="es-ES" dirty="0" smtClean="0"/>
              <a:t>Desempeña un </a:t>
            </a:r>
            <a:r>
              <a:rPr lang="es-ES" dirty="0"/>
              <a:t>papel </a:t>
            </a:r>
            <a:r>
              <a:rPr lang="es-ES" dirty="0" smtClean="0"/>
              <a:t>relevante en </a:t>
            </a:r>
            <a:r>
              <a:rPr lang="es-ES" dirty="0"/>
              <a:t>el diagnostico y en la </a:t>
            </a:r>
            <a:r>
              <a:rPr lang="es-ES" dirty="0" smtClean="0"/>
              <a:t>estratificación </a:t>
            </a:r>
            <a:r>
              <a:rPr lang="es-ES" dirty="0"/>
              <a:t>de riesgo en la TEP. </a:t>
            </a:r>
            <a:endParaRPr lang="es-ES" dirty="0" smtClean="0"/>
          </a:p>
          <a:p>
            <a:r>
              <a:rPr lang="es-ES" dirty="0" smtClean="0"/>
              <a:t>La detección </a:t>
            </a:r>
            <a:r>
              <a:rPr lang="es-ES" dirty="0"/>
              <a:t>de una </a:t>
            </a:r>
            <a:r>
              <a:rPr lang="es-ES" dirty="0" smtClean="0"/>
              <a:t>alteraciones en el VD (hipocinesia</a:t>
            </a:r>
            <a:r>
              <a:rPr lang="es-ES" dirty="0"/>
              <a:t>, entre otras) sin </a:t>
            </a:r>
            <a:r>
              <a:rPr lang="es-ES" dirty="0" smtClean="0"/>
              <a:t>explicación </a:t>
            </a:r>
            <a:r>
              <a:rPr lang="es-ES" dirty="0"/>
              <a:t>puede sugerir la </a:t>
            </a:r>
            <a:r>
              <a:rPr lang="es-ES" dirty="0" smtClean="0"/>
              <a:t>posibilidad de </a:t>
            </a:r>
            <a:r>
              <a:rPr lang="es-ES" dirty="0"/>
              <a:t>TEP. </a:t>
            </a:r>
            <a:endParaRPr lang="es-ES" dirty="0" smtClean="0"/>
          </a:p>
          <a:p>
            <a:r>
              <a:rPr lang="es-ES" dirty="0" smtClean="0"/>
              <a:t>La </a:t>
            </a:r>
            <a:r>
              <a:rPr lang="es-ES" dirty="0"/>
              <a:t>sensibilidad de la </a:t>
            </a:r>
            <a:r>
              <a:rPr lang="es-ES" dirty="0" smtClean="0"/>
              <a:t>ecocardiografía </a:t>
            </a:r>
            <a:r>
              <a:rPr lang="es-ES" dirty="0" err="1" smtClean="0"/>
              <a:t>transtoracica</a:t>
            </a:r>
            <a:r>
              <a:rPr lang="es-ES" dirty="0"/>
              <a:t> </a:t>
            </a:r>
            <a:r>
              <a:rPr lang="es-ES" dirty="0" smtClean="0"/>
              <a:t>se </a:t>
            </a:r>
            <a:r>
              <a:rPr lang="es-ES" dirty="0"/>
              <a:t>aproxima al 50</a:t>
            </a:r>
            <a:r>
              <a:rPr lang="es-ES" dirty="0" smtClean="0"/>
              <a:t>%.</a:t>
            </a:r>
          </a:p>
          <a:p>
            <a:r>
              <a:rPr lang="es-ES" dirty="0" smtClean="0"/>
              <a:t>Es especialmente útil para orientar hacia la etiología del shock.</a:t>
            </a:r>
            <a:endParaRPr lang="es-ES" dirty="0"/>
          </a:p>
        </p:txBody>
      </p:sp>
    </p:spTree>
    <p:extLst>
      <p:ext uri="{BB962C8B-B14F-4D97-AF65-F5344CB8AC3E}">
        <p14:creationId xmlns:p14="http://schemas.microsoft.com/office/powerpoint/2010/main" val="1258480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Estratificación de riesgo</a:t>
            </a:r>
            <a:endParaRPr lang="es-ES" dirty="0"/>
          </a:p>
        </p:txBody>
      </p:sp>
      <p:sp>
        <p:nvSpPr>
          <p:cNvPr id="3" name="2 Marcador de contenido"/>
          <p:cNvSpPr>
            <a:spLocks noGrp="1"/>
          </p:cNvSpPr>
          <p:nvPr>
            <p:ph idx="1"/>
          </p:nvPr>
        </p:nvSpPr>
        <p:spPr>
          <a:xfrm>
            <a:off x="581192" y="2180496"/>
            <a:ext cx="11029615" cy="4453386"/>
          </a:xfrm>
        </p:spPr>
        <p:txBody>
          <a:bodyPr>
            <a:normAutofit fontScale="92500" lnSpcReduction="20000"/>
          </a:bodyPr>
          <a:lstStyle/>
          <a:p>
            <a:pPr algn="just"/>
            <a:r>
              <a:rPr lang="es-ES" b="1" dirty="0" smtClean="0"/>
              <a:t>TEP de riesgo alto o TEP masivo</a:t>
            </a:r>
            <a:r>
              <a:rPr lang="es-ES" dirty="0" smtClean="0"/>
              <a:t> (mortalidad mayor del 15% a corto plazo)</a:t>
            </a:r>
          </a:p>
          <a:p>
            <a:pPr algn="just"/>
            <a:endParaRPr lang="es-ES" dirty="0" smtClean="0"/>
          </a:p>
          <a:p>
            <a:pPr lvl="1" algn="just"/>
            <a:r>
              <a:rPr lang="es-ES" dirty="0" smtClean="0"/>
              <a:t>Cuando </a:t>
            </a:r>
            <a:r>
              <a:rPr lang="es-ES" dirty="0" smtClean="0">
                <a:solidFill>
                  <a:srgbClr val="C00000"/>
                </a:solidFill>
              </a:rPr>
              <a:t>hay Inestabilidad hemodinámica secundaria a la falla del VD </a:t>
            </a:r>
            <a:r>
              <a:rPr lang="es-ES" dirty="0" smtClean="0"/>
              <a:t>y no por el grado de interrupción del árbol vascular pulmonar.</a:t>
            </a:r>
          </a:p>
          <a:p>
            <a:pPr algn="just"/>
            <a:endParaRPr lang="es-ES" dirty="0" smtClean="0"/>
          </a:p>
          <a:p>
            <a:pPr algn="just"/>
            <a:r>
              <a:rPr lang="es-ES" dirty="0" smtClean="0"/>
              <a:t>Hay 4 subtipos clínicos:</a:t>
            </a:r>
          </a:p>
          <a:p>
            <a:pPr lvl="1" algn="just"/>
            <a:endParaRPr lang="es-ES" dirty="0" smtClean="0"/>
          </a:p>
          <a:p>
            <a:pPr lvl="1" algn="just"/>
            <a:r>
              <a:rPr lang="es-ES" dirty="0" smtClean="0"/>
              <a:t>Signos clínicos de hipoperfusión tisular, bajo gasto cardíaco con shock inminente y mala perfusión periférica.</a:t>
            </a:r>
          </a:p>
          <a:p>
            <a:pPr lvl="1" algn="just"/>
            <a:endParaRPr lang="es-ES" dirty="0" smtClean="0"/>
          </a:p>
          <a:p>
            <a:pPr lvl="1" algn="just"/>
            <a:r>
              <a:rPr lang="es-ES" dirty="0" smtClean="0"/>
              <a:t>Shock manifiesto con hipotensión (PAS &lt; 90 mm Hg o una caída de al menos 40 mm Hg por 15-30 minutos) no explicable por otra causa.</a:t>
            </a:r>
          </a:p>
          <a:p>
            <a:pPr lvl="1" algn="just"/>
            <a:endParaRPr lang="es-ES" dirty="0" smtClean="0"/>
          </a:p>
          <a:p>
            <a:pPr lvl="1" algn="just"/>
            <a:r>
              <a:rPr lang="es-ES" dirty="0" smtClean="0"/>
              <a:t>Hipotensión sostenida que requiera apoyo inotrópico o vasopresor con o sin requerimiento de ARM. </a:t>
            </a:r>
          </a:p>
          <a:p>
            <a:pPr lvl="1" algn="just"/>
            <a:endParaRPr lang="es-ES" dirty="0" smtClean="0"/>
          </a:p>
          <a:p>
            <a:pPr lvl="1" algn="just"/>
            <a:r>
              <a:rPr lang="es-ES" dirty="0" smtClean="0"/>
              <a:t>Paro cardiorrespiratorio.</a:t>
            </a:r>
          </a:p>
          <a:p>
            <a:pPr lvl="1" algn="just"/>
            <a:endParaRPr lang="es-ES" dirty="0" smtClean="0"/>
          </a:p>
          <a:p>
            <a:pPr lvl="1" algn="just"/>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down)">
                                      <p:cBhvr>
                                        <p:cTn id="15" dur="500"/>
                                        <p:tgtEl>
                                          <p:spTgt spid="3">
                                            <p:txEl>
                                              <p:pRg st="4" end="4"/>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wipe(down)">
                                      <p:cBhvr>
                                        <p:cTn id="18" dur="500"/>
                                        <p:tgtEl>
                                          <p:spTgt spid="3">
                                            <p:txEl>
                                              <p:pRg st="6" end="6"/>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wipe(down)">
                                      <p:cBhvr>
                                        <p:cTn id="21" dur="500"/>
                                        <p:tgtEl>
                                          <p:spTgt spid="3">
                                            <p:txEl>
                                              <p:pRg st="8" end="8"/>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
                                            <p:txEl>
                                              <p:pRg st="10" end="10"/>
                                            </p:txEl>
                                          </p:spTgt>
                                        </p:tgtEl>
                                        <p:attrNameLst>
                                          <p:attrName>style.visibility</p:attrName>
                                        </p:attrNameLst>
                                      </p:cBhvr>
                                      <p:to>
                                        <p:strVal val="visible"/>
                                      </p:to>
                                    </p:set>
                                    <p:animEffect transition="in" filter="wipe(down)">
                                      <p:cBhvr>
                                        <p:cTn id="24" dur="500"/>
                                        <p:tgtEl>
                                          <p:spTgt spid="3">
                                            <p:txEl>
                                              <p:pRg st="10" end="10"/>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animEffect transition="in" filter="wipe(down)">
                                      <p:cBhvr>
                                        <p:cTn id="2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Estratificación de riesgo</a:t>
            </a:r>
            <a:endParaRPr lang="es-ES" dirty="0"/>
          </a:p>
        </p:txBody>
      </p:sp>
      <p:sp>
        <p:nvSpPr>
          <p:cNvPr id="3" name="2 Marcador de contenido"/>
          <p:cNvSpPr>
            <a:spLocks noGrp="1"/>
          </p:cNvSpPr>
          <p:nvPr>
            <p:ph idx="1"/>
          </p:nvPr>
        </p:nvSpPr>
        <p:spPr>
          <a:xfrm>
            <a:off x="581192" y="2180496"/>
            <a:ext cx="11029615" cy="4042751"/>
          </a:xfrm>
        </p:spPr>
        <p:txBody>
          <a:bodyPr/>
          <a:lstStyle/>
          <a:p>
            <a:pPr algn="just"/>
            <a:r>
              <a:rPr lang="es-ES" b="1" dirty="0" smtClean="0"/>
              <a:t>TEP de riesgo intermedio </a:t>
            </a:r>
            <a:r>
              <a:rPr lang="es-ES" dirty="0" smtClean="0"/>
              <a:t>(representan el 30 al 50 %)</a:t>
            </a:r>
          </a:p>
          <a:p>
            <a:pPr algn="just"/>
            <a:endParaRPr lang="es-ES" dirty="0" smtClean="0"/>
          </a:p>
          <a:p>
            <a:pPr lvl="1" algn="just"/>
            <a:r>
              <a:rPr lang="es-ES" dirty="0" smtClean="0"/>
              <a:t>Son pacientes que se encuentra </a:t>
            </a:r>
            <a:r>
              <a:rPr lang="es-ES" dirty="0" smtClean="0">
                <a:solidFill>
                  <a:srgbClr val="C00000"/>
                </a:solidFill>
              </a:rPr>
              <a:t>hemodinámicamente estable pero con 2 o mas variables de riesgo</a:t>
            </a:r>
            <a:r>
              <a:rPr lang="es-ES" dirty="0" smtClean="0"/>
              <a:t>. </a:t>
            </a:r>
          </a:p>
          <a:p>
            <a:pPr lvl="1" algn="just"/>
            <a:endParaRPr lang="es-ES" dirty="0" smtClean="0"/>
          </a:p>
          <a:p>
            <a:pPr algn="just"/>
            <a:r>
              <a:rPr lang="es-ES" b="1" dirty="0" smtClean="0"/>
              <a:t>TEP de bajo riesgo </a:t>
            </a:r>
            <a:r>
              <a:rPr lang="es-ES" dirty="0" smtClean="0"/>
              <a:t>(representan &gt; 50 %)</a:t>
            </a:r>
          </a:p>
          <a:p>
            <a:pPr algn="just"/>
            <a:endParaRPr lang="es-ES" dirty="0" smtClean="0"/>
          </a:p>
          <a:p>
            <a:pPr lvl="1" algn="just"/>
            <a:r>
              <a:rPr lang="es-ES" dirty="0" smtClean="0"/>
              <a:t>Pacientes hemodinámicamente estables, sin dilatación ni disfunción del VD, sin elevación de biomarcadores de daño miocárdico ni alteraciones electrocardiográficas de riesgo.</a:t>
            </a:r>
          </a:p>
          <a:p>
            <a:pPr lvl="1" algn="just"/>
            <a:endParaRPr lang="es-ES" dirty="0" smtClean="0"/>
          </a:p>
          <a:p>
            <a:pPr lvl="1" algn="just"/>
            <a:r>
              <a:rPr lang="es-ES" dirty="0" smtClean="0"/>
              <a:t>Tiene menos del 1 % de mortalidad. </a:t>
            </a: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down)">
                                      <p:cBhvr>
                                        <p:cTn id="15" dur="500"/>
                                        <p:tgtEl>
                                          <p:spTgt spid="3">
                                            <p:txEl>
                                              <p:pRg st="4" end="4"/>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wipe(down)">
                                      <p:cBhvr>
                                        <p:cTn id="18" dur="500"/>
                                        <p:tgtEl>
                                          <p:spTgt spid="3">
                                            <p:txEl>
                                              <p:pRg st="6" end="6"/>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wipe(down)">
                                      <p:cBhvr>
                                        <p:cTn id="2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srcRect l="26650" t="15405" r="26966" b="26084"/>
          <a:stretch>
            <a:fillRect/>
          </a:stretch>
        </p:blipFill>
        <p:spPr bwMode="auto">
          <a:xfrm>
            <a:off x="1828798" y="799574"/>
            <a:ext cx="8771139" cy="5682045"/>
          </a:xfrm>
          <a:prstGeom prst="rect">
            <a:avLst/>
          </a:prstGeom>
          <a:noFill/>
          <a:ln w="9525">
            <a:noFill/>
            <a:miter lim="800000"/>
            <a:headEnd/>
            <a:tailEnd/>
          </a:ln>
        </p:spPr>
      </p:pic>
      <p:sp>
        <p:nvSpPr>
          <p:cNvPr id="2" name="Rectángulo redondeado 1"/>
          <p:cNvSpPr/>
          <p:nvPr/>
        </p:nvSpPr>
        <p:spPr>
          <a:xfrm>
            <a:off x="368300" y="2222500"/>
            <a:ext cx="3378200" cy="15113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Escala de severidad</a:t>
            </a:r>
            <a:endParaRPr lang="es-E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l="23438" t="18462" r="43317" b="6538"/>
          <a:stretch>
            <a:fillRect/>
          </a:stretch>
        </p:blipFill>
        <p:spPr bwMode="auto">
          <a:xfrm>
            <a:off x="2954215" y="712176"/>
            <a:ext cx="5855678" cy="59132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l="24231" t="26795" r="43173" b="6154"/>
          <a:stretch>
            <a:fillRect/>
          </a:stretch>
        </p:blipFill>
        <p:spPr bwMode="auto">
          <a:xfrm>
            <a:off x="3187125" y="662180"/>
            <a:ext cx="5178669" cy="5992133"/>
          </a:xfrm>
          <a:prstGeom prst="rect">
            <a:avLst/>
          </a:prstGeom>
          <a:noFill/>
          <a:ln w="9525">
            <a:noFill/>
            <a:miter lim="800000"/>
            <a:headEnd/>
            <a:tailEnd/>
          </a:ln>
        </p:spPr>
      </p:pic>
      <p:sp>
        <p:nvSpPr>
          <p:cNvPr id="6" name="5 CuadroTexto"/>
          <p:cNvSpPr txBox="1"/>
          <p:nvPr/>
        </p:nvSpPr>
        <p:spPr>
          <a:xfrm>
            <a:off x="281354" y="2971801"/>
            <a:ext cx="2532185" cy="95410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just"/>
            <a:r>
              <a:rPr lang="es-ES" sz="1400" dirty="0" smtClean="0">
                <a:solidFill>
                  <a:schemeClr val="bg1"/>
                </a:solidFill>
              </a:rPr>
              <a:t>PERC: escore para determinar si solicitar métodos de imagen, se utiliza solo en los de bajo riesgo.</a:t>
            </a:r>
            <a:endParaRPr lang="es-ES" sz="1400" dirty="0">
              <a:solidFill>
                <a:schemeClr val="bg1"/>
              </a:solidFill>
            </a:endParaRPr>
          </a:p>
        </p:txBody>
      </p:sp>
      <p:cxnSp>
        <p:nvCxnSpPr>
          <p:cNvPr id="8" name="7 Conector recto de flecha"/>
          <p:cNvCxnSpPr/>
          <p:nvPr/>
        </p:nvCxnSpPr>
        <p:spPr>
          <a:xfrm>
            <a:off x="2866293" y="3448856"/>
            <a:ext cx="492369" cy="652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23" name="Picture 3"/>
          <p:cNvPicPr>
            <a:picLocks noChangeAspect="1" noChangeArrowheads="1"/>
          </p:cNvPicPr>
          <p:nvPr/>
        </p:nvPicPr>
        <p:blipFill>
          <a:blip r:embed="rId3"/>
          <a:srcRect l="23870" t="27949" r="41803" b="12949"/>
          <a:stretch>
            <a:fillRect/>
          </a:stretch>
        </p:blipFill>
        <p:spPr bwMode="auto">
          <a:xfrm>
            <a:off x="2980594" y="677007"/>
            <a:ext cx="5503984" cy="5969977"/>
          </a:xfrm>
          <a:prstGeom prst="rect">
            <a:avLst/>
          </a:prstGeom>
          <a:noFill/>
          <a:ln w="38100">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22" presetClass="exit" presetSubtype="4" fill="hold" nodeType="withEffect">
                                  <p:stCondLst>
                                    <p:cond delay="0"/>
                                  </p:stCondLst>
                                  <p:childTnLst>
                                    <p:animEffect transition="out" filter="wipe(down)">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endParaRPr lang="es-ES" dirty="0"/>
          </a:p>
        </p:txBody>
      </p:sp>
      <p:pic>
        <p:nvPicPr>
          <p:cNvPr id="4" name="Imagen 3"/>
          <p:cNvPicPr>
            <a:picLocks noChangeAspect="1"/>
          </p:cNvPicPr>
          <p:nvPr/>
        </p:nvPicPr>
        <p:blipFill>
          <a:blip r:embed="rId2"/>
          <a:stretch>
            <a:fillRect/>
          </a:stretch>
        </p:blipFill>
        <p:spPr>
          <a:xfrm>
            <a:off x="3415528" y="418514"/>
            <a:ext cx="5020447" cy="5715586"/>
          </a:xfrm>
          <a:prstGeom prst="rect">
            <a:avLst/>
          </a:prstGeom>
          <a:ln w="38100">
            <a:solidFill>
              <a:schemeClr val="tx1"/>
            </a:solidFill>
          </a:ln>
        </p:spPr>
      </p:pic>
    </p:spTree>
    <p:extLst>
      <p:ext uri="{BB962C8B-B14F-4D97-AF65-F5344CB8AC3E}">
        <p14:creationId xmlns:p14="http://schemas.microsoft.com/office/powerpoint/2010/main" val="31848127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l="15232" t="11684" r="17268" b="17113"/>
          <a:stretch>
            <a:fillRect/>
          </a:stretch>
        </p:blipFill>
        <p:spPr bwMode="auto">
          <a:xfrm>
            <a:off x="1131217" y="801278"/>
            <a:ext cx="9638614" cy="57191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pPr algn="ctr"/>
            <a:r>
              <a:rPr lang="es-ES" dirty="0" smtClean="0"/>
              <a:t>Bibliografía</a:t>
            </a:r>
            <a:endParaRPr lang="es-ES" dirty="0"/>
          </a:p>
        </p:txBody>
      </p:sp>
      <p:sp>
        <p:nvSpPr>
          <p:cNvPr id="8" name="7 Marcador de contenido"/>
          <p:cNvSpPr>
            <a:spLocks noGrp="1"/>
          </p:cNvSpPr>
          <p:nvPr>
            <p:ph idx="1"/>
          </p:nvPr>
        </p:nvSpPr>
        <p:spPr>
          <a:xfrm>
            <a:off x="581192" y="2303588"/>
            <a:ext cx="11029615" cy="3678303"/>
          </a:xfrm>
        </p:spPr>
        <p:txBody>
          <a:bodyPr>
            <a:normAutofit fontScale="92500" lnSpcReduction="20000"/>
          </a:bodyPr>
          <a:lstStyle/>
          <a:p>
            <a:r>
              <a:rPr lang="es-ES" dirty="0" smtClean="0"/>
              <a:t>Consenso de Enfermedad Tromboembólica. Aguda Revista Argentina Cardiología 2016;84:74-9</a:t>
            </a:r>
          </a:p>
          <a:p>
            <a:endParaRPr lang="es-ES" dirty="0" smtClean="0"/>
          </a:p>
          <a:p>
            <a:r>
              <a:rPr lang="en-US" dirty="0" smtClean="0"/>
              <a:t>Clinical presentation, evaluation, and diagnosis of the nonpregnant adult with suspected acute pulmonary embolism – UpToDate.</a:t>
            </a:r>
            <a:r>
              <a:rPr lang="es-ES" dirty="0" smtClean="0"/>
              <a:t> Jun 2018</a:t>
            </a:r>
          </a:p>
          <a:p>
            <a:endParaRPr lang="es-ES" dirty="0" smtClean="0"/>
          </a:p>
          <a:p>
            <a:r>
              <a:rPr lang="en-US" dirty="0" smtClean="0"/>
              <a:t>Overview of acute pulmonary embolism in adults-UpToDate.</a:t>
            </a:r>
            <a:r>
              <a:rPr lang="es-ES" dirty="0" smtClean="0"/>
              <a:t> </a:t>
            </a:r>
            <a:r>
              <a:rPr lang="es-ES" dirty="0" err="1" smtClean="0"/>
              <a:t>Sep</a:t>
            </a:r>
            <a:r>
              <a:rPr lang="es-ES" dirty="0" smtClean="0"/>
              <a:t> 2018</a:t>
            </a:r>
          </a:p>
          <a:p>
            <a:endParaRPr lang="es-ES" dirty="0" smtClean="0"/>
          </a:p>
          <a:p>
            <a:r>
              <a:rPr lang="es-ES" dirty="0" smtClean="0"/>
              <a:t>Farreras-Rozman. Medicina Interna. Volumen I. XVIII Edición.</a:t>
            </a:r>
          </a:p>
          <a:p>
            <a:endParaRPr lang="es-ES" dirty="0" smtClean="0"/>
          </a:p>
          <a:p>
            <a:pPr algn="just"/>
            <a:r>
              <a:rPr lang="es-ES" dirty="0" smtClean="0"/>
              <a:t>SAH. Uso y imitaciones del dímero D en la exclusión del tromboembolismo venoso. Volumen 22 nº 1: 55-65 Enero - Abril 2018</a:t>
            </a:r>
            <a:endParaRPr lang="es-E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sz="4400" dirty="0" smtClean="0"/>
              <a:t>Concepto</a:t>
            </a:r>
            <a:endParaRPr lang="es-ES" dirty="0"/>
          </a:p>
        </p:txBody>
      </p:sp>
      <p:sp>
        <p:nvSpPr>
          <p:cNvPr id="3" name="2 Marcador de contenido"/>
          <p:cNvSpPr>
            <a:spLocks noGrp="1"/>
          </p:cNvSpPr>
          <p:nvPr>
            <p:ph idx="1"/>
          </p:nvPr>
        </p:nvSpPr>
        <p:spPr>
          <a:xfrm>
            <a:off x="581192" y="2180496"/>
            <a:ext cx="11029615" cy="3949371"/>
          </a:xfrm>
        </p:spPr>
        <p:txBody>
          <a:bodyPr/>
          <a:lstStyle/>
          <a:p>
            <a:pPr algn="just"/>
            <a:r>
              <a:rPr lang="es-ES" dirty="0" smtClean="0"/>
              <a:t>Incidencia</a:t>
            </a:r>
            <a:r>
              <a:rPr lang="pt-BR" dirty="0" smtClean="0"/>
              <a:t> anual de 70 casos por cada 100.000 habitantes.</a:t>
            </a:r>
          </a:p>
          <a:p>
            <a:pPr algn="just"/>
            <a:endParaRPr lang="pt-BR" dirty="0" smtClean="0"/>
          </a:p>
          <a:p>
            <a:pPr algn="just"/>
            <a:r>
              <a:rPr lang="es-ES" dirty="0" smtClean="0"/>
              <a:t>La ETV representa la </a:t>
            </a:r>
            <a:r>
              <a:rPr lang="es-ES" dirty="0" smtClean="0">
                <a:solidFill>
                  <a:srgbClr val="C00000"/>
                </a:solidFill>
              </a:rPr>
              <a:t>tercera causa de muerte cardiovascular</a:t>
            </a:r>
            <a:r>
              <a:rPr lang="es-ES" dirty="0" smtClean="0"/>
              <a:t> después del infarto de miocardio y el accidente cerebrovascular.</a:t>
            </a:r>
          </a:p>
          <a:p>
            <a:pPr algn="just"/>
            <a:endParaRPr lang="es-ES" dirty="0" smtClean="0"/>
          </a:p>
          <a:p>
            <a:pPr algn="just"/>
            <a:r>
              <a:rPr lang="es-ES" dirty="0" smtClean="0"/>
              <a:t>La </a:t>
            </a:r>
            <a:r>
              <a:rPr lang="es-ES" dirty="0" smtClean="0">
                <a:solidFill>
                  <a:srgbClr val="C00000"/>
                </a:solidFill>
              </a:rPr>
              <a:t>mayor edad </a:t>
            </a:r>
            <a:r>
              <a:rPr lang="es-ES" dirty="0" smtClean="0"/>
              <a:t>se correlaciona con </a:t>
            </a:r>
            <a:r>
              <a:rPr lang="es-ES" dirty="0" smtClean="0">
                <a:solidFill>
                  <a:srgbClr val="C00000"/>
                </a:solidFill>
              </a:rPr>
              <a:t>aumento de la mortalidad</a:t>
            </a:r>
            <a:r>
              <a:rPr lang="es-ES" dirty="0" smtClean="0"/>
              <a:t>.</a:t>
            </a:r>
          </a:p>
          <a:p>
            <a:pPr algn="just"/>
            <a:endParaRPr lang="es-ES" dirty="0" smtClean="0"/>
          </a:p>
          <a:p>
            <a:pPr algn="just"/>
            <a:r>
              <a:rPr lang="es-ES" dirty="0" smtClean="0">
                <a:solidFill>
                  <a:srgbClr val="C00000"/>
                </a:solidFill>
              </a:rPr>
              <a:t>Su diagnóstico es dificultoso, ya que no tiene una presentación clínica específica</a:t>
            </a:r>
            <a:r>
              <a:rPr lang="es-ES" dirty="0" smtClean="0"/>
              <a:t>.</a:t>
            </a:r>
            <a:endParaRPr lang="pt-BR" dirty="0" smtClean="0"/>
          </a:p>
          <a:p>
            <a:pPr algn="just"/>
            <a:endParaRPr lang="pt-BR" dirty="0" smtClean="0"/>
          </a:p>
          <a:p>
            <a:pPr algn="just"/>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sz="4400" dirty="0" smtClean="0"/>
              <a:t>Concepto</a:t>
            </a:r>
            <a:endParaRPr lang="es-ES" sz="4400" dirty="0"/>
          </a:p>
        </p:txBody>
      </p:sp>
      <p:sp>
        <p:nvSpPr>
          <p:cNvPr id="3" name="2 Marcador de contenido"/>
          <p:cNvSpPr>
            <a:spLocks noGrp="1"/>
          </p:cNvSpPr>
          <p:nvPr>
            <p:ph idx="1"/>
          </p:nvPr>
        </p:nvSpPr>
        <p:spPr>
          <a:xfrm>
            <a:off x="572726" y="2564101"/>
            <a:ext cx="11029615" cy="3678303"/>
          </a:xfrm>
        </p:spPr>
        <p:txBody>
          <a:bodyPr>
            <a:normAutofit fontScale="92500" lnSpcReduction="20000"/>
          </a:bodyPr>
          <a:lstStyle/>
          <a:p>
            <a:pPr algn="just"/>
            <a:r>
              <a:rPr lang="es-ES" dirty="0" smtClean="0"/>
              <a:t>La mortalidad de la TEP de riesgo alto es mayor del 15%, con cifras superiores al 60% en casos de paro cardiocirculatorio o shock.</a:t>
            </a:r>
          </a:p>
          <a:p>
            <a:pPr algn="just"/>
            <a:endParaRPr lang="es-ES" dirty="0" smtClean="0"/>
          </a:p>
          <a:p>
            <a:pPr algn="just"/>
            <a:r>
              <a:rPr lang="es-ES" dirty="0" smtClean="0"/>
              <a:t>La TEP de riesgo intermedio presenta una mortalidad del 3% al 15% y riego bajo es menor al 1 %.</a:t>
            </a:r>
          </a:p>
          <a:p>
            <a:pPr algn="just"/>
            <a:endParaRPr lang="es-ES" dirty="0" smtClean="0"/>
          </a:p>
          <a:p>
            <a:pPr algn="just"/>
            <a:r>
              <a:rPr lang="es-ES" dirty="0" smtClean="0"/>
              <a:t>La TVP y la TEP suelen ser recurrentes, por lo que es importante identificar a los pacientes con mayor riesgo de presentarla. </a:t>
            </a:r>
          </a:p>
          <a:p>
            <a:pPr algn="just"/>
            <a:endParaRPr lang="es-ES" dirty="0" smtClean="0"/>
          </a:p>
          <a:p>
            <a:pPr algn="just"/>
            <a:r>
              <a:rPr lang="es-ES" dirty="0" smtClean="0"/>
              <a:t>La ausencia de una causa que la justifique induce a la búsqueda de </a:t>
            </a:r>
            <a:r>
              <a:rPr lang="es-ES" dirty="0" smtClean="0">
                <a:solidFill>
                  <a:srgbClr val="C00000"/>
                </a:solidFill>
              </a:rPr>
              <a:t>trombofilias o de una neoplasia oculta.</a:t>
            </a:r>
            <a:r>
              <a:rPr lang="es-ES" dirty="0" smtClean="0"/>
              <a:t> </a:t>
            </a:r>
          </a:p>
          <a:p>
            <a:pPr algn="just"/>
            <a:endParaRPr lang="es-ES" dirty="0" smtClean="0"/>
          </a:p>
          <a:p>
            <a:pPr algn="just"/>
            <a:r>
              <a:rPr lang="es-ES" dirty="0" smtClean="0"/>
              <a:t>Pueden ser </a:t>
            </a:r>
            <a:r>
              <a:rPr lang="es-ES" dirty="0" smtClean="0">
                <a:solidFill>
                  <a:srgbClr val="C00000"/>
                </a:solidFill>
              </a:rPr>
              <a:t>agudas o crónicas, adquiridas o congénitas</a:t>
            </a:r>
            <a:r>
              <a:rPr lang="es-ES" dirty="0" smtClean="0"/>
              <a:t>. </a:t>
            </a:r>
          </a:p>
          <a:p>
            <a:pPr algn="just"/>
            <a:endParaRPr lang="es-ES" dirty="0" smtClean="0"/>
          </a:p>
          <a:p>
            <a:pPr algn="just">
              <a:buNone/>
            </a:pP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wipe(down)">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sz="4400" dirty="0" smtClean="0"/>
              <a:t>Factores de riesgo</a:t>
            </a:r>
            <a:endParaRPr lang="es-ES" sz="4400" dirty="0"/>
          </a:p>
        </p:txBody>
      </p:sp>
      <p:graphicFrame>
        <p:nvGraphicFramePr>
          <p:cNvPr id="6" name="5 Diagrama"/>
          <p:cNvGraphicFramePr/>
          <p:nvPr/>
        </p:nvGraphicFramePr>
        <p:xfrm>
          <a:off x="2294467" y="1972734"/>
          <a:ext cx="6998898" cy="45889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sz="4400" dirty="0" smtClean="0"/>
              <a:t>Factores de riesgo</a:t>
            </a:r>
            <a:endParaRPr lang="es-ES" sz="4400" dirty="0"/>
          </a:p>
        </p:txBody>
      </p:sp>
      <p:sp>
        <p:nvSpPr>
          <p:cNvPr id="3" name="2 Marcador de contenido"/>
          <p:cNvSpPr>
            <a:spLocks noGrp="1"/>
          </p:cNvSpPr>
          <p:nvPr>
            <p:ph idx="1"/>
          </p:nvPr>
        </p:nvSpPr>
        <p:spPr>
          <a:xfrm>
            <a:off x="581192" y="2180496"/>
            <a:ext cx="11029615" cy="4059437"/>
          </a:xfrm>
        </p:spPr>
        <p:txBody>
          <a:bodyPr/>
          <a:lstStyle/>
          <a:p>
            <a:pPr algn="just"/>
            <a:r>
              <a:rPr lang="es-ES" dirty="0" smtClean="0"/>
              <a:t>El factor de riesgo más importante es la edad (mas alto en mayores de 50 años). </a:t>
            </a:r>
          </a:p>
          <a:p>
            <a:pPr algn="just"/>
            <a:endParaRPr lang="es-ES" dirty="0" smtClean="0"/>
          </a:p>
          <a:p>
            <a:pPr algn="just"/>
            <a:r>
              <a:rPr lang="es-ES" dirty="0" smtClean="0"/>
              <a:t>La prevalencia es </a:t>
            </a:r>
            <a:r>
              <a:rPr lang="es-ES" dirty="0" smtClean="0">
                <a:solidFill>
                  <a:srgbClr val="C00000"/>
                </a:solidFill>
              </a:rPr>
              <a:t>mayor en el sexo masculino</a:t>
            </a:r>
            <a:r>
              <a:rPr lang="es-ES" dirty="0" smtClean="0"/>
              <a:t>.</a:t>
            </a:r>
          </a:p>
          <a:p>
            <a:pPr algn="just"/>
            <a:endParaRPr lang="es-ES" dirty="0" smtClean="0"/>
          </a:p>
          <a:p>
            <a:pPr algn="just"/>
            <a:r>
              <a:rPr lang="es-ES" dirty="0" smtClean="0"/>
              <a:t>Sin el uso de profilaxis, la frecuencia de TVP en pacientes sometidos a una simple cirugía de hernia puede ser de hasta el 5%, en cirugías mayores abdominales es del 15% al 30%, en la cirugía de cadera es del 50-70% y en lesiones medulares graves es del 50% al 100%.</a:t>
            </a:r>
          </a:p>
          <a:p>
            <a:pPr algn="just"/>
            <a:endParaRPr lang="es-ES" dirty="0" smtClean="0"/>
          </a:p>
          <a:p>
            <a:pPr algn="just"/>
            <a:r>
              <a:rPr lang="es-ES" dirty="0" smtClean="0"/>
              <a:t>Debemos tener en cuenta que el 25% de las embolias posoperatorias pueden producirse luego del alta hospitalaria, especialmente en la cirugía ortopédica mayor o por cáncer.</a:t>
            </a: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l="14279" t="21538" r="53125" b="5769"/>
          <a:stretch>
            <a:fillRect/>
          </a:stretch>
        </p:blipFill>
        <p:spPr bwMode="auto">
          <a:xfrm>
            <a:off x="1644162" y="984739"/>
            <a:ext cx="3974123" cy="4985238"/>
          </a:xfrm>
          <a:prstGeom prst="rect">
            <a:avLst/>
          </a:prstGeom>
          <a:noFill/>
          <a:ln w="9525">
            <a:noFill/>
            <a:miter lim="800000"/>
            <a:headEnd/>
            <a:tailEnd/>
          </a:ln>
        </p:spPr>
      </p:pic>
      <p:pic>
        <p:nvPicPr>
          <p:cNvPr id="7172" name="Picture 4"/>
          <p:cNvPicPr>
            <a:picLocks noChangeAspect="1" noChangeArrowheads="1"/>
          </p:cNvPicPr>
          <p:nvPr/>
        </p:nvPicPr>
        <p:blipFill>
          <a:blip r:embed="rId3"/>
          <a:srcRect l="14206" t="36795" r="52909" b="4359"/>
          <a:stretch>
            <a:fillRect/>
          </a:stretch>
        </p:blipFill>
        <p:spPr bwMode="auto">
          <a:xfrm>
            <a:off x="5820508" y="1617785"/>
            <a:ext cx="4009292" cy="40356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l="22708" t="14939" r="24792" b="13951"/>
          <a:stretch>
            <a:fillRect/>
          </a:stretch>
        </p:blipFill>
        <p:spPr bwMode="auto">
          <a:xfrm>
            <a:off x="1896533" y="618318"/>
            <a:ext cx="9237135" cy="60461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sz="3600" dirty="0" smtClean="0"/>
              <a:t>Manifestaciones Clínicas</a:t>
            </a:r>
            <a:endParaRPr lang="es-ES" sz="3600" dirty="0"/>
          </a:p>
        </p:txBody>
      </p:sp>
      <p:sp>
        <p:nvSpPr>
          <p:cNvPr id="3" name="2 Marcador de contenido"/>
          <p:cNvSpPr>
            <a:spLocks noGrp="1"/>
          </p:cNvSpPr>
          <p:nvPr>
            <p:ph idx="1"/>
          </p:nvPr>
        </p:nvSpPr>
        <p:spPr>
          <a:xfrm>
            <a:off x="581192" y="2180496"/>
            <a:ext cx="11029615" cy="4281850"/>
          </a:xfrm>
        </p:spPr>
        <p:txBody>
          <a:bodyPr/>
          <a:lstStyle/>
          <a:p>
            <a:pPr algn="just"/>
            <a:r>
              <a:rPr lang="es-ES" dirty="0" smtClean="0"/>
              <a:t>Los signos y los síntomas no son específicos y la sospecha clínica es fundamental para un diagnóstico precoz.</a:t>
            </a:r>
          </a:p>
          <a:p>
            <a:pPr lvl="1" algn="just"/>
            <a:endParaRPr lang="es-ES" dirty="0" smtClean="0"/>
          </a:p>
          <a:p>
            <a:pPr lvl="1" algn="just"/>
            <a:r>
              <a:rPr lang="es-ES" dirty="0" smtClean="0"/>
              <a:t>Disnea, taquipnea, palpitaciones, dolor de pecho, ansiedad, fiebre, síncope y hemoptisis.</a:t>
            </a:r>
          </a:p>
          <a:p>
            <a:pPr lvl="1" algn="just"/>
            <a:endParaRPr lang="es-ES" dirty="0" smtClean="0"/>
          </a:p>
          <a:p>
            <a:pPr lvl="1" algn="just"/>
            <a:r>
              <a:rPr lang="es-ES" dirty="0" smtClean="0"/>
              <a:t>La hipotensión arterial y shock.</a:t>
            </a:r>
          </a:p>
          <a:p>
            <a:pPr lvl="1" algn="just"/>
            <a:endParaRPr lang="es-ES" dirty="0" smtClean="0"/>
          </a:p>
          <a:p>
            <a:pPr lvl="1" algn="just"/>
            <a:r>
              <a:rPr lang="es-ES" dirty="0" smtClean="0"/>
              <a:t>Dolor de pecho tipo pleurítico.</a:t>
            </a:r>
          </a:p>
          <a:p>
            <a:pPr lvl="1" algn="just"/>
            <a:endParaRPr lang="es-ES" dirty="0" smtClean="0"/>
          </a:p>
          <a:p>
            <a:pPr lvl="1" algn="just"/>
            <a:r>
              <a:rPr lang="es-ES" dirty="0" smtClean="0"/>
              <a:t>Cuando los trombos son centrales, el dolor de pecho es más grave y de características anginosas por isquemia del ventrículo derecho.</a:t>
            </a: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wipe(down)">
                                      <p:cBhvr>
                                        <p:cTn id="13" dur="500"/>
                                        <p:tgtEl>
                                          <p:spTgt spid="3">
                                            <p:txEl>
                                              <p:pRg st="4" end="4"/>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wipe(down)">
                                      <p:cBhvr>
                                        <p:cTn id="16" dur="500"/>
                                        <p:tgtEl>
                                          <p:spTgt spid="3">
                                            <p:txEl>
                                              <p:pRg st="6" end="6"/>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wipe(down)">
                                      <p:cBhvr>
                                        <p:cTn id="1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TC103457464[[fn=Dividend]]</Template>
  <TotalTime>692</TotalTime>
  <Words>1525</Words>
  <Application>Microsoft Office PowerPoint</Application>
  <PresentationFormat>Panorámica</PresentationFormat>
  <Paragraphs>161</Paragraphs>
  <Slides>28</Slides>
  <Notes>6</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28</vt:i4>
      </vt:variant>
    </vt:vector>
  </HeadingPairs>
  <TitlesOfParts>
    <vt:vector size="33" baseType="lpstr">
      <vt:lpstr>Calibri</vt:lpstr>
      <vt:lpstr>Gill Sans MT</vt:lpstr>
      <vt:lpstr>Wingdings</vt:lpstr>
      <vt:lpstr>Wingdings 2</vt:lpstr>
      <vt:lpstr>Dividend</vt:lpstr>
      <vt:lpstr> Modulo de neumonología  Tromboembolismo Pulmonar</vt:lpstr>
      <vt:lpstr>Concepto</vt:lpstr>
      <vt:lpstr>Concepto</vt:lpstr>
      <vt:lpstr>Concepto</vt:lpstr>
      <vt:lpstr>Factores de riesgo</vt:lpstr>
      <vt:lpstr>Factores de riesgo</vt:lpstr>
      <vt:lpstr>Presentación de PowerPoint</vt:lpstr>
      <vt:lpstr>Presentación de PowerPoint</vt:lpstr>
      <vt:lpstr>Manifestaciones Clínicas</vt:lpstr>
      <vt:lpstr>Presentación de PowerPoint</vt:lpstr>
      <vt:lpstr>Diagnóstico Evaluación de la probabilidad clínica</vt:lpstr>
      <vt:lpstr>Diagnóstico Laboratorio y marcadores biológicos</vt:lpstr>
      <vt:lpstr>Presentación de PowerPoint</vt:lpstr>
      <vt:lpstr>Diagnóstico Laboratorio y marcadores biológicos</vt:lpstr>
      <vt:lpstr>Diagnóstico Laboratorio y marcadores biológicos</vt:lpstr>
      <vt:lpstr>Diagnóstico Laboratorio y marcadores biológicos</vt:lpstr>
      <vt:lpstr>Diagnóstico Electrocardiograma</vt:lpstr>
      <vt:lpstr>Presentación de PowerPoint</vt:lpstr>
      <vt:lpstr>AngioTomografia pulmonar</vt:lpstr>
      <vt:lpstr>Ecocardiograma</vt:lpstr>
      <vt:lpstr>Estratificación de riesgo</vt:lpstr>
      <vt:lpstr>Estratificación de riesgo</vt:lpstr>
      <vt:lpstr>Presentación de PowerPoint</vt:lpstr>
      <vt:lpstr>Presentación de PowerPoint</vt:lpstr>
      <vt:lpstr>Presentación de PowerPoint</vt:lpstr>
      <vt:lpstr>Presentación de PowerPoint</vt:lpstr>
      <vt:lpstr>Presentación de PowerPoint</vt:lpstr>
      <vt:lpstr>Bibliografía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bruno pensa</dc:creator>
  <cp:lastModifiedBy>Quimey</cp:lastModifiedBy>
  <cp:revision>13</cp:revision>
  <dcterms:created xsi:type="dcterms:W3CDTF">2014-08-26T23:51:37Z</dcterms:created>
  <dcterms:modified xsi:type="dcterms:W3CDTF">2019-04-29T12:08:00Z</dcterms:modified>
</cp:coreProperties>
</file>