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7" r:id="rId9"/>
    <p:sldId id="263" r:id="rId10"/>
    <p:sldId id="264" r:id="rId11"/>
    <p:sldId id="265" r:id="rId12"/>
    <p:sldId id="266" r:id="rId13"/>
    <p:sldId id="268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67198FF-9CEA-4CC2-8026-ACC0A0B4BF21}" type="datetimeFigureOut">
              <a:rPr lang="es-ES" smtClean="0"/>
              <a:pPr/>
              <a:t>30/03/2019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EDC90DF-ADBD-4363-A8B2-4C3C759551D5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428604"/>
            <a:ext cx="7772400" cy="1643074"/>
          </a:xfrm>
        </p:spPr>
        <p:txBody>
          <a:bodyPr>
            <a:normAutofit fontScale="90000"/>
          </a:bodyPr>
          <a:lstStyle/>
          <a:p>
            <a:pPr algn="ctr"/>
            <a:r>
              <a:rPr lang="es-ES" sz="2800" dirty="0" smtClean="0">
                <a:latin typeface="Arial" pitchFamily="34" charset="0"/>
                <a:cs typeface="Arial" pitchFamily="34" charset="0"/>
              </a:rPr>
              <a:t>Caso Clínico </a:t>
            </a:r>
            <a:br>
              <a:rPr lang="es-ES" sz="2800" dirty="0" smtClean="0">
                <a:latin typeface="Arial" pitchFamily="34" charset="0"/>
                <a:cs typeface="Arial" pitchFamily="34" charset="0"/>
              </a:rPr>
            </a:br>
            <a:r>
              <a:rPr lang="es-ES" sz="2800" dirty="0" smtClean="0">
                <a:latin typeface="Arial" pitchFamily="34" charset="0"/>
                <a:cs typeface="Arial" pitchFamily="34" charset="0"/>
              </a:rPr>
              <a:t>Tumor neuroendocrino del páncreas en paciente con enfermedad de Von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Hippel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" sz="2800" dirty="0" err="1" smtClean="0">
                <a:latin typeface="Arial" pitchFamily="34" charset="0"/>
                <a:cs typeface="Arial" pitchFamily="34" charset="0"/>
              </a:rPr>
              <a:t>Lindau</a:t>
            </a:r>
            <a:r>
              <a:rPr lang="es-ES" sz="2800" dirty="0" smtClean="0">
                <a:latin typeface="Arial" pitchFamily="34" charset="0"/>
                <a:cs typeface="Arial" pitchFamily="34" charset="0"/>
              </a:rPr>
              <a:t> </a:t>
            </a:r>
            <a:endParaRPr lang="es-ES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pPr>
              <a:defRPr/>
            </a:pPr>
            <a:r>
              <a:rPr lang="es-AR" b="1" dirty="0" smtClean="0">
                <a:latin typeface="Arial" pitchFamily="34" charset="0"/>
                <a:cs typeface="Arial" pitchFamily="34" charset="0"/>
              </a:rPr>
              <a:t>Prof. Dr. Jorge R. Rodríguez  </a:t>
            </a:r>
          </a:p>
          <a:p>
            <a:pPr>
              <a:defRPr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Prof. de la UNC  Clínica Medica I -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Hosp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. San Roque-</a:t>
            </a:r>
            <a:endParaRPr lang="es-AR" b="1" dirty="0" smtClean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s-ES" b="1" dirty="0" smtClean="0">
                <a:latin typeface="Arial" pitchFamily="34" charset="0"/>
                <a:cs typeface="Arial" pitchFamily="34" charset="0"/>
              </a:rPr>
              <a:t>Profesor de Farmacología de la UCC </a:t>
            </a:r>
          </a:p>
          <a:p>
            <a:pPr>
              <a:defRPr/>
            </a:pPr>
            <a:r>
              <a:rPr lang="es-ES" b="1" dirty="0" err="1" smtClean="0">
                <a:latin typeface="Arial" pitchFamily="34" charset="0"/>
                <a:cs typeface="Arial" pitchFamily="34" charset="0"/>
              </a:rPr>
              <a:t>Mgter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. en Hipertensión Arterial -Universidad </a:t>
            </a:r>
            <a:r>
              <a:rPr lang="es-ES" b="1" dirty="0" err="1" smtClean="0">
                <a:latin typeface="Arial" pitchFamily="34" charset="0"/>
                <a:cs typeface="Arial" pitchFamily="34" charset="0"/>
              </a:rPr>
              <a:t>Favaloro</a:t>
            </a:r>
            <a:r>
              <a:rPr lang="es-ES" b="1" dirty="0" smtClean="0">
                <a:latin typeface="Arial" pitchFamily="34" charset="0"/>
                <a:cs typeface="Arial" pitchFamily="34" charset="0"/>
              </a:rPr>
              <a:t>-</a:t>
            </a:r>
          </a:p>
          <a:p>
            <a:pPr>
              <a:defRPr/>
            </a:pPr>
            <a:r>
              <a:rPr lang="es-AR" b="1" dirty="0" smtClean="0">
                <a:latin typeface="Arial" pitchFamily="34" charset="0"/>
                <a:cs typeface="Arial" pitchFamily="34" charset="0"/>
              </a:rPr>
              <a:t>Contacto: TE 0351155727872-Mail: jorrarod@hotmail.com</a:t>
            </a:r>
            <a:endParaRPr lang="es-E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s-ES" dirty="0" smtClean="0"/>
              <a:t>La enfermedad se caracteriza por la marcada variabilidad fenotípica y los tumores más frecuentes son </a:t>
            </a:r>
            <a:r>
              <a:rPr lang="es-ES" dirty="0" err="1" smtClean="0"/>
              <a:t>hemangioblastomas</a:t>
            </a:r>
            <a:r>
              <a:rPr lang="es-ES" dirty="0" smtClean="0"/>
              <a:t> de la retina y del SNC y el carcinoma renal de células claras.2 Sin embargo, los tumores endocrinos, más comúnmente los </a:t>
            </a:r>
            <a:r>
              <a:rPr lang="es-ES" dirty="0" err="1" smtClean="0"/>
              <a:t>feocromocitomas</a:t>
            </a:r>
            <a:r>
              <a:rPr lang="es-ES" dirty="0" smtClean="0"/>
              <a:t> y los cánceres de células de islotes pancreáticos no secretores muestran marcadas variaciones </a:t>
            </a:r>
            <a:r>
              <a:rPr lang="es-ES" dirty="0" err="1" smtClean="0"/>
              <a:t>interfamiliares</a:t>
            </a:r>
            <a:r>
              <a:rPr lang="es-ES" dirty="0" smtClean="0"/>
              <a:t> en frecuencia y son causas significativas de morbilidad y en ocasiones de mortalidad. Las correlaciones fenotipo-genotipo han revelado que ciertas mutaciones erróneas se asocian a un riesgo elevado de </a:t>
            </a:r>
            <a:r>
              <a:rPr lang="es-ES" dirty="0" err="1" smtClean="0"/>
              <a:t>feocromocitoma</a:t>
            </a:r>
            <a:r>
              <a:rPr lang="es-ES" dirty="0" smtClean="0"/>
              <a:t>, pero que la pérdida total de mutaciones funcionales se vinculan con un bajo riesgo.3,4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s-ES" dirty="0" smtClean="0"/>
              <a:t>Desde el punto de vista clínico, la enfermedad de VHL se clasifica en 2 tipos: con </a:t>
            </a:r>
            <a:r>
              <a:rPr lang="es-ES" dirty="0" err="1" smtClean="0"/>
              <a:t>feocromocitoma</a:t>
            </a:r>
            <a:r>
              <a:rPr lang="es-ES" dirty="0" smtClean="0"/>
              <a:t> o sin él. Aquellos sin </a:t>
            </a:r>
            <a:r>
              <a:rPr lang="es-ES" dirty="0" err="1" smtClean="0"/>
              <a:t>feocromocitoma</a:t>
            </a:r>
            <a:r>
              <a:rPr lang="es-ES" dirty="0" smtClean="0"/>
              <a:t> se clasifican como de tipo 1, mientras que los que lo presentan se incluyen en el tipo 2. Adicionalmente, el tipo 2 es </a:t>
            </a:r>
            <a:r>
              <a:rPr lang="es-ES" dirty="0" err="1" smtClean="0"/>
              <a:t>subclasificado</a:t>
            </a:r>
            <a:r>
              <a:rPr lang="es-ES" dirty="0" smtClean="0"/>
              <a:t> en 3 categorías: 2A, 2B, 2C (tabla). Después del </a:t>
            </a:r>
            <a:r>
              <a:rPr lang="es-ES" dirty="0" err="1" smtClean="0"/>
              <a:t>feocromocitoma</a:t>
            </a:r>
            <a:r>
              <a:rPr lang="es-ES" dirty="0" smtClean="0"/>
              <a:t>, el tumor de células de los islotes pancreáticos es el tumor endocrino mayor más frecuente en pacientes con enfermedad de VHL, aunque de modo ocasional han sido reportados </a:t>
            </a:r>
            <a:r>
              <a:rPr lang="es-ES" dirty="0" err="1" smtClean="0"/>
              <a:t>hiperparatirodismo</a:t>
            </a:r>
            <a:r>
              <a:rPr lang="es-ES" dirty="0" smtClean="0"/>
              <a:t> y tumores carcinoides. Los pacientes con quistes pancreáticos o </a:t>
            </a:r>
            <a:r>
              <a:rPr lang="es-ES" dirty="0" err="1" smtClean="0"/>
              <a:t>cistoadenomas</a:t>
            </a:r>
            <a:r>
              <a:rPr lang="es-ES" dirty="0" smtClean="0"/>
              <a:t> habitualmente se encuentran asintomáticos, aunque en ocasiones los quistes pueden provocar síntomas por ocupación de espacio. Quistes pancreáticos múltiples pueden constituir la imagen característica en la TAC.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s-ES" dirty="0" smtClean="0"/>
              <a:t>Entre 5 y 10 % de los pacientes con VHL desarrollan tumores pancreáticos, más frecuentemente tumores no secretores de células de los islotes (también conocidos como tumores neuroendocrinos) los cuáles pueden ser multifocales en el 50 % de los individuos afectos. Estos tumores pueden ser asintomáticos y habitualmente se detectan de modo incidental durante una exploración abdominal de supervisión. La edad media al momento del diagnóstico en estos casos es inferior a la de los casos esporádicos (35 frente a 58 años).5 Los tumores de células de los islotes (neuroendocrinos) con frecuencia son malignos y hacen metástasis en los ganglios linfáticos regionales. Estos tumores secretan varias sustancias neuroendocrinas. Cuando se diagnostican está recomendada la resección parcial del tumor.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pic>
        <p:nvPicPr>
          <p:cNvPr id="2050" name="Picture 2" descr="C:\Users\Windows7\Desktop\Algorritmo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192833" y="1554163"/>
            <a:ext cx="4910734" cy="452596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s-ES" dirty="0" smtClean="0"/>
          </a:p>
          <a:p>
            <a:pPr algn="ctr"/>
            <a:endParaRPr lang="es-ES" dirty="0" smtClean="0"/>
          </a:p>
          <a:p>
            <a:pPr algn="ctr"/>
            <a:endParaRPr lang="es-ES" smtClean="0"/>
          </a:p>
          <a:p>
            <a:pPr algn="ctr"/>
            <a:r>
              <a:rPr lang="es-ES" smtClean="0"/>
              <a:t>Muchas </a:t>
            </a:r>
            <a:r>
              <a:rPr lang="es-ES" dirty="0" smtClean="0"/>
              <a:t>gracias !!!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dirty="0" smtClean="0">
                <a:latin typeface="Arial" pitchFamily="34" charset="0"/>
                <a:cs typeface="Arial" pitchFamily="34" charset="0"/>
              </a:rPr>
              <a:t>RESUMEN </a:t>
            </a:r>
            <a:br>
              <a:rPr lang="es-ES" dirty="0" smtClean="0">
                <a:latin typeface="Arial" pitchFamily="34" charset="0"/>
                <a:cs typeface="Arial" pitchFamily="34" charset="0"/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s-ES" dirty="0" smtClean="0"/>
              <a:t>Se presentó el caso de una paciente de 30 años de edad con antecedentes familiares de enfermedad de Von </a:t>
            </a:r>
            <a:r>
              <a:rPr lang="es-ES" dirty="0" err="1" smtClean="0"/>
              <a:t>Hippel</a:t>
            </a:r>
            <a:r>
              <a:rPr lang="es-ES" dirty="0" smtClean="0"/>
              <a:t> </a:t>
            </a:r>
            <a:r>
              <a:rPr lang="es-ES" dirty="0" err="1" smtClean="0"/>
              <a:t>Lindau</a:t>
            </a:r>
            <a:r>
              <a:rPr lang="es-ES" dirty="0" smtClean="0"/>
              <a:t> (VHL), intervenida quirúrgicamente 8 años antes por </a:t>
            </a:r>
            <a:r>
              <a:rPr lang="es-ES" dirty="0" err="1" smtClean="0"/>
              <a:t>hemangioblastoma</a:t>
            </a:r>
            <a:r>
              <a:rPr lang="es-ES" dirty="0" smtClean="0"/>
              <a:t> del cerebelo, que en pesquisa periódica con ecografía para diagnóstico precoz de masas abdominales se le detectó imagen tumoral del páncreas. Esta se confirmó por TAC y se realizó citología con aguja fina con control por ecografía. Se diagnosticó tumor neuroendocrino del páncreas. Se propuso para tratamiento quirúrgico. Palabras clave: Enfermedad de Von </a:t>
            </a:r>
            <a:r>
              <a:rPr lang="es-ES" dirty="0" err="1" smtClean="0"/>
              <a:t>Hippel</a:t>
            </a:r>
            <a:r>
              <a:rPr lang="es-ES" dirty="0" smtClean="0"/>
              <a:t> </a:t>
            </a:r>
            <a:r>
              <a:rPr lang="es-ES" dirty="0" err="1" smtClean="0"/>
              <a:t>Lindau</a:t>
            </a:r>
            <a:r>
              <a:rPr lang="es-ES" dirty="0" smtClean="0"/>
              <a:t>, tumor neuroendocrino, páncreas.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>
            <a:normAutofit/>
          </a:bodyPr>
          <a:lstStyle/>
          <a:p>
            <a:pPr algn="ctr"/>
            <a:r>
              <a:rPr lang="es-ES" sz="2800" dirty="0" smtClean="0"/>
              <a:t>Esta se confirmó por TAC y se realizó citología con aguja fina con control por ecografía. Se diagnosticó tumor neuroendocrino del páncreas. Se propuso para tratamiento quirúrgico. </a:t>
            </a:r>
          </a:p>
          <a:p>
            <a:pPr algn="ctr"/>
            <a:r>
              <a:rPr lang="es-ES" sz="2800" dirty="0" smtClean="0"/>
              <a:t>Palabras clave: Enfermedad de Von </a:t>
            </a:r>
            <a:r>
              <a:rPr lang="es-ES" sz="2800" dirty="0" err="1" smtClean="0"/>
              <a:t>Hippel</a:t>
            </a:r>
            <a:r>
              <a:rPr lang="es-ES" sz="2800" dirty="0" smtClean="0"/>
              <a:t> </a:t>
            </a:r>
            <a:r>
              <a:rPr lang="es-ES" sz="2800" dirty="0" err="1" smtClean="0"/>
              <a:t>Lindau</a:t>
            </a:r>
            <a:r>
              <a:rPr lang="es-ES" sz="2800" dirty="0" smtClean="0"/>
              <a:t>, tumor neuroendocrino, páncreas. </a:t>
            </a:r>
          </a:p>
          <a:p>
            <a:pPr algn="ctr">
              <a:buNone/>
            </a:pPr>
            <a:endParaRPr lang="es-ES" sz="2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ABSTRACT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The case of a 30-year-old patient with family history of Von </a:t>
            </a:r>
            <a:r>
              <a:rPr lang="en-US" dirty="0" err="1" smtClean="0"/>
              <a:t>Hippel</a:t>
            </a:r>
            <a:r>
              <a:rPr lang="en-US" dirty="0" smtClean="0"/>
              <a:t> </a:t>
            </a:r>
            <a:r>
              <a:rPr lang="en-US" dirty="0" err="1" smtClean="0"/>
              <a:t>Lindau</a:t>
            </a:r>
            <a:r>
              <a:rPr lang="en-US" dirty="0" smtClean="0"/>
              <a:t> disease (VHL) that underwent surgery 8 years ago due to </a:t>
            </a:r>
            <a:r>
              <a:rPr lang="en-US" dirty="0" err="1" smtClean="0"/>
              <a:t>hemangioblastoma</a:t>
            </a:r>
            <a:r>
              <a:rPr lang="en-US" dirty="0" smtClean="0"/>
              <a:t> of the cerebellum was presented. In a periodical screening with </a:t>
            </a:r>
            <a:r>
              <a:rPr lang="en-US" dirty="0" err="1" smtClean="0"/>
              <a:t>echography</a:t>
            </a:r>
            <a:r>
              <a:rPr lang="en-US" dirty="0" smtClean="0"/>
              <a:t> for early diagnosis of abdominal masses, a </a:t>
            </a:r>
            <a:r>
              <a:rPr lang="en-US" dirty="0" err="1" smtClean="0"/>
              <a:t>tumoral</a:t>
            </a:r>
            <a:r>
              <a:rPr lang="en-US" dirty="0" smtClean="0"/>
              <a:t> image of the pancreas was detected. It 2 was confirmed by CAT and fine needle cytology controlled by </a:t>
            </a:r>
            <a:r>
              <a:rPr lang="en-US" dirty="0" err="1" smtClean="0"/>
              <a:t>echography</a:t>
            </a:r>
            <a:r>
              <a:rPr lang="en-US" dirty="0" smtClean="0"/>
              <a:t> was performed. A </a:t>
            </a:r>
            <a:r>
              <a:rPr lang="en-US" dirty="0" err="1" smtClean="0"/>
              <a:t>neuroendocrine</a:t>
            </a:r>
            <a:r>
              <a:rPr lang="en-US" dirty="0" smtClean="0"/>
              <a:t> tumor of the pancreas was diagnosed and proposed for surgical treatment. </a:t>
            </a:r>
          </a:p>
          <a:p>
            <a:pPr algn="ctr"/>
            <a:r>
              <a:rPr lang="en-US" b="1" dirty="0" smtClean="0"/>
              <a:t>Key words</a:t>
            </a:r>
            <a:r>
              <a:rPr lang="en-US" dirty="0" smtClean="0"/>
              <a:t>: Von </a:t>
            </a:r>
            <a:r>
              <a:rPr lang="en-US" dirty="0" err="1" smtClean="0"/>
              <a:t>Hippel</a:t>
            </a:r>
            <a:r>
              <a:rPr lang="en-US" dirty="0" smtClean="0"/>
              <a:t> </a:t>
            </a:r>
            <a:r>
              <a:rPr lang="en-US" dirty="0" err="1" smtClean="0"/>
              <a:t>Lindau</a:t>
            </a:r>
            <a:r>
              <a:rPr lang="en-US" dirty="0" smtClean="0"/>
              <a:t> disease, </a:t>
            </a:r>
            <a:r>
              <a:rPr lang="en-US" dirty="0" err="1" smtClean="0"/>
              <a:t>neuroendocrine</a:t>
            </a:r>
            <a:r>
              <a:rPr lang="en-US" dirty="0" smtClean="0"/>
              <a:t> tumor, pancreas.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s-ES" dirty="0" smtClean="0"/>
              <a:t>Se trata de una paciente de 30 años de edad con antecedentes familiares de enfermedad de Von </a:t>
            </a:r>
            <a:r>
              <a:rPr lang="es-ES" dirty="0" err="1" smtClean="0"/>
              <a:t>Hippel</a:t>
            </a:r>
            <a:r>
              <a:rPr lang="es-ES" dirty="0" smtClean="0"/>
              <a:t> </a:t>
            </a:r>
            <a:r>
              <a:rPr lang="es-ES" dirty="0" err="1" smtClean="0"/>
              <a:t>Lindau</a:t>
            </a:r>
            <a:r>
              <a:rPr lang="es-ES" dirty="0" smtClean="0"/>
              <a:t> (VHL, siglas en inglés</a:t>
            </a:r>
            <a:r>
              <a:rPr lang="es-ES" smtClean="0"/>
              <a:t>) </a:t>
            </a:r>
            <a:r>
              <a:rPr lang="es-ES" smtClean="0"/>
              <a:t>, </a:t>
            </a:r>
            <a:r>
              <a:rPr lang="es-ES" dirty="0" smtClean="0"/>
              <a:t>intervenida quirúrgicamente en 1999 por </a:t>
            </a:r>
            <a:r>
              <a:rPr lang="es-ES" dirty="0" err="1" smtClean="0"/>
              <a:t>hemangioblastoma</a:t>
            </a:r>
            <a:r>
              <a:rPr lang="es-ES" dirty="0" smtClean="0"/>
              <a:t> del cerebelo, que en pesquisa periódica para diagnóstico precoz de masas abdominales se le detecta imagen tumoral del páncreas. Su estado general es satisfactorio, su sintomatología es escasa y solo refiere molestias ocasionales ligeras en hipocondrio izquierdo. La analítica básica: </a:t>
            </a:r>
            <a:r>
              <a:rPr lang="es-ES" dirty="0" err="1" smtClean="0"/>
              <a:t>Hb</a:t>
            </a:r>
            <a:r>
              <a:rPr lang="es-ES" dirty="0" smtClean="0"/>
              <a:t>: 14,5 g/L, leucocitos: 9,7 X103 , plaquetas: 368 X mm3 , VSG: 4 mm/h, glucemia: 4,73 </a:t>
            </a:r>
            <a:r>
              <a:rPr lang="es-ES" dirty="0" err="1" smtClean="0"/>
              <a:t>mmol</a:t>
            </a:r>
            <a:r>
              <a:rPr lang="es-ES" dirty="0" smtClean="0"/>
              <a:t>/L, </a:t>
            </a:r>
            <a:r>
              <a:rPr lang="es-ES" dirty="0" err="1" smtClean="0"/>
              <a:t>creatinina</a:t>
            </a:r>
            <a:r>
              <a:rPr lang="es-ES" dirty="0" smtClean="0"/>
              <a:t>: 58 </a:t>
            </a:r>
            <a:r>
              <a:rPr lang="es-ES" dirty="0" err="1" smtClean="0"/>
              <a:t>mmol</a:t>
            </a:r>
            <a:r>
              <a:rPr lang="es-ES" dirty="0" smtClean="0"/>
              <a:t>/L, TGO: 8 UI, TGP: 13 UI, FAL: 132, GGT: 9 UI, LDH: 250 UI, BT: 7 </a:t>
            </a:r>
            <a:r>
              <a:rPr lang="es-ES" dirty="0" err="1" smtClean="0"/>
              <a:t>mmol</a:t>
            </a:r>
            <a:r>
              <a:rPr lang="es-ES" dirty="0" smtClean="0"/>
              <a:t>/L, PT: 78 g/L, albúmina: 38 g/L, calcio: 2,06 </a:t>
            </a:r>
            <a:r>
              <a:rPr lang="es-ES" dirty="0" err="1" smtClean="0"/>
              <a:t>mmol</a:t>
            </a:r>
            <a:r>
              <a:rPr lang="es-ES" dirty="0" smtClean="0"/>
              <a:t>/L, amilasa: 42,1 UI, colesterol: 4,40 </a:t>
            </a:r>
            <a:r>
              <a:rPr lang="es-ES" dirty="0" err="1" smtClean="0"/>
              <a:t>mmol</a:t>
            </a:r>
            <a:r>
              <a:rPr lang="es-ES" dirty="0" smtClean="0"/>
              <a:t>/L, triglicéridos: 0,60 </a:t>
            </a:r>
            <a:r>
              <a:rPr lang="es-ES" dirty="0" err="1" smtClean="0"/>
              <a:t>mmol</a:t>
            </a:r>
            <a:r>
              <a:rPr lang="es-ES" dirty="0" smtClean="0"/>
              <a:t>/L.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ctr"/>
            <a:r>
              <a:rPr lang="es-ES" dirty="0" smtClean="0"/>
              <a:t>En la ecografía abdominal se apreció la existencia de 2 formaciones nodulares sólidas rodeadas de un fino halo </a:t>
            </a:r>
            <a:r>
              <a:rPr lang="es-ES" dirty="0" err="1" smtClean="0"/>
              <a:t>hipoecoico</a:t>
            </a:r>
            <a:r>
              <a:rPr lang="es-ES" dirty="0" smtClean="0"/>
              <a:t> en proyección de la cabeza del páncreas (proceso </a:t>
            </a:r>
            <a:r>
              <a:rPr lang="es-ES" dirty="0" err="1" smtClean="0"/>
              <a:t>uncinado</a:t>
            </a:r>
            <a:r>
              <a:rPr lang="es-ES" dirty="0" smtClean="0"/>
              <a:t>) y cuerpo, respectivamente. Sus dimensiones son 35 X 29 mm y 12 X 11 mm, respectivamente y al examen con DD y DC se muestran como lesiones muy </a:t>
            </a:r>
            <a:r>
              <a:rPr lang="es-ES" dirty="0" err="1" smtClean="0"/>
              <a:t>vascularizadas</a:t>
            </a:r>
            <a:r>
              <a:rPr lang="es-ES" dirty="0" smtClean="0"/>
              <a:t>; se recogió un espectro sugestivo de vasos de </a:t>
            </a:r>
            <a:r>
              <a:rPr lang="es-ES" dirty="0" err="1" smtClean="0"/>
              <a:t>neoformación</a:t>
            </a:r>
            <a:r>
              <a:rPr lang="es-ES" dirty="0" smtClean="0"/>
              <a:t> en la de mayor tamaño. No existe dilatación del conducto pancreático principal ni de las vías biliares </a:t>
            </a:r>
            <a:r>
              <a:rPr lang="es-ES" dirty="0" err="1" smtClean="0"/>
              <a:t>intrahepáticas</a:t>
            </a:r>
            <a:r>
              <a:rPr lang="es-ES" dirty="0" smtClean="0"/>
              <a:t> ni </a:t>
            </a:r>
            <a:r>
              <a:rPr lang="es-ES" dirty="0" err="1" smtClean="0"/>
              <a:t>extrahepáticas</a:t>
            </a:r>
            <a:r>
              <a:rPr lang="es-ES" dirty="0" smtClean="0"/>
              <a:t>. No hay alteraciones parenquimatosas hepáticas. No hay adenopatías </a:t>
            </a:r>
            <a:r>
              <a:rPr lang="es-ES" dirty="0" err="1" smtClean="0"/>
              <a:t>intraperitoneales</a:t>
            </a:r>
            <a:r>
              <a:rPr lang="es-ES" dirty="0" smtClean="0"/>
              <a:t> ni </a:t>
            </a:r>
            <a:r>
              <a:rPr lang="es-ES" dirty="0" err="1" smtClean="0"/>
              <a:t>retroperitoneales</a:t>
            </a:r>
            <a:r>
              <a:rPr lang="es-ES" dirty="0" smtClean="0"/>
              <a:t>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s-ES" dirty="0" smtClean="0"/>
              <a:t>La TAC abdominal con contraste oral y EV confirmó la existencia de aumento de tamaño de la cabeza del páncreas con presencia de un nódulo con área central </a:t>
            </a:r>
            <a:r>
              <a:rPr lang="es-ES" dirty="0" err="1" smtClean="0"/>
              <a:t>hipodensa</a:t>
            </a:r>
            <a:r>
              <a:rPr lang="es-ES" dirty="0" smtClean="0"/>
              <a:t> que mide 44 X 39 mm, que se proyecta al nivel del proceso </a:t>
            </a:r>
            <a:r>
              <a:rPr lang="es-ES" dirty="0" err="1" smtClean="0"/>
              <a:t>uncinado</a:t>
            </a:r>
            <a:r>
              <a:rPr lang="es-ES" dirty="0" smtClean="0"/>
              <a:t> .La radiografía de tórax se consideró normal. Se realizó citología con aguja fina (CAF) con control ecográfico de la lesión pancreática que puso en evidencia la presencia de células </a:t>
            </a:r>
            <a:r>
              <a:rPr lang="es-ES" dirty="0" err="1" smtClean="0"/>
              <a:t>neoplásicas</a:t>
            </a:r>
            <a:r>
              <a:rPr lang="es-ES" dirty="0" smtClean="0"/>
              <a:t> malignas de mediano tamaño, que en ocasiones conforman rosetas y nidos, muchos con cromatina en sal y pimienta, con nucléolos no visibles. Técnica de </a:t>
            </a:r>
            <a:r>
              <a:rPr lang="es-ES" dirty="0" err="1" smtClean="0"/>
              <a:t>inmunohistoquímica</a:t>
            </a:r>
            <a:r>
              <a:rPr lang="es-ES" dirty="0" smtClean="0"/>
              <a:t>: </a:t>
            </a:r>
            <a:r>
              <a:rPr lang="es-ES" dirty="0" err="1" smtClean="0"/>
              <a:t>cromogranina</a:t>
            </a:r>
            <a:r>
              <a:rPr lang="es-ES" dirty="0" smtClean="0"/>
              <a:t> positiva en células tumorales. Conclusión: carcinoma neuroendocrino del páncreas. Dadas las dimensiones y características histológicas del tumor se propuso para tratamiento quirúrgico.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Windows7\Desktop\Tac abdominal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500166" y="1428736"/>
            <a:ext cx="5877174" cy="514252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 smtClean="0"/>
              <a:t>COMENTARIOS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s-ES" dirty="0" smtClean="0"/>
              <a:t>La enfermedad de Von </a:t>
            </a:r>
            <a:r>
              <a:rPr lang="es-ES" dirty="0" err="1" smtClean="0"/>
              <a:t>Hippel-Lindau</a:t>
            </a:r>
            <a:r>
              <a:rPr lang="es-ES" dirty="0" smtClean="0"/>
              <a:t> (VHL por sus siglas en inglés) es un síndrome de cáncer familiar causado por mutaciones en el gen de supresión tumoral VHL. Es un trastorno </a:t>
            </a:r>
            <a:r>
              <a:rPr lang="es-ES" dirty="0" err="1" smtClean="0"/>
              <a:t>autosómico</a:t>
            </a:r>
            <a:r>
              <a:rPr lang="es-ES" dirty="0" smtClean="0"/>
              <a:t> dominante que se asocia a varios tumores y quistes en el sistema nervioso central (SNC) y otros órganos viscerales. Tiene una incidencia al nacer de 1 en 36 000 y el 20 % de los casos se presentan como mutaciones de </a:t>
            </a:r>
            <a:r>
              <a:rPr lang="es-ES" dirty="0" err="1" smtClean="0"/>
              <a:t>novo</a:t>
            </a:r>
            <a:r>
              <a:rPr lang="es-ES" dirty="0" smtClean="0"/>
              <a:t> sin una historia familiar. El gen supresor tumoral VHL, que se encuentra localizado en el cromosoma 3p25- 26 es el responsable de la enfermedad. El gen VHL fue identificado en 1993 por </a:t>
            </a:r>
            <a:r>
              <a:rPr lang="es-ES" dirty="0" err="1" smtClean="0"/>
              <a:t>Zbar</a:t>
            </a:r>
            <a:r>
              <a:rPr lang="es-ES" dirty="0" smtClean="0"/>
              <a:t> y otros mediante clonación posicional.1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41</TotalTime>
  <Words>1161</Words>
  <Application>Microsoft Office PowerPoint</Application>
  <PresentationFormat>Presentación en pantalla (4:3)</PresentationFormat>
  <Paragraphs>25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Viajes</vt:lpstr>
      <vt:lpstr>Caso Clínico  Tumor neuroendocrino del páncreas en paciente con enfermedad de Von Hippel Lindau </vt:lpstr>
      <vt:lpstr>RESUMEN  </vt:lpstr>
      <vt:lpstr>Diapositiva 3</vt:lpstr>
      <vt:lpstr>ABSTRACT</vt:lpstr>
      <vt:lpstr>Diapositiva 5</vt:lpstr>
      <vt:lpstr>Diapositiva 6</vt:lpstr>
      <vt:lpstr>Diapositiva 7</vt:lpstr>
      <vt:lpstr>Diapositiva 8</vt:lpstr>
      <vt:lpstr>COMENTARIOS</vt:lpstr>
      <vt:lpstr>Diapositiva 10</vt:lpstr>
      <vt:lpstr>Diapositiva 11</vt:lpstr>
      <vt:lpstr>Diapositiva 12</vt:lpstr>
      <vt:lpstr>Diapositiva 13</vt:lpstr>
      <vt:lpstr>Diapositiva 14</vt:lpstr>
    </vt:vector>
  </TitlesOfParts>
  <Company>RevolucionUnattended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Clinico  Tumor neuroendocrino del páncreas en paciente con enfermedad de Von Hippel Lindau</dc:title>
  <dc:creator>Windows7</dc:creator>
  <cp:lastModifiedBy>Windows7</cp:lastModifiedBy>
  <cp:revision>7</cp:revision>
  <dcterms:created xsi:type="dcterms:W3CDTF">2019-03-30T14:01:03Z</dcterms:created>
  <dcterms:modified xsi:type="dcterms:W3CDTF">2019-03-30T14:47:49Z</dcterms:modified>
</cp:coreProperties>
</file>