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73526" autoAdjust="0"/>
  </p:normalViewPr>
  <p:slideViewPr>
    <p:cSldViewPr snapToGrid="0">
      <p:cViewPr varScale="1">
        <p:scale>
          <a:sx n="76" d="100"/>
          <a:sy n="76" d="100"/>
        </p:scale>
        <p:origin x="9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63572-C77D-4AD8-B647-FCCA8767F0EA}" type="datetimeFigureOut">
              <a:rPr lang="es-ES" smtClean="0"/>
              <a:t>27/05/2019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C0EBE-B603-4198-BBE9-2EAEC17231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2495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s.wikipedia.org/wiki/S%C3%ADndrome_de_Peutz-Jeghers" TargetMode="External"/><Relationship Id="rId3" Type="http://schemas.openxmlformats.org/officeDocument/2006/relationships/hyperlink" Target="https://es.wikipedia.org/wiki/Adenoma" TargetMode="External"/><Relationship Id="rId7" Type="http://schemas.openxmlformats.org/officeDocument/2006/relationships/hyperlink" Target="https://es.wikipedia.org/wiki/Hemangioma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s.wikipedia.org/wiki/Neurofibroma" TargetMode="External"/><Relationship Id="rId5" Type="http://schemas.openxmlformats.org/officeDocument/2006/relationships/hyperlink" Target="https://es.wikipedia.org/wiki/Lipoma" TargetMode="External"/><Relationship Id="rId4" Type="http://schemas.openxmlformats.org/officeDocument/2006/relationships/hyperlink" Target="https://es.wikipedia.org/wiki/Leiomioma" TargetMode="External"/><Relationship Id="rId9" Type="http://schemas.openxmlformats.org/officeDocument/2006/relationships/hyperlink" Target="https://es.wikipedia.org/wiki/P%C3%B3lipos_de_colon_y_recto#cite_note-:0-2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Pólipo neoplásico epitelial o pólipos </a:t>
            </a:r>
            <a:r>
              <a:rPr lang="es-E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adenomatosos</a:t>
            </a:r>
            <a:r>
              <a:rPr lang="es-E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 </a:t>
            </a:r>
            <a:r>
              <a:rPr lang="es-E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Adenoma"/>
              </a:rPr>
              <a:t>adenomas</a:t>
            </a:r>
            <a:r>
              <a:rPr lang="es-E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Adenoma tubular, adenoma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tubulovelloso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adenoma velloso y serrato.</a:t>
            </a:r>
          </a:p>
          <a:p>
            <a:r>
              <a:rPr lang="es-E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Pólipo neoplásico no epitelial: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s-E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Leiomioma"/>
              </a:rPr>
              <a:t>Leiomiomas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s-E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Lipoma"/>
              </a:rPr>
              <a:t>lipomas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s-E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Neurofibroma"/>
              </a:rPr>
              <a:t>neurofibromas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y </a:t>
            </a:r>
            <a:r>
              <a:rPr lang="es-E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Hemangioma"/>
              </a:rPr>
              <a:t>hemangiomas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s-E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Pólipo </a:t>
            </a:r>
            <a:r>
              <a:rPr lang="es-E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hamartomatoso</a:t>
            </a:r>
            <a:r>
              <a:rPr lang="es-E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Pólipo juvenil, </a:t>
            </a:r>
            <a:r>
              <a:rPr lang="es-E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Síndrome de Peutz-Jeghers"/>
              </a:rPr>
              <a:t>pólipo de </a:t>
            </a:r>
            <a:r>
              <a:rPr lang="es-E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Síndrome de Peutz-Jeghers"/>
              </a:rPr>
              <a:t>Peutz-Jeghers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s-E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Pólipo inflamatorio: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Pólipo linfoide benigno. No suelen ser malignos.</a:t>
            </a:r>
          </a:p>
          <a:p>
            <a:r>
              <a:rPr lang="es-E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Pólipo </a:t>
            </a:r>
            <a:r>
              <a:rPr lang="es-E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hiperplásico</a:t>
            </a:r>
            <a:r>
              <a:rPr lang="es-E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No tienen potencial maligno. </a:t>
            </a:r>
            <a:r>
              <a:rPr lang="es-ES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2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 Su clasificación como subgrupo de los pólipos serrados puede generar confusión pues este incluye además los adenomas serrados sésiles y los adenomas serrados tradicionales los cuales sí tienen potencial maligno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C0EBE-B603-4198-BBE9-2EAEC172317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1802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C0EBE-B603-4198-BBE9-2EAEC172317F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4521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C0EBE-B603-4198-BBE9-2EAEC172317F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3086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C0EBE-B603-4198-BBE9-2EAEC172317F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4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3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8718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C0EBE-B603-4198-BBE9-2EAEC172317F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4877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5/27/2019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5/27/2019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smtClean="0"/>
              <a:t>Hemorragia digestiva baja</a:t>
            </a:r>
          </a:p>
          <a:p>
            <a:r>
              <a:rPr lang="es-ES" sz="1100" dirty="0" smtClean="0"/>
              <a:t>Catedra clínica medica HSR</a:t>
            </a:r>
          </a:p>
          <a:p>
            <a:r>
              <a:rPr lang="es-ES" sz="1100" dirty="0" err="1" smtClean="0"/>
              <a:t>Quimey</a:t>
            </a:r>
            <a:r>
              <a:rPr lang="es-ES" sz="1100" dirty="0" smtClean="0"/>
              <a:t> </a:t>
            </a:r>
            <a:r>
              <a:rPr lang="es-ES" sz="1100" dirty="0" err="1" smtClean="0"/>
              <a:t>Leaniz</a:t>
            </a:r>
            <a:endParaRPr lang="es-ES" sz="11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895" t="34765" r="43438" b="29297"/>
          <a:stretch/>
        </p:blipFill>
        <p:spPr>
          <a:xfrm>
            <a:off x="1154031" y="190500"/>
            <a:ext cx="10242910" cy="569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4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Cuadro clínico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anamnesis y exploración física aportan datos que pueden ser útiles para diferencia la etiología y gravedad de la HDB.</a:t>
            </a:r>
            <a:r>
              <a:rPr lang="es-ES" dirty="0"/>
              <a:t> </a:t>
            </a:r>
            <a:endParaRPr lang="es-ES" dirty="0" smtClean="0"/>
          </a:p>
          <a:p>
            <a:r>
              <a:rPr lang="es-ES" dirty="0" smtClean="0"/>
              <a:t>La </a:t>
            </a:r>
            <a:r>
              <a:rPr lang="es-ES" dirty="0" err="1" smtClean="0"/>
              <a:t>hematoquecia</a:t>
            </a:r>
            <a:r>
              <a:rPr lang="es-ES" dirty="0" smtClean="0"/>
              <a:t> es la forma de presentación mas frecuente de HDB, pero en algunos casos también puede presentarse en forma de melena. (Intestino delgado y colon ascendente con bajo debito).</a:t>
            </a:r>
          </a:p>
          <a:p>
            <a:r>
              <a:rPr lang="es-ES" dirty="0" smtClean="0"/>
              <a:t>Hasta 10 % de pacientes que se presentan con </a:t>
            </a:r>
            <a:r>
              <a:rPr lang="es-ES" dirty="0" err="1" smtClean="0"/>
              <a:t>hematoquecia</a:t>
            </a:r>
            <a:r>
              <a:rPr lang="es-ES" dirty="0" smtClean="0"/>
              <a:t> en realidad tienen una hemorragia digestiva alta, un ejemplo es el sangrado gástrico de alto debito con transito intestinal aumentado.</a:t>
            </a:r>
            <a:endParaRPr lang="es-ES" dirty="0"/>
          </a:p>
        </p:txBody>
      </p:sp>
      <p:pic>
        <p:nvPicPr>
          <p:cNvPr id="4" name="Google Shape;118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77984" y="1273417"/>
            <a:ext cx="5525710" cy="5013393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88720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Cuadro clínico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Sin dolor abdominal </a:t>
            </a:r>
            <a:r>
              <a:rPr lang="es-ES" dirty="0" smtClean="0">
                <a:sym typeface="Wingdings" panose="05000000000000000000" pitchFamily="2" charset="2"/>
              </a:rPr>
              <a:t> Divertículos, </a:t>
            </a:r>
            <a:r>
              <a:rPr lang="es-ES" dirty="0" err="1" smtClean="0">
                <a:sym typeface="Wingdings" panose="05000000000000000000" pitchFamily="2" charset="2"/>
              </a:rPr>
              <a:t>angiodisplasia</a:t>
            </a:r>
            <a:r>
              <a:rPr lang="es-ES" dirty="0" smtClean="0">
                <a:sym typeface="Wingdings" panose="05000000000000000000" pitchFamily="2" charset="2"/>
              </a:rPr>
              <a:t>.</a:t>
            </a:r>
            <a:endParaRPr lang="es-ES" dirty="0" smtClean="0"/>
          </a:p>
          <a:p>
            <a:r>
              <a:rPr lang="es-ES" dirty="0" smtClean="0"/>
              <a:t>Acompañado de dolor abdominal </a:t>
            </a:r>
            <a:r>
              <a:rPr lang="es-ES" dirty="0" smtClean="0">
                <a:sym typeface="Wingdings" panose="05000000000000000000" pitchFamily="2" charset="2"/>
              </a:rPr>
              <a:t> Etiología isquémica o inflamatoria.</a:t>
            </a:r>
          </a:p>
          <a:p>
            <a:r>
              <a:rPr lang="es-ES" dirty="0" smtClean="0">
                <a:sym typeface="Wingdings" panose="05000000000000000000" pitchFamily="2" charset="2"/>
              </a:rPr>
              <a:t>Constipación  Hemorroides, ulcera rectal o tumor.</a:t>
            </a:r>
          </a:p>
          <a:p>
            <a:r>
              <a:rPr lang="es-ES" dirty="0" smtClean="0">
                <a:sym typeface="Wingdings" panose="05000000000000000000" pitchFamily="2" charset="2"/>
              </a:rPr>
              <a:t>Dolor anal  Fisura anal, hemorroides complicadas.</a:t>
            </a:r>
          </a:p>
          <a:p>
            <a:r>
              <a:rPr lang="es-ES" dirty="0" smtClean="0">
                <a:sym typeface="Wingdings" panose="05000000000000000000" pitchFamily="2" charset="2"/>
              </a:rPr>
              <a:t>Cambios en el habito intestinal  Neoplasia.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645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Métodos complementarios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>
                <a:solidFill>
                  <a:srgbClr val="1C6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estrial"/>
                <a:ea typeface="Questrial"/>
                <a:cs typeface="Questrial"/>
                <a:sym typeface="Questrial"/>
              </a:rPr>
              <a:t>Laboratorio</a:t>
            </a:r>
            <a:r>
              <a:rPr lang="es-ES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→ Es útil </a:t>
            </a:r>
            <a:r>
              <a:rPr lang="es-ES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para identificar procesos asociados y puede orientar hacia la etiología.</a:t>
            </a:r>
          </a:p>
          <a:p>
            <a:pPr marL="0" indent="0">
              <a:buNone/>
            </a:pPr>
            <a:r>
              <a:rPr lang="es-ES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citológico </a:t>
            </a:r>
            <a:r>
              <a:rPr lang="es-ES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completo, plaquetas, urea creatinina, </a:t>
            </a:r>
            <a:r>
              <a:rPr lang="es-ES" dirty="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APP</a:t>
            </a:r>
            <a:r>
              <a:rPr lang="es-ES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s-ES" dirty="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KPTT</a:t>
            </a:r>
            <a:r>
              <a:rPr lang="es-ES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, grupo y factor sanguíneo. El </a:t>
            </a:r>
            <a:r>
              <a:rPr lang="es-ES" dirty="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hematocrito no es útil</a:t>
            </a:r>
            <a:r>
              <a:rPr lang="es-ES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para valorar la perdida sanguínea ya que este no se modifica hasta las 8-24 </a:t>
            </a:r>
            <a:r>
              <a:rPr lang="es-ES" dirty="0" err="1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hs</a:t>
            </a:r>
            <a:r>
              <a:rPr lang="es-ES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93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Métodos complementarios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Anoscopia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rectoscopia </a:t>
            </a:r>
            <a:r>
              <a:rPr lang="es-ES" dirty="0" smtClean="0">
                <a:sym typeface="Wingdings" panose="05000000000000000000" pitchFamily="2" charset="2"/>
              </a:rPr>
              <a:t> </a:t>
            </a:r>
            <a:r>
              <a:rPr lang="es-ES" dirty="0"/>
              <a:t>Permite descartar hemorroides y fisura </a:t>
            </a:r>
            <a:r>
              <a:rPr lang="es-ES" dirty="0" smtClean="0"/>
              <a:t>anal, así </a:t>
            </a:r>
            <a:r>
              <a:rPr lang="es-ES" dirty="0"/>
              <a:t>como otros procesos localizados en el recto, como </a:t>
            </a:r>
            <a:r>
              <a:rPr lang="es-ES" dirty="0" smtClean="0"/>
              <a:t>neoplasia o úlcera.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369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Métodos complementarios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Colonoscopia</a:t>
            </a:r>
            <a:r>
              <a:rPr lang="es-ES" dirty="0" smtClean="0"/>
              <a:t> </a:t>
            </a:r>
            <a:r>
              <a:rPr lang="es-ES" dirty="0" smtClean="0">
                <a:sym typeface="Wingdings" panose="05000000000000000000" pitchFamily="2" charset="2"/>
              </a:rPr>
              <a:t> </a:t>
            </a:r>
            <a:r>
              <a:rPr lang="es-ES" dirty="0">
                <a:sym typeface="Wingdings" panose="05000000000000000000" pitchFamily="2" charset="2"/>
              </a:rPr>
              <a:t>S</a:t>
            </a:r>
            <a:r>
              <a:rPr lang="es-ES" dirty="0"/>
              <a:t>e considera la exploración inicial de elección para el diagnóstico de la HDB por su sensibilidad, seguridad y potencial terapéutico. Se consigue identificar lesiones potencialmente hemorrágicas en el 53%-97% de los casos.                                                      No es posible asegurar que la lesión observada sea </a:t>
            </a:r>
            <a:r>
              <a:rPr lang="es-ES" dirty="0" smtClean="0"/>
              <a:t>la única </a:t>
            </a:r>
            <a:r>
              <a:rPr lang="es-ES" dirty="0"/>
              <a:t>causa porque frecuentemente esta no presenta hemorragia activa o signos de hemorragia </a:t>
            </a:r>
            <a:r>
              <a:rPr lang="es-ES" dirty="0" smtClean="0"/>
              <a:t>reciente.                                                                  </a:t>
            </a:r>
            <a:r>
              <a:rPr lang="es-ES" dirty="0" smtClean="0">
                <a:sym typeface="Wingdings" panose="05000000000000000000" pitchFamily="2" charset="2"/>
              </a:rPr>
              <a:t>Como desventaja requiere preparación </a:t>
            </a:r>
            <a:r>
              <a:rPr lang="es-ES" dirty="0" err="1" smtClean="0">
                <a:sym typeface="Wingdings" panose="05000000000000000000" pitchFamily="2" charset="2"/>
              </a:rPr>
              <a:t>colónica</a:t>
            </a:r>
            <a:r>
              <a:rPr lang="es-ES" dirty="0" smtClean="0">
                <a:sym typeface="Wingdings" panose="05000000000000000000" pitchFamily="2" charset="2"/>
              </a:rPr>
              <a:t>, idealmente con 4 a 6 litros de </a:t>
            </a:r>
            <a:r>
              <a:rPr lang="es-ES" dirty="0" err="1" smtClean="0">
                <a:sym typeface="Wingdings" panose="05000000000000000000" pitchFamily="2" charset="2"/>
              </a:rPr>
              <a:t>polietilenglicol</a:t>
            </a:r>
            <a:r>
              <a:rPr lang="es-ES" dirty="0" smtClean="0">
                <a:sym typeface="Wingdings" panose="05000000000000000000" pitchFamily="2" charset="2"/>
              </a:rPr>
              <a:t>.  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3" t="2752" r="21243" b="1917"/>
          <a:stretch/>
        </p:blipFill>
        <p:spPr>
          <a:xfrm>
            <a:off x="4065990" y="1683834"/>
            <a:ext cx="4549698" cy="381371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9698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Métodos complementarios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Radioisótopos</a:t>
            </a:r>
            <a:r>
              <a:rPr lang="es-ES" dirty="0" smtClean="0"/>
              <a:t> </a:t>
            </a:r>
            <a:r>
              <a:rPr lang="es-ES" dirty="0" smtClean="0">
                <a:sym typeface="Wingdings" panose="05000000000000000000" pitchFamily="2" charset="2"/>
              </a:rPr>
              <a:t> </a:t>
            </a:r>
            <a:r>
              <a:rPr lang="es-ES" dirty="0"/>
              <a:t>La gammagrafía con hematíes marcados con 99mTc es una </a:t>
            </a:r>
            <a:r>
              <a:rPr lang="es-ES" dirty="0" smtClean="0"/>
              <a:t>exploración no </a:t>
            </a:r>
            <a:r>
              <a:rPr lang="es-ES" dirty="0"/>
              <a:t>invasiva que puede detectar la hemorragia activa con un </a:t>
            </a:r>
            <a:r>
              <a:rPr lang="es-ES" dirty="0" smtClean="0"/>
              <a:t>débito inferior </a:t>
            </a:r>
            <a:r>
              <a:rPr lang="es-ES" dirty="0"/>
              <a:t>al de la </a:t>
            </a:r>
            <a:r>
              <a:rPr lang="es-ES" dirty="0" smtClean="0"/>
              <a:t>arteriografía (0,1 a 0,4 ml/min).                                                                                                                      Esta </a:t>
            </a:r>
            <a:r>
              <a:rPr lang="es-ES" dirty="0"/>
              <a:t>exploración identifica </a:t>
            </a:r>
            <a:r>
              <a:rPr lang="es-ES" dirty="0" smtClean="0"/>
              <a:t>sangrado activo </a:t>
            </a:r>
            <a:r>
              <a:rPr lang="es-ES" dirty="0"/>
              <a:t>en, aproximadamente, el 20%-40% de los </a:t>
            </a:r>
            <a:r>
              <a:rPr lang="es-ES" dirty="0" smtClean="0"/>
              <a:t>pacientes.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3" t="20804" r="29788" b="8844"/>
          <a:stretch/>
        </p:blipFill>
        <p:spPr>
          <a:xfrm>
            <a:off x="3622132" y="1193292"/>
            <a:ext cx="5437414" cy="46863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2443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Métodos complementarios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Arteriografía</a:t>
            </a:r>
            <a:r>
              <a:rPr lang="es-ES" dirty="0" smtClean="0"/>
              <a:t> </a:t>
            </a:r>
            <a:r>
              <a:rPr lang="es-ES" dirty="0" smtClean="0">
                <a:sym typeface="Wingdings" panose="05000000000000000000" pitchFamily="2" charset="2"/>
              </a:rPr>
              <a:t> </a:t>
            </a:r>
            <a:r>
              <a:rPr lang="es-ES" dirty="0"/>
              <a:t>Puede demostrar extravasación de contraste cuando exista </a:t>
            </a:r>
            <a:r>
              <a:rPr lang="es-ES" dirty="0" smtClean="0"/>
              <a:t>hemorragia activa </a:t>
            </a:r>
            <a:r>
              <a:rPr lang="es-ES" dirty="0"/>
              <a:t>con un débito superior a 0,5 </a:t>
            </a:r>
            <a:r>
              <a:rPr lang="es-ES" dirty="0" err="1" smtClean="0"/>
              <a:t>mL</a:t>
            </a:r>
            <a:r>
              <a:rPr lang="es-ES" dirty="0" smtClean="0"/>
              <a:t>/min, </a:t>
            </a:r>
            <a:r>
              <a:rPr lang="es-ES" dirty="0"/>
              <a:t>identifica el origen de la hemorragia intestinal </a:t>
            </a:r>
            <a:r>
              <a:rPr lang="es-ES" dirty="0" smtClean="0"/>
              <a:t>aproximadamente en </a:t>
            </a:r>
            <a:r>
              <a:rPr lang="es-ES" dirty="0"/>
              <a:t>la mitad de los </a:t>
            </a:r>
            <a:r>
              <a:rPr lang="es-ES" dirty="0" smtClean="0"/>
              <a:t>pacientes.                                                                       También </a:t>
            </a:r>
            <a:r>
              <a:rPr lang="es-ES" dirty="0"/>
              <a:t>puede diagnosticar lesiones </a:t>
            </a:r>
            <a:r>
              <a:rPr lang="es-ES" dirty="0" smtClean="0"/>
              <a:t>no sangrantes </a:t>
            </a:r>
            <a:r>
              <a:rPr lang="es-ES" dirty="0"/>
              <a:t>al demostrar el patrón vascular anómalo característico </a:t>
            </a:r>
            <a:r>
              <a:rPr lang="es-ES" dirty="0" smtClean="0"/>
              <a:t>de la </a:t>
            </a:r>
            <a:r>
              <a:rPr lang="es-ES" dirty="0" err="1"/>
              <a:t>angiodisplasia</a:t>
            </a:r>
            <a:r>
              <a:rPr lang="es-ES" dirty="0"/>
              <a:t> o tumores</a:t>
            </a:r>
            <a:r>
              <a:rPr lang="es-ES" dirty="0" smtClean="0"/>
              <a:t>.                                                                            Además tiene potencial </a:t>
            </a:r>
            <a:r>
              <a:rPr lang="es-ES" dirty="0"/>
              <a:t>terapéutico mediante </a:t>
            </a:r>
            <a:r>
              <a:rPr lang="es-ES" dirty="0" err="1"/>
              <a:t>embolización</a:t>
            </a:r>
            <a:r>
              <a:rPr lang="es-ES" dirty="0"/>
              <a:t> selectiva del </a:t>
            </a:r>
            <a:r>
              <a:rPr lang="es-ES" dirty="0" smtClean="0"/>
              <a:t>vaso con </a:t>
            </a:r>
            <a:r>
              <a:rPr lang="es-ES" dirty="0"/>
              <a:t>hemorragia </a:t>
            </a:r>
            <a:r>
              <a:rPr lang="es-ES" dirty="0" smtClean="0"/>
              <a:t>activa.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33" y="1275305"/>
            <a:ext cx="4537849" cy="472634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9763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Métodos complementarios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TAC</a:t>
            </a:r>
            <a:r>
              <a:rPr lang="es-ES" dirty="0" smtClean="0"/>
              <a:t> </a:t>
            </a:r>
            <a:r>
              <a:rPr lang="es-ES" dirty="0" smtClean="0">
                <a:sym typeface="Wingdings" panose="05000000000000000000" pitchFamily="2" charset="2"/>
              </a:rPr>
              <a:t> Permite una buena definición anatómica, es capaz de detectar lesiones como pólipos, divertículos etc</a:t>
            </a:r>
            <a:r>
              <a:rPr lang="es-ES" dirty="0">
                <a:sym typeface="Wingdings" panose="05000000000000000000" pitchFamily="2" charset="2"/>
              </a:rPr>
              <a:t>. </a:t>
            </a:r>
            <a:r>
              <a:rPr lang="es-ES" dirty="0" smtClean="0">
                <a:sym typeface="Wingdings" panose="05000000000000000000" pitchFamily="2" charset="2"/>
              </a:rPr>
              <a:t>                                                                                                                                 La </a:t>
            </a:r>
            <a:r>
              <a:rPr lang="es-ES" dirty="0">
                <a:sym typeface="Wingdings" panose="05000000000000000000" pitchFamily="2" charset="2"/>
              </a:rPr>
              <a:t>angiografía por tomografía computarizada es una modalidad de diagnóstico atractiva porque está ampliamente disponible, es rápida y mínimamente invasiva.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713" y="1556469"/>
            <a:ext cx="9246252" cy="432312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444" y="387730"/>
            <a:ext cx="6311111" cy="608253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8913" y="1190933"/>
            <a:ext cx="6556183" cy="447613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267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Métodos complementarios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Enteroscopía</a:t>
            </a:r>
            <a:r>
              <a:rPr lang="es-ES" dirty="0" smtClean="0"/>
              <a:t> </a:t>
            </a:r>
            <a:r>
              <a:rPr lang="es-ES" dirty="0" smtClean="0">
                <a:sym typeface="Wingdings" panose="05000000000000000000" pitchFamily="2" charset="2"/>
              </a:rPr>
              <a:t> Por pulsión 1 o 2 balones, permite tanto el diagnostico como tratamiento de lesiones ubicadas en intestino delgado, </a:t>
            </a:r>
            <a:r>
              <a:rPr lang="es-ES" dirty="0"/>
              <a:t>su rentabilidad para </a:t>
            </a:r>
            <a:r>
              <a:rPr lang="es-ES" dirty="0" smtClean="0"/>
              <a:t>el diagnóstico </a:t>
            </a:r>
            <a:r>
              <a:rPr lang="es-ES" dirty="0"/>
              <a:t>de la hemorragia digestiva oscila entre el 30% y el 60</a:t>
            </a:r>
            <a:r>
              <a:rPr lang="es-ES" dirty="0" smtClean="0"/>
              <a:t>%.                                                                     Actualmente la rentabilidad es mayor debido a que se utilizan técnicas de doble balón y permiten la exploración mas distal del intestino delgado.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6873" y="1680341"/>
            <a:ext cx="6874328" cy="402977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558167"/>
              </p:ext>
            </p:extLst>
          </p:nvPr>
        </p:nvGraphicFramePr>
        <p:xfrm>
          <a:off x="2647951" y="1747367"/>
          <a:ext cx="6953250" cy="389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Imagen de mapa de bits" r:id="rId5" imgW="6953400" imgH="3895560" progId="Paint.Picture">
                  <p:embed/>
                </p:oleObj>
              </mc:Choice>
              <mc:Fallback>
                <p:oleObj name="Imagen de mapa de bits" r:id="rId5" imgW="6953400" imgH="38955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47951" y="1747367"/>
                        <a:ext cx="6953250" cy="3895725"/>
                      </a:xfrm>
                      <a:prstGeom prst="rect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6873" y="1781368"/>
            <a:ext cx="6895238" cy="389523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3232" y="1743273"/>
            <a:ext cx="6971428" cy="393333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7951" y="1948034"/>
            <a:ext cx="6980952" cy="35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2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Métodos complementarios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Capsula endoscópica </a:t>
            </a:r>
            <a:r>
              <a:rPr lang="es-ES" dirty="0" smtClean="0">
                <a:sym typeface="Wingdings" panose="05000000000000000000" pitchFamily="2" charset="2"/>
              </a:rPr>
              <a:t> </a:t>
            </a:r>
            <a:r>
              <a:rPr lang="es-ES" dirty="0"/>
              <a:t>cámara en forma de cápsula que, </a:t>
            </a:r>
            <a:r>
              <a:rPr lang="es-ES" dirty="0" smtClean="0"/>
              <a:t>tras la </a:t>
            </a:r>
            <a:r>
              <a:rPr lang="es-ES" dirty="0"/>
              <a:t>deglución por el paciente, avanza por el peristaltismo y permite </a:t>
            </a:r>
            <a:r>
              <a:rPr lang="es-ES" dirty="0" smtClean="0"/>
              <a:t>el examen </a:t>
            </a:r>
            <a:r>
              <a:rPr lang="es-ES" dirty="0"/>
              <a:t>endoscópico de la totalidad del tracto </a:t>
            </a:r>
            <a:r>
              <a:rPr lang="es-ES" dirty="0" smtClean="0"/>
              <a:t>digestivo.                                                                                                                         </a:t>
            </a:r>
            <a:r>
              <a:rPr lang="es-ES" dirty="0"/>
              <a:t> </a:t>
            </a:r>
            <a:r>
              <a:rPr lang="es-ES" dirty="0" smtClean="0"/>
              <a:t>    Se la utiliza solo con fines diagnósticos, </a:t>
            </a:r>
            <a:r>
              <a:rPr lang="es-ES" dirty="0"/>
              <a:t>capacidad limitada para localizar </a:t>
            </a:r>
            <a:r>
              <a:rPr lang="es-ES" dirty="0" smtClean="0"/>
              <a:t>con precisión </a:t>
            </a:r>
            <a:r>
              <a:rPr lang="es-ES" dirty="0"/>
              <a:t>la lesión </a:t>
            </a:r>
            <a:r>
              <a:rPr lang="es-ES" dirty="0" smtClean="0"/>
              <a:t>identificada, </a:t>
            </a:r>
            <a:r>
              <a:rPr lang="es-ES" dirty="0"/>
              <a:t>no permite aplicar </a:t>
            </a:r>
            <a:r>
              <a:rPr lang="es-ES" dirty="0" smtClean="0"/>
              <a:t>tratamiento.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286" y="1205190"/>
            <a:ext cx="6971428" cy="444761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486" y="1205190"/>
            <a:ext cx="9718706" cy="47121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1471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Definición y generalidades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Hemorragia originada en el tracto digestivo </a:t>
            </a:r>
            <a:r>
              <a:rPr lang="es-ES" dirty="0"/>
              <a:t>distal al ángulo de </a:t>
            </a:r>
            <a:r>
              <a:rPr lang="es-ES" dirty="0" err="1"/>
              <a:t>Treitz</a:t>
            </a:r>
            <a:r>
              <a:rPr lang="es-ES" dirty="0" smtClean="0"/>
              <a:t>.</a:t>
            </a:r>
          </a:p>
          <a:p>
            <a:r>
              <a:rPr lang="es-ES" dirty="0" smtClean="0"/>
              <a:t>Se manifiesta en forma de </a:t>
            </a:r>
            <a:r>
              <a:rPr lang="es-ES" dirty="0" err="1" smtClean="0"/>
              <a:t>hematoquecia</a:t>
            </a:r>
            <a:r>
              <a:rPr lang="es-ES" dirty="0" smtClean="0"/>
              <a:t> y menos frecuentemente como melena.</a:t>
            </a:r>
          </a:p>
          <a:p>
            <a:r>
              <a:rPr lang="es-ES" dirty="0" smtClean="0"/>
              <a:t>El 90 % de los casos se origina en colon y recto y solo 10% en intestino delgado.</a:t>
            </a:r>
          </a:p>
          <a:p>
            <a:r>
              <a:rPr lang="es-ES" dirty="0" smtClean="0"/>
              <a:t>Corresponde a un 20 a 25 % de todas las hemorragias digestivas.</a:t>
            </a:r>
          </a:p>
          <a:p>
            <a:r>
              <a:rPr lang="es-ES" dirty="0" smtClean="0"/>
              <a:t>Se presenta con una frecuencia de 33 casos por 100.000 habitantes.</a:t>
            </a:r>
          </a:p>
          <a:p>
            <a:r>
              <a:rPr lang="es-ES" dirty="0" smtClean="0"/>
              <a:t>Es motivo de ingreso hospitalario cada vez mas frecuente, sobre todo en ancianos.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128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Tratamiento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Independientemente de la causa de la hemorragia, el objetivo </a:t>
            </a:r>
            <a:r>
              <a:rPr lang="es-ES" dirty="0" smtClean="0"/>
              <a:t>inicial del </a:t>
            </a:r>
            <a:r>
              <a:rPr lang="es-ES" dirty="0"/>
              <a:t>tratamiento es la reanimación y el mantenimiento de la </a:t>
            </a:r>
            <a:r>
              <a:rPr lang="es-ES" dirty="0" smtClean="0"/>
              <a:t>estabilidad hemodinámica </a:t>
            </a:r>
            <a:r>
              <a:rPr lang="es-ES" dirty="0"/>
              <a:t>con reposición de la </a:t>
            </a:r>
            <a:r>
              <a:rPr lang="es-ES" dirty="0" smtClean="0"/>
              <a:t>volemia, </a:t>
            </a:r>
            <a:r>
              <a:rPr lang="es-ES" dirty="0"/>
              <a:t>la </a:t>
            </a:r>
            <a:r>
              <a:rPr lang="es-ES" dirty="0" smtClean="0"/>
              <a:t>corrección de </a:t>
            </a:r>
            <a:r>
              <a:rPr lang="es-ES" dirty="0"/>
              <a:t>la anemia mediante transfusión </a:t>
            </a:r>
            <a:r>
              <a:rPr lang="es-ES" dirty="0" smtClean="0"/>
              <a:t>sanguínea y corrección de </a:t>
            </a:r>
            <a:r>
              <a:rPr lang="es-ES" dirty="0" err="1" smtClean="0"/>
              <a:t>coagulopatías</a:t>
            </a:r>
            <a:r>
              <a:rPr lang="es-ES" dirty="0" smtClean="0"/>
              <a:t>.</a:t>
            </a:r>
          </a:p>
          <a:p>
            <a:r>
              <a:rPr lang="es-ES" dirty="0" smtClean="0"/>
              <a:t>El tratamiento definitivo es diferente dependiendo de la etiología de la hemorragia.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5679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949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Font typeface="Questrial"/>
              <a:buNone/>
            </a:pPr>
            <a:r>
              <a:rPr lang="es-ES" sz="4400" b="0" i="0" u="none" strike="noStrike" cap="none" dirty="0">
                <a:solidFill>
                  <a:schemeClr val="tx2">
                    <a:lumMod val="75000"/>
                  </a:schemeClr>
                </a:solidFill>
                <a:latin typeface="Questrial"/>
                <a:ea typeface="Questrial"/>
                <a:cs typeface="Questrial"/>
                <a:sym typeface="Questrial"/>
              </a:rPr>
              <a:t>EVALUACIÓN Y MANEJO INICIAL </a:t>
            </a:r>
            <a:endParaRPr sz="5000" b="0" i="0" u="none" strike="noStrike" cap="none" dirty="0">
              <a:solidFill>
                <a:schemeClr val="tx2">
                  <a:lumMod val="75000"/>
                </a:schemeClr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8" name="Google Shape;138;p19"/>
          <p:cNvSpPr txBox="1">
            <a:spLocks noGrp="1"/>
          </p:cNvSpPr>
          <p:nvPr>
            <p:ph type="body" idx="1"/>
          </p:nvPr>
        </p:nvSpPr>
        <p:spPr>
          <a:xfrm>
            <a:off x="1024128" y="1689315"/>
            <a:ext cx="10615099" cy="4620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AutoNum type="arabicPeriod"/>
            </a:pPr>
            <a:r>
              <a:rPr lang="es-ES" sz="22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Determinar la forma de presentación clínica.     </a:t>
            </a:r>
            <a:endParaRPr dirty="0"/>
          </a:p>
          <a:p>
            <a:pPr marL="457200" marR="0" lvl="0" indent="-4572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AutoNum type="arabicPeriod"/>
            </a:pPr>
            <a:r>
              <a:rPr lang="es-ES" sz="22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Evaluar el ABC prestando atención al estado Hemodinámico.</a:t>
            </a:r>
            <a:endParaRPr dirty="0"/>
          </a:p>
          <a:p>
            <a:pPr marL="457200" marR="0" lvl="0" indent="-4572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AutoNum type="arabicPeriod"/>
            </a:pPr>
            <a:r>
              <a:rPr lang="es-ES" sz="220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Discriminar</a:t>
            </a:r>
            <a:r>
              <a:rPr lang="es-ES" sz="22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:                                                                                                                   A) Paciente </a:t>
            </a:r>
            <a:r>
              <a:rPr lang="es-ES" sz="2200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inestable </a:t>
            </a:r>
            <a:r>
              <a:rPr lang="es-ES" sz="2200" dirty="0" err="1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hemodinamicamente</a:t>
            </a:r>
            <a:r>
              <a:rPr lang="es-ES" sz="2200" b="0" i="0" u="none" strike="noStrike" cap="none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s-ES" sz="22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→ Iniciar resucitación.                                                            B) Paciente </a:t>
            </a:r>
            <a:r>
              <a:rPr lang="es-ES" sz="2200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estable </a:t>
            </a:r>
            <a:r>
              <a:rPr lang="es-ES" sz="2200" dirty="0" err="1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hemodinamicamente</a:t>
            </a:r>
            <a:r>
              <a:rPr lang="es-ES" sz="2200" b="0" i="0" u="none" strike="noStrike" cap="none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s-ES" sz="22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→ Interrogatorio y ex físico destinado a orientar sobre etiología.</a:t>
            </a:r>
            <a:endParaRPr dirty="0"/>
          </a:p>
          <a:p>
            <a:pPr marL="457200" marR="0" lvl="0" indent="-4572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AutoNum type="arabicPeriod"/>
            </a:pPr>
            <a:r>
              <a:rPr lang="es-ES" sz="22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SNG:  </a:t>
            </a:r>
            <a:r>
              <a:rPr lang="es-ES" sz="2200" b="0" i="0" u="none" strike="noStrike" cap="none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(en caso de duda de hemorragia digestiva alta)                                                                                                                             </a:t>
            </a:r>
            <a:r>
              <a:rPr lang="es-ES" sz="22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A) Confirma el </a:t>
            </a:r>
            <a:r>
              <a:rPr lang="es-ES" sz="2200" b="0" i="0" u="none" strike="noStrike" cap="none" dirty="0" err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Dx</a:t>
            </a:r>
            <a:r>
              <a:rPr lang="es-ES" sz="22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de HDA.                                                                                          B) Evalúa la actividad del sangrado (sangre roja → sangrado activo; sangre oscura con coágulos → sangrado no activo).                                                                                              C) Vacía el contenido gástrico → </a:t>
            </a:r>
            <a:r>
              <a:rPr lang="es-ES" sz="2200" b="0" i="0" u="none" strike="noStrike" cap="none" dirty="0" err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previniene</a:t>
            </a:r>
            <a:r>
              <a:rPr lang="es-ES" sz="22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s-ES" sz="2200" b="0" i="0" u="none" strike="noStrike" cap="none" dirty="0" err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broncoaspiración</a:t>
            </a:r>
            <a:r>
              <a:rPr lang="es-ES" sz="22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y facilita la FEDA.</a:t>
            </a:r>
            <a:endParaRPr dirty="0"/>
          </a:p>
          <a:p>
            <a:pPr marL="457200" marR="0" lvl="0" indent="-4572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AutoNum type="arabicPeriod"/>
            </a:pPr>
            <a:r>
              <a:rPr lang="es-ES" sz="22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En pacientes con </a:t>
            </a:r>
            <a:r>
              <a:rPr lang="es-ES" sz="2200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depresión del sensorio</a:t>
            </a:r>
            <a:r>
              <a:rPr lang="es-ES" sz="2200" b="0" i="0" u="none" strike="noStrike" cap="none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s-ES" sz="22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→ </a:t>
            </a:r>
            <a:r>
              <a:rPr lang="es-ES" sz="2200" b="0" i="0" u="none" strike="noStrike" cap="none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IOT</a:t>
            </a:r>
            <a:endParaRPr sz="22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Font typeface="Questrial"/>
              <a:buNone/>
            </a:pPr>
            <a:r>
              <a:rPr lang="es-ES" sz="22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37" y="1919287"/>
            <a:ext cx="11287125" cy="30194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6873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Bibliografía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Farreras-</a:t>
            </a:r>
            <a:r>
              <a:rPr lang="es-ES" dirty="0" err="1" smtClean="0"/>
              <a:t>Rozman</a:t>
            </a:r>
            <a:r>
              <a:rPr lang="es-ES" dirty="0" smtClean="0"/>
              <a:t>, tratado de medicina interna, 17 ed.</a:t>
            </a:r>
          </a:p>
          <a:p>
            <a:r>
              <a:rPr lang="en-US" dirty="0"/>
              <a:t>Approach to acute lower gastrointestinal bleeding in </a:t>
            </a:r>
            <a:r>
              <a:rPr lang="en-US" dirty="0" smtClean="0"/>
              <a:t>adults. </a:t>
            </a:r>
            <a:r>
              <a:rPr lang="en-US" dirty="0" err="1" smtClean="0"/>
              <a:t>Uptodate</a:t>
            </a:r>
            <a:r>
              <a:rPr lang="en-US" dirty="0" smtClean="0"/>
              <a:t>. </a:t>
            </a:r>
            <a:r>
              <a:rPr lang="es-ES" dirty="0" err="1" smtClean="0"/>
              <a:t>Sep</a:t>
            </a:r>
            <a:r>
              <a:rPr lang="es-ES" dirty="0"/>
              <a:t> </a:t>
            </a:r>
            <a:r>
              <a:rPr lang="es-ES" dirty="0" smtClean="0"/>
              <a:t>2018</a:t>
            </a:r>
            <a:r>
              <a:rPr lang="es-ES" dirty="0"/>
              <a:t>.</a:t>
            </a:r>
            <a:endParaRPr lang="en-US" dirty="0" smtClean="0"/>
          </a:p>
          <a:p>
            <a:r>
              <a:rPr lang="en-US" dirty="0" smtClean="0"/>
              <a:t>Etiology </a:t>
            </a:r>
            <a:r>
              <a:rPr lang="en-US" dirty="0"/>
              <a:t>of lower gastrointestinal bleeding in </a:t>
            </a:r>
            <a:r>
              <a:rPr lang="en-US" dirty="0" smtClean="0"/>
              <a:t>adults, </a:t>
            </a:r>
            <a:r>
              <a:rPr lang="en-US" dirty="0" err="1" smtClean="0"/>
              <a:t>Uptodate</a:t>
            </a:r>
            <a:r>
              <a:rPr lang="en-US" dirty="0" smtClean="0"/>
              <a:t>, </a:t>
            </a:r>
            <a:r>
              <a:rPr lang="es-ES" dirty="0" smtClean="0"/>
              <a:t>abril 2019.</a:t>
            </a:r>
          </a:p>
          <a:p>
            <a:r>
              <a:rPr lang="es-ES" dirty="0" err="1"/>
              <a:t>Colonic</a:t>
            </a:r>
            <a:r>
              <a:rPr lang="es-ES" dirty="0"/>
              <a:t> </a:t>
            </a:r>
            <a:r>
              <a:rPr lang="es-ES" dirty="0" err="1" smtClean="0"/>
              <a:t>ischemia</a:t>
            </a:r>
            <a:r>
              <a:rPr lang="es-ES" dirty="0" smtClean="0"/>
              <a:t>, </a:t>
            </a:r>
            <a:r>
              <a:rPr lang="es-ES" dirty="0" err="1" smtClean="0"/>
              <a:t>Uptodate</a:t>
            </a:r>
            <a:r>
              <a:rPr lang="es-ES" dirty="0" smtClean="0"/>
              <a:t>, </a:t>
            </a:r>
            <a:r>
              <a:rPr lang="es-ES" dirty="0" err="1"/>
              <a:t>s</a:t>
            </a:r>
            <a:r>
              <a:rPr lang="es-ES" dirty="0" err="1" smtClean="0"/>
              <a:t>eptiemre</a:t>
            </a:r>
            <a:r>
              <a:rPr lang="es-ES" dirty="0" smtClean="0"/>
              <a:t> 2018.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5230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Caso clínico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1689101"/>
            <a:ext cx="10178322" cy="4190492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Paciente de sexo femenino de 81 </a:t>
            </a:r>
            <a:r>
              <a:rPr lang="es-ES" dirty="0" smtClean="0"/>
              <a:t>años.                                                                                                                         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</a:t>
            </a:r>
            <a:r>
              <a:rPr lang="es-ES" dirty="0" smtClean="0"/>
              <a:t>: </a:t>
            </a:r>
            <a:r>
              <a:rPr lang="es-ES" dirty="0"/>
              <a:t>úlcera péptica, </a:t>
            </a:r>
            <a:r>
              <a:rPr lang="es-ES" dirty="0" err="1"/>
              <a:t>diverticulosis</a:t>
            </a:r>
            <a:r>
              <a:rPr lang="es-ES" dirty="0"/>
              <a:t> </a:t>
            </a:r>
            <a:r>
              <a:rPr lang="es-ES" dirty="0" err="1"/>
              <a:t>colónica</a:t>
            </a:r>
            <a:r>
              <a:rPr lang="es-ES" dirty="0"/>
              <a:t> y enfermedad de </a:t>
            </a:r>
            <a:r>
              <a:rPr lang="es-ES" dirty="0" err="1" smtClean="0"/>
              <a:t>Raynaud</a:t>
            </a:r>
            <a:r>
              <a:rPr lang="es-ES" dirty="0"/>
              <a:t>,</a:t>
            </a:r>
            <a:r>
              <a:rPr lang="es-ES" dirty="0" smtClean="0"/>
              <a:t> </a:t>
            </a:r>
            <a:r>
              <a:rPr lang="es-ES" dirty="0"/>
              <a:t>prolapso de la válvula mitral </a:t>
            </a:r>
            <a:r>
              <a:rPr lang="es-ES" dirty="0" smtClean="0"/>
              <a:t>y fibrilación </a:t>
            </a:r>
            <a:r>
              <a:rPr lang="es-ES" dirty="0" err="1" smtClean="0"/>
              <a:t>auticular</a:t>
            </a:r>
            <a:r>
              <a:rPr lang="es-ES" dirty="0" smtClean="0"/>
              <a:t>.                                                                                                                                                                         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MH</a:t>
            </a:r>
            <a:r>
              <a:rPr lang="es-ES" dirty="0" smtClean="0"/>
              <a:t>: </a:t>
            </a:r>
            <a:r>
              <a:rPr lang="es-ES" dirty="0" err="1" smtClean="0"/>
              <a:t>amiodarona</a:t>
            </a:r>
            <a:r>
              <a:rPr lang="es-ES" dirty="0"/>
              <a:t>, acido acetilsalicílico y </a:t>
            </a:r>
            <a:r>
              <a:rPr lang="es-ES" dirty="0" err="1"/>
              <a:t>propranolol</a:t>
            </a:r>
            <a:r>
              <a:rPr lang="es-ES" dirty="0"/>
              <a:t>.  </a:t>
            </a:r>
          </a:p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AEA:</a:t>
            </a:r>
            <a:r>
              <a:rPr lang="es-ES" dirty="0" smtClean="0"/>
              <a:t> Inicia </a:t>
            </a:r>
            <a:r>
              <a:rPr lang="es-ES" dirty="0"/>
              <a:t>su cuadro con distensión abdominal y leve diarrea, seguida de estreñimiento por dos días; luego se agrega dolor abdominal </a:t>
            </a:r>
            <a:r>
              <a:rPr lang="es-ES" dirty="0" smtClean="0"/>
              <a:t>difuso intensidad 8/10 constante </a:t>
            </a:r>
            <a:r>
              <a:rPr lang="es-ES" dirty="0"/>
              <a:t>y urgencia evacuatoria, notando </a:t>
            </a:r>
            <a:r>
              <a:rPr lang="es-ES" dirty="0" smtClean="0"/>
              <a:t>restos de sangre </a:t>
            </a:r>
            <a:r>
              <a:rPr lang="es-ES" dirty="0"/>
              <a:t>y algunos coágulos en las heces. </a:t>
            </a:r>
            <a:r>
              <a:rPr lang="es-ES" dirty="0" smtClean="0"/>
              <a:t>                                                                                                                                                    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 físico</a:t>
            </a:r>
            <a:r>
              <a:rPr lang="es-ES" dirty="0" smtClean="0"/>
              <a:t>: PA 100/60 </a:t>
            </a:r>
            <a:r>
              <a:rPr lang="es-ES" dirty="0"/>
              <a:t>mm/ </a:t>
            </a:r>
            <a:r>
              <a:rPr lang="es-ES" dirty="0" smtClean="0"/>
              <a:t>Hg, FC: </a:t>
            </a:r>
            <a:r>
              <a:rPr lang="es-ES" dirty="0"/>
              <a:t>72 /min. </a:t>
            </a:r>
            <a:r>
              <a:rPr lang="es-ES" dirty="0" smtClean="0"/>
              <a:t> afebril</a:t>
            </a:r>
            <a:r>
              <a:rPr lang="es-ES" dirty="0"/>
              <a:t>, hidratada, lúcida y orientada. </a:t>
            </a:r>
            <a:r>
              <a:rPr lang="es-ES" dirty="0" smtClean="0"/>
              <a:t>No </a:t>
            </a:r>
            <a:r>
              <a:rPr lang="es-ES" dirty="0"/>
              <a:t>palidez ni ictericia. </a:t>
            </a:r>
            <a:r>
              <a:rPr lang="es-ES" dirty="0" smtClean="0"/>
              <a:t>           Abdomen</a:t>
            </a:r>
            <a:r>
              <a:rPr lang="es-ES" dirty="0"/>
              <a:t>: blando</a:t>
            </a:r>
            <a:r>
              <a:rPr lang="es-ES" dirty="0" smtClean="0"/>
              <a:t>, </a:t>
            </a:r>
            <a:r>
              <a:rPr lang="es-ES" dirty="0"/>
              <a:t>distendido y timpánico, leve dolor difuso, no </a:t>
            </a:r>
            <a:r>
              <a:rPr lang="es-ES" dirty="0" smtClean="0"/>
              <a:t>defensa </a:t>
            </a:r>
            <a:r>
              <a:rPr lang="es-ES" dirty="0"/>
              <a:t>ni </a:t>
            </a:r>
            <a:r>
              <a:rPr lang="es-ES" dirty="0" smtClean="0"/>
              <a:t>contractura, </a:t>
            </a:r>
            <a:r>
              <a:rPr lang="es-ES" dirty="0"/>
              <a:t>no se delimitaban masas. Ruidos intestinales </a:t>
            </a:r>
            <a:r>
              <a:rPr lang="es-ES" dirty="0" smtClean="0"/>
              <a:t>disminuidos, </a:t>
            </a:r>
            <a:r>
              <a:rPr lang="es-ES" dirty="0"/>
              <a:t>de timbre alto. Tacto rectal: ampolla </a:t>
            </a:r>
            <a:r>
              <a:rPr lang="es-ES" dirty="0" err="1" smtClean="0"/>
              <a:t>vacia</a:t>
            </a:r>
            <a:r>
              <a:rPr lang="es-ES" dirty="0"/>
              <a:t>, no masas rectales.  </a:t>
            </a:r>
          </a:p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Complementarios: </a:t>
            </a:r>
            <a:r>
              <a:rPr lang="es-ES" dirty="0" err="1" smtClean="0"/>
              <a:t>Hb</a:t>
            </a:r>
            <a:r>
              <a:rPr lang="es-ES" dirty="0" smtClean="0"/>
              <a:t>: 11,2 mg/dl   </a:t>
            </a:r>
            <a:r>
              <a:rPr lang="es-ES" dirty="0" err="1" smtClean="0"/>
              <a:t>Hto</a:t>
            </a:r>
            <a:r>
              <a:rPr lang="es-ES" dirty="0" smtClean="0"/>
              <a:t>: 42  App:74.                                                                           Coprocultivo </a:t>
            </a:r>
            <a:r>
              <a:rPr lang="es-ES" dirty="0"/>
              <a:t>y toxina de </a:t>
            </a:r>
            <a:r>
              <a:rPr lang="es-ES" dirty="0" err="1"/>
              <a:t>Clostridium</a:t>
            </a:r>
            <a:r>
              <a:rPr lang="es-ES" dirty="0"/>
              <a:t> </a:t>
            </a:r>
            <a:r>
              <a:rPr lang="es-ES" dirty="0" err="1"/>
              <a:t>Difficile</a:t>
            </a:r>
            <a:r>
              <a:rPr lang="es-ES" dirty="0"/>
              <a:t> negativos. </a:t>
            </a:r>
            <a:r>
              <a:rPr lang="es-ES" dirty="0" smtClean="0"/>
              <a:t>                                                                                                 La </a:t>
            </a:r>
            <a:r>
              <a:rPr lang="es-ES" dirty="0"/>
              <a:t>colonoscopía, previa preparación oral con fosfato de sodio, mostró un segmento del colon sigmoides de unos 10 cm de extensión, con erosiones y ulceraciones irregulares, fibrina adherente, </a:t>
            </a:r>
            <a:r>
              <a:rPr lang="es-ES" dirty="0" err="1"/>
              <a:t>nodulaciones</a:t>
            </a:r>
            <a:r>
              <a:rPr lang="es-ES" dirty="0"/>
              <a:t> de color violáceo, edema y hemorragias submucosas</a:t>
            </a:r>
            <a:r>
              <a:rPr lang="es-ES" dirty="0" smtClean="0"/>
              <a:t>.  </a:t>
            </a:r>
            <a:r>
              <a:rPr lang="es-ES" dirty="0"/>
              <a:t>Además escasos divertículos en el sigmoides, sin signos inflamatorios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33437" t="33464" r="34063" b="30208"/>
          <a:stretch/>
        </p:blipFill>
        <p:spPr>
          <a:xfrm>
            <a:off x="3067867" y="1304492"/>
            <a:ext cx="5842000" cy="522409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8775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Caso clínico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Paciente de 58 </a:t>
            </a:r>
            <a:r>
              <a:rPr lang="es-ES" dirty="0"/>
              <a:t>años de edad sin </a:t>
            </a:r>
            <a:r>
              <a:rPr lang="es-ES" dirty="0" smtClean="0"/>
              <a:t>APP.                                                                                          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AEA</a:t>
            </a:r>
            <a:r>
              <a:rPr lang="es-ES" dirty="0" smtClean="0"/>
              <a:t>: Acude </a:t>
            </a:r>
            <a:r>
              <a:rPr lang="es-ES" dirty="0"/>
              <a:t>a urgencias por presentar deposiciones </a:t>
            </a:r>
            <a:r>
              <a:rPr lang="es-ES" dirty="0" err="1"/>
              <a:t>melénicas</a:t>
            </a:r>
            <a:r>
              <a:rPr lang="es-ES" dirty="0"/>
              <a:t> desde hace dos días con episodio de síncope en el momento actual. </a:t>
            </a:r>
            <a:r>
              <a:rPr lang="es-ES" dirty="0" smtClean="0"/>
              <a:t>                                                                                  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Examen físico </a:t>
            </a:r>
            <a:r>
              <a:rPr lang="es-ES" dirty="0" smtClean="0"/>
              <a:t>TA: 80/50    FC:115  afebril                                                                                         Palidez generalizada, </a:t>
            </a:r>
            <a:r>
              <a:rPr lang="es-ES" dirty="0" err="1" smtClean="0"/>
              <a:t>sudoracion</a:t>
            </a:r>
            <a:r>
              <a:rPr lang="es-ES" dirty="0" smtClean="0"/>
              <a:t>.                                                                                                   Abdomen blando </a:t>
            </a:r>
            <a:r>
              <a:rPr lang="es-ES" dirty="0" err="1" smtClean="0"/>
              <a:t>depresible</a:t>
            </a:r>
            <a:r>
              <a:rPr lang="es-ES" dirty="0" smtClean="0"/>
              <a:t> no doloroso sin defensa ni contractura.                                                    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Complementarios</a:t>
            </a:r>
            <a:r>
              <a:rPr lang="es-ES" dirty="0" smtClean="0"/>
              <a:t>:                                                                                                                         </a:t>
            </a:r>
            <a:r>
              <a:rPr lang="es-ES" dirty="0" err="1" smtClean="0"/>
              <a:t>Hb</a:t>
            </a:r>
            <a:r>
              <a:rPr lang="es-ES" dirty="0" smtClean="0"/>
              <a:t>: 8,6 mg/dl  </a:t>
            </a:r>
            <a:r>
              <a:rPr lang="es-ES" dirty="0" err="1" smtClean="0"/>
              <a:t>Hto</a:t>
            </a:r>
            <a:r>
              <a:rPr lang="es-ES" dirty="0" smtClean="0"/>
              <a:t>: 26</a:t>
            </a:r>
            <a:r>
              <a:rPr lang="es-ES" dirty="0"/>
              <a:t>% </a:t>
            </a:r>
            <a:r>
              <a:rPr lang="es-ES" dirty="0"/>
              <a:t> </a:t>
            </a:r>
            <a:r>
              <a:rPr lang="es-ES" dirty="0" smtClean="0"/>
              <a:t>APP: 81                                                                                         Colonoscopia: </a:t>
            </a:r>
            <a:r>
              <a:rPr lang="es-ES" dirty="0"/>
              <a:t>no evidenció las causas del </a:t>
            </a:r>
            <a:r>
              <a:rPr lang="es-ES" dirty="0" smtClean="0"/>
              <a:t>sangrado.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181" y="382385"/>
            <a:ext cx="6923315" cy="618053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8670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Etiología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1519" t="24051" r="51249" b="37276"/>
          <a:stretch/>
        </p:blipFill>
        <p:spPr>
          <a:xfrm>
            <a:off x="3267439" y="1360285"/>
            <a:ext cx="6146800" cy="510759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7534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Etiología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" dirty="0" smtClean="0"/>
              <a:t>Solo el 5 % de pacientes con divertículos sufrirá esta complicación, sin embargo su alta prevalencia hace que sea una de las etiologías mas frecuentes.</a:t>
            </a:r>
          </a:p>
          <a:p>
            <a:r>
              <a:rPr lang="es-ES" dirty="0" smtClean="0"/>
              <a:t>La hemorragia en el 80 % es </a:t>
            </a:r>
            <a:r>
              <a:rPr lang="es-ES" dirty="0" err="1" smtClean="0"/>
              <a:t>autolimitada</a:t>
            </a:r>
            <a:r>
              <a:rPr lang="es-ES" dirty="0" smtClean="0"/>
              <a:t>.</a:t>
            </a:r>
          </a:p>
          <a:p>
            <a:r>
              <a:rPr lang="es-ES" dirty="0" smtClean="0"/>
              <a:t>Tras un primer episodio de hemorragia 2º a divertículos, puede recurrir hasta un 25 % en 4 años.</a:t>
            </a:r>
          </a:p>
          <a:p>
            <a:r>
              <a:rPr lang="es-ES" dirty="0"/>
              <a:t> El tratamiento quirúrgico debe </a:t>
            </a:r>
            <a:r>
              <a:rPr lang="es-ES" dirty="0" smtClean="0"/>
              <a:t>reservarse para </a:t>
            </a:r>
            <a:r>
              <a:rPr lang="es-ES" dirty="0"/>
              <a:t>los pacientes con hemorragia persistente o recurrente en los </a:t>
            </a:r>
            <a:r>
              <a:rPr lang="es-ES" dirty="0" smtClean="0"/>
              <a:t>que ha </a:t>
            </a:r>
            <a:r>
              <a:rPr lang="es-ES" dirty="0"/>
              <a:t>fallado el tratamiento </a:t>
            </a:r>
            <a:r>
              <a:rPr lang="es-ES" dirty="0" smtClean="0"/>
              <a:t>endoscópico. </a:t>
            </a:r>
          </a:p>
          <a:p>
            <a:r>
              <a:rPr lang="es-ES" dirty="0" smtClean="0"/>
              <a:t>La </a:t>
            </a:r>
            <a:r>
              <a:rPr lang="es-ES" dirty="0" err="1" smtClean="0"/>
              <a:t>embolización</a:t>
            </a:r>
            <a:r>
              <a:rPr lang="es-ES" dirty="0"/>
              <a:t> </a:t>
            </a:r>
            <a:r>
              <a:rPr lang="es-ES" dirty="0" smtClean="0"/>
              <a:t>arterial </a:t>
            </a:r>
            <a:r>
              <a:rPr lang="es-ES" dirty="0"/>
              <a:t>es una alternativa para los pacientes con alto riesgo </a:t>
            </a:r>
            <a:r>
              <a:rPr lang="es-ES" dirty="0" smtClean="0"/>
              <a:t>quirúrgico.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1519" t="24051" r="51249" b="37276"/>
          <a:stretch/>
        </p:blipFill>
        <p:spPr>
          <a:xfrm>
            <a:off x="8986488" y="121576"/>
            <a:ext cx="3041987" cy="252769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Flecha derecha 5"/>
          <p:cNvSpPr/>
          <p:nvPr/>
        </p:nvSpPr>
        <p:spPr>
          <a:xfrm>
            <a:off x="8491188" y="606719"/>
            <a:ext cx="568633" cy="20757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653" y="2186214"/>
            <a:ext cx="5057775" cy="36861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6354" t="38412" r="49166" b="25390"/>
          <a:stretch/>
        </p:blipFill>
        <p:spPr>
          <a:xfrm>
            <a:off x="2237653" y="2286001"/>
            <a:ext cx="5422900" cy="3530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7163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Etiología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/>
              <a:t>Frecuente en pacientes mayores de 60 años, </a:t>
            </a:r>
            <a:r>
              <a:rPr lang="es-ES" dirty="0"/>
              <a:t>con enfermedades asociadas, </a:t>
            </a:r>
            <a:r>
              <a:rPr lang="es-ES" dirty="0" smtClean="0"/>
              <a:t>generalmente cardiovasculares o </a:t>
            </a:r>
            <a:r>
              <a:rPr lang="es-ES" dirty="0"/>
              <a:t>insuficiencia </a:t>
            </a:r>
            <a:r>
              <a:rPr lang="es-ES" dirty="0" smtClean="0"/>
              <a:t>renal.</a:t>
            </a:r>
          </a:p>
          <a:p>
            <a:r>
              <a:rPr lang="es-ES" dirty="0"/>
              <a:t>Histológicamente consiste en </a:t>
            </a:r>
            <a:r>
              <a:rPr lang="es-ES" dirty="0" smtClean="0"/>
              <a:t>acúmulos de </a:t>
            </a:r>
            <a:r>
              <a:rPr lang="es-ES" dirty="0"/>
              <a:t>vasos dilatados en la mucosa y la submucosa de la pared </a:t>
            </a:r>
            <a:r>
              <a:rPr lang="es-ES" dirty="0" smtClean="0"/>
              <a:t>intestinal que </a:t>
            </a:r>
            <a:r>
              <a:rPr lang="es-ES" dirty="0"/>
              <a:t>se identifican más frecuentemente en el ciego y colon </a:t>
            </a:r>
            <a:r>
              <a:rPr lang="es-ES" dirty="0" smtClean="0"/>
              <a:t>ascendente.</a:t>
            </a:r>
          </a:p>
          <a:p>
            <a:r>
              <a:rPr lang="es-ES" dirty="0" smtClean="0"/>
              <a:t>La hemorragia puede </a:t>
            </a:r>
            <a:r>
              <a:rPr lang="es-ES" dirty="0"/>
              <a:t>ser crónica oculta </a:t>
            </a:r>
            <a:r>
              <a:rPr lang="es-ES" dirty="0" smtClean="0"/>
              <a:t>o aguda </a:t>
            </a:r>
            <a:r>
              <a:rPr lang="es-ES" dirty="0"/>
              <a:t>visible recurrente</a:t>
            </a:r>
            <a:r>
              <a:rPr lang="es-ES" dirty="0" smtClean="0"/>
              <a:t>.</a:t>
            </a:r>
          </a:p>
          <a:p>
            <a:r>
              <a:rPr lang="es-ES" dirty="0" smtClean="0"/>
              <a:t>Tratamiento endoscópico.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1519" t="24051" r="51249" b="37276"/>
          <a:stretch/>
        </p:blipFill>
        <p:spPr>
          <a:xfrm>
            <a:off x="8986488" y="121576"/>
            <a:ext cx="3041987" cy="252769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Flecha derecha 4"/>
          <p:cNvSpPr/>
          <p:nvPr/>
        </p:nvSpPr>
        <p:spPr>
          <a:xfrm>
            <a:off x="8458530" y="704693"/>
            <a:ext cx="568633" cy="20757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251" y="704693"/>
            <a:ext cx="5345279" cy="581779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605" y="2649270"/>
            <a:ext cx="5114925" cy="25812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1775" y="862012"/>
            <a:ext cx="6648450" cy="51339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9163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Etiología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" dirty="0" smtClean="0"/>
              <a:t>Se presentan generalmente como pérdidas hemática </a:t>
            </a:r>
            <a:r>
              <a:rPr lang="pt-BR" dirty="0" smtClean="0"/>
              <a:t>crónicas </a:t>
            </a:r>
            <a:r>
              <a:rPr lang="pt-BR" dirty="0"/>
              <a:t>o hemorragias agudas intermitentes </a:t>
            </a:r>
            <a:r>
              <a:rPr lang="pt-BR" dirty="0" smtClean="0"/>
              <a:t>leves, rara vez </a:t>
            </a:r>
            <a:r>
              <a:rPr lang="pt-BR" dirty="0" err="1" smtClean="0"/>
              <a:t>producen</a:t>
            </a:r>
            <a:r>
              <a:rPr lang="pt-BR" dirty="0" smtClean="0"/>
              <a:t> sangrado agudo grave.</a:t>
            </a:r>
          </a:p>
          <a:p>
            <a:r>
              <a:rPr lang="es-ES" dirty="0"/>
              <a:t>La hemorragia aguda inmediata tras la </a:t>
            </a:r>
            <a:r>
              <a:rPr lang="es-ES" dirty="0" err="1"/>
              <a:t>polipectomía</a:t>
            </a:r>
            <a:r>
              <a:rPr lang="es-ES" dirty="0"/>
              <a:t> es debida </a:t>
            </a:r>
            <a:r>
              <a:rPr lang="es-ES" dirty="0" smtClean="0"/>
              <a:t>a hemostasia </a:t>
            </a:r>
            <a:r>
              <a:rPr lang="es-ES" dirty="0"/>
              <a:t>inadecuada de los vasos del tallo del </a:t>
            </a:r>
            <a:r>
              <a:rPr lang="es-ES" dirty="0" smtClean="0"/>
              <a:t>pólipo, puede presentarse hasta 14 días posterior.</a:t>
            </a:r>
          </a:p>
          <a:p>
            <a:r>
              <a:rPr lang="es-ES" dirty="0"/>
              <a:t>El diagnóstico </a:t>
            </a:r>
            <a:r>
              <a:rPr lang="es-ES" dirty="0" smtClean="0"/>
              <a:t>de un </a:t>
            </a:r>
            <a:r>
              <a:rPr lang="es-ES" dirty="0"/>
              <a:t>tumor sangrante en el colon puede efectuarse fácilmente </a:t>
            </a:r>
            <a:r>
              <a:rPr lang="es-ES" dirty="0" smtClean="0"/>
              <a:t>mediante colonoscopia</a:t>
            </a:r>
            <a:r>
              <a:rPr lang="es-ES" dirty="0"/>
              <a:t>, </a:t>
            </a:r>
            <a:r>
              <a:rPr lang="es-ES" dirty="0" smtClean="0"/>
              <a:t>en </a:t>
            </a:r>
            <a:r>
              <a:rPr lang="es-ES" dirty="0"/>
              <a:t>intestino delgado su </a:t>
            </a:r>
            <a:r>
              <a:rPr lang="es-ES" dirty="0" smtClean="0"/>
              <a:t>detección requerirá </a:t>
            </a:r>
            <a:r>
              <a:rPr lang="es-ES" dirty="0"/>
              <a:t>la cápsula endoscópica o la arteriografía</a:t>
            </a:r>
            <a:r>
              <a:rPr lang="es-ES" dirty="0" smtClean="0"/>
              <a:t>.</a:t>
            </a:r>
          </a:p>
          <a:p>
            <a:r>
              <a:rPr lang="es-ES" dirty="0" smtClean="0"/>
              <a:t>Tratamiento quirúrgico o endoscópico.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1519" t="24051" r="51249" b="37276"/>
          <a:stretch/>
        </p:blipFill>
        <p:spPr>
          <a:xfrm>
            <a:off x="8986488" y="121576"/>
            <a:ext cx="3041987" cy="252769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Flecha derecha 4"/>
          <p:cNvSpPr/>
          <p:nvPr/>
        </p:nvSpPr>
        <p:spPr>
          <a:xfrm>
            <a:off x="8458530" y="833029"/>
            <a:ext cx="568633" cy="20757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462" y="962025"/>
            <a:ext cx="7077075" cy="49339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7490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Etiología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/>
              <a:t>Hace referencia a enfermedad de </a:t>
            </a:r>
            <a:r>
              <a:rPr lang="es-ES" dirty="0"/>
              <a:t>Crohn</a:t>
            </a:r>
            <a:r>
              <a:rPr lang="es-ES" dirty="0" smtClean="0"/>
              <a:t> y colitis ulcerosa.</a:t>
            </a:r>
          </a:p>
          <a:p>
            <a:r>
              <a:rPr lang="es-ES" dirty="0" smtClean="0"/>
              <a:t>Mas frecuentemente es secundaria a colitis ulcerosa.</a:t>
            </a:r>
          </a:p>
          <a:p>
            <a:r>
              <a:rPr lang="es-ES" dirty="0" smtClean="0"/>
              <a:t>Diferencia una de otra no es imperativo en el caso de una hemorragia aguda, debido a que ambas tienen manejo similar en la etapa aguda.</a:t>
            </a:r>
          </a:p>
          <a:p>
            <a:r>
              <a:rPr lang="es-ES" dirty="0" smtClean="0"/>
              <a:t>Tratamiento con </a:t>
            </a:r>
            <a:r>
              <a:rPr lang="es-ES" dirty="0" err="1" smtClean="0"/>
              <a:t>inmunomoduladores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1519" t="24051" r="51249" b="37276"/>
          <a:stretch/>
        </p:blipFill>
        <p:spPr>
          <a:xfrm>
            <a:off x="8986488" y="121576"/>
            <a:ext cx="3041987" cy="252769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Flecha derecha 4"/>
          <p:cNvSpPr/>
          <p:nvPr/>
        </p:nvSpPr>
        <p:spPr>
          <a:xfrm>
            <a:off x="8458530" y="965955"/>
            <a:ext cx="568633" cy="20757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9831" y="1385423"/>
            <a:ext cx="7943850" cy="4114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1678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Etiología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" dirty="0" smtClean="0"/>
              <a:t>La colitis isquémica se presenta en ancianos con ateroesclerosis y enfermedad cardiovascular.</a:t>
            </a:r>
          </a:p>
          <a:p>
            <a:r>
              <a:rPr lang="es-ES" dirty="0"/>
              <a:t>La causa es una reducción brusca </a:t>
            </a:r>
            <a:r>
              <a:rPr lang="es-ES" dirty="0" smtClean="0"/>
              <a:t>y normalmente transitoria </a:t>
            </a:r>
            <a:r>
              <a:rPr lang="es-ES" dirty="0"/>
              <a:t>del flujo sanguíneo mesentérico por hipotensión, </a:t>
            </a:r>
            <a:r>
              <a:rPr lang="es-ES" dirty="0" smtClean="0"/>
              <a:t>bajo gasto </a:t>
            </a:r>
            <a:r>
              <a:rPr lang="es-ES" dirty="0"/>
              <a:t>o </a:t>
            </a:r>
            <a:r>
              <a:rPr lang="es-ES" dirty="0" err="1"/>
              <a:t>vasoespasmo</a:t>
            </a:r>
            <a:r>
              <a:rPr lang="es-ES" dirty="0"/>
              <a:t>. Las vasculitis y algunos fármacos o drogas </a:t>
            </a:r>
            <a:r>
              <a:rPr lang="es-ES" dirty="0" smtClean="0"/>
              <a:t>son causas </a:t>
            </a:r>
            <a:r>
              <a:rPr lang="es-ES" dirty="0"/>
              <a:t>más infrecuentes</a:t>
            </a:r>
            <a:r>
              <a:rPr lang="es-ES" dirty="0" smtClean="0"/>
              <a:t>.</a:t>
            </a:r>
          </a:p>
          <a:p>
            <a:r>
              <a:rPr lang="es-ES" dirty="0"/>
              <a:t>El cuadro suele presentarse con dolor abdominal agudo seguido de </a:t>
            </a:r>
            <a:r>
              <a:rPr lang="es-ES" dirty="0" err="1" smtClean="0"/>
              <a:t>rectorragia</a:t>
            </a:r>
            <a:r>
              <a:rPr lang="es-ES" dirty="0"/>
              <a:t> </a:t>
            </a:r>
            <a:r>
              <a:rPr lang="es-ES" dirty="0" smtClean="0"/>
              <a:t>y </a:t>
            </a:r>
            <a:r>
              <a:rPr lang="es-ES" dirty="0"/>
              <a:t>diarrea, </a:t>
            </a:r>
            <a:r>
              <a:rPr lang="es-ES" dirty="0" err="1"/>
              <a:t>autolimitadas</a:t>
            </a:r>
            <a:r>
              <a:rPr lang="es-ES" dirty="0"/>
              <a:t> en casi todos los casos</a:t>
            </a:r>
            <a:r>
              <a:rPr lang="es-ES" dirty="0" smtClean="0"/>
              <a:t>.</a:t>
            </a:r>
          </a:p>
          <a:p>
            <a:r>
              <a:rPr lang="es-ES" dirty="0" smtClean="0"/>
              <a:t>La colitis </a:t>
            </a:r>
            <a:r>
              <a:rPr lang="es-ES" dirty="0" err="1" smtClean="0"/>
              <a:t>pseudomembranosa</a:t>
            </a:r>
            <a:r>
              <a:rPr lang="es-ES" dirty="0" smtClean="0"/>
              <a:t> y gérmenes invasivos </a:t>
            </a:r>
            <a:r>
              <a:rPr lang="es-ES" dirty="0"/>
              <a:t>pueden cursar </a:t>
            </a:r>
            <a:r>
              <a:rPr lang="es-ES" dirty="0" smtClean="0"/>
              <a:t>con hemorragia </a:t>
            </a:r>
            <a:r>
              <a:rPr lang="es-ES" dirty="0"/>
              <a:t>digestiva aguda, en general </a:t>
            </a:r>
            <a:r>
              <a:rPr lang="es-ES" dirty="0" err="1"/>
              <a:t>autolimitada</a:t>
            </a:r>
            <a:r>
              <a:rPr lang="es-ES" dirty="0"/>
              <a:t> </a:t>
            </a:r>
            <a:r>
              <a:rPr lang="es-ES" dirty="0" smtClean="0"/>
              <a:t>y </a:t>
            </a:r>
            <a:r>
              <a:rPr lang="es-ES" dirty="0"/>
              <a:t>muy </a:t>
            </a:r>
            <a:r>
              <a:rPr lang="es-ES" dirty="0" smtClean="0"/>
              <a:t>raramente masiva.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1519" t="24051" r="51249" b="37276"/>
          <a:stretch/>
        </p:blipFill>
        <p:spPr>
          <a:xfrm>
            <a:off x="8986488" y="121576"/>
            <a:ext cx="3041987" cy="252769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Flecha derecha 4"/>
          <p:cNvSpPr/>
          <p:nvPr/>
        </p:nvSpPr>
        <p:spPr>
          <a:xfrm>
            <a:off x="8491188" y="1086221"/>
            <a:ext cx="568633" cy="20757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013" y="2910104"/>
            <a:ext cx="4057650" cy="23431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3776" y="2129054"/>
            <a:ext cx="6334125" cy="39052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9903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Etiología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/>
              <a:t>Las características peculiares de la pérdida sanguínea causada </a:t>
            </a:r>
            <a:r>
              <a:rPr lang="es-ES" dirty="0" smtClean="0"/>
              <a:t>por las </a:t>
            </a:r>
            <a:r>
              <a:rPr lang="es-ES" dirty="0"/>
              <a:t>hemorroides y el fácil acceso a la zona </a:t>
            </a:r>
            <a:r>
              <a:rPr lang="es-ES" dirty="0" err="1"/>
              <a:t>anorrectal</a:t>
            </a:r>
            <a:r>
              <a:rPr lang="es-ES" dirty="0"/>
              <a:t> permiten </a:t>
            </a:r>
            <a:r>
              <a:rPr lang="es-ES" dirty="0" smtClean="0"/>
              <a:t>que el </a:t>
            </a:r>
            <a:r>
              <a:rPr lang="es-ES" dirty="0"/>
              <a:t>diagnóstico diferencial con otras lesiones sea relativamente </a:t>
            </a:r>
            <a:r>
              <a:rPr lang="es-ES" dirty="0" smtClean="0"/>
              <a:t>fácil.</a:t>
            </a:r>
          </a:p>
          <a:p>
            <a:r>
              <a:rPr lang="es-ES" dirty="0"/>
              <a:t>Cuando la hemorragia es importante o recurrente debe </a:t>
            </a:r>
            <a:r>
              <a:rPr lang="es-ES" dirty="0" smtClean="0"/>
              <a:t>practicarse tratamiento </a:t>
            </a:r>
            <a:r>
              <a:rPr lang="es-ES" dirty="0"/>
              <a:t>endoscópico o quirúrgico.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1519" t="24051" r="51249" b="37276"/>
          <a:stretch/>
        </p:blipFill>
        <p:spPr>
          <a:xfrm>
            <a:off x="8986488" y="155034"/>
            <a:ext cx="3041987" cy="252769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Flecha derecha 5"/>
          <p:cNvSpPr/>
          <p:nvPr/>
        </p:nvSpPr>
        <p:spPr>
          <a:xfrm>
            <a:off x="8491188" y="1231189"/>
            <a:ext cx="568633" cy="20757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99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</TotalTime>
  <Words>1451</Words>
  <Application>Microsoft Office PowerPoint</Application>
  <PresentationFormat>Panorámica</PresentationFormat>
  <Paragraphs>104</Paragraphs>
  <Slides>24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2" baseType="lpstr">
      <vt:lpstr>Arial</vt:lpstr>
      <vt:lpstr>Calibri</vt:lpstr>
      <vt:lpstr>Gill Sans MT</vt:lpstr>
      <vt:lpstr>Impact</vt:lpstr>
      <vt:lpstr>Questrial</vt:lpstr>
      <vt:lpstr>Wingdings</vt:lpstr>
      <vt:lpstr>Badge</vt:lpstr>
      <vt:lpstr>Imagen de mapa de bits</vt:lpstr>
      <vt:lpstr>Presentación de PowerPoint</vt:lpstr>
      <vt:lpstr>Definición y generalidades</vt:lpstr>
      <vt:lpstr>Etiología</vt:lpstr>
      <vt:lpstr>Etiología </vt:lpstr>
      <vt:lpstr>Etiología </vt:lpstr>
      <vt:lpstr>Etiología</vt:lpstr>
      <vt:lpstr>Etiología</vt:lpstr>
      <vt:lpstr>Etiología</vt:lpstr>
      <vt:lpstr>Etiología</vt:lpstr>
      <vt:lpstr>Cuadro clínico</vt:lpstr>
      <vt:lpstr>Cuadro clínico</vt:lpstr>
      <vt:lpstr>Métodos complementarios</vt:lpstr>
      <vt:lpstr>Métodos complementarios</vt:lpstr>
      <vt:lpstr>Métodos complementarios</vt:lpstr>
      <vt:lpstr>Métodos complementarios</vt:lpstr>
      <vt:lpstr>Métodos complementarios</vt:lpstr>
      <vt:lpstr>Métodos complementarios</vt:lpstr>
      <vt:lpstr>Métodos complementarios</vt:lpstr>
      <vt:lpstr>Métodos complementarios</vt:lpstr>
      <vt:lpstr>Tratamiento</vt:lpstr>
      <vt:lpstr>EVALUACIÓN Y MANEJO INICIAL </vt:lpstr>
      <vt:lpstr>Bibliografía</vt:lpstr>
      <vt:lpstr>Caso clínico</vt:lpstr>
      <vt:lpstr>Caso clínico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47</cp:revision>
  <dcterms:created xsi:type="dcterms:W3CDTF">2019-05-25T18:19:44Z</dcterms:created>
  <dcterms:modified xsi:type="dcterms:W3CDTF">2019-05-27T12:54:46Z</dcterms:modified>
</cp:coreProperties>
</file>