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60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400" b="1" dirty="0" smtClean="0">
                <a:solidFill>
                  <a:srgbClr val="FF0000"/>
                </a:solidFill>
              </a:rPr>
              <a:t>HEMORRAGIA DIGESTIVA BAJA</a:t>
            </a:r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/>
              <a:t/>
            </a:r>
            <a:br>
              <a:rPr lang="es-AR" sz="2800" b="1" dirty="0"/>
            </a:br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 smtClean="0"/>
              <a:t>Metodología Diagnóstica y Terapéutica</a:t>
            </a:r>
            <a:r>
              <a:rPr lang="es-AR" sz="2800" b="1" dirty="0"/>
              <a:t/>
            </a:r>
            <a:br>
              <a:rPr lang="es-AR" sz="2800" b="1" dirty="0"/>
            </a:br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/>
              <a:t/>
            </a:r>
            <a:br>
              <a:rPr lang="es-AR" sz="2800" b="1" dirty="0"/>
            </a:b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009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AR" sz="2400" dirty="0" smtClean="0"/>
              <a:t>Dr. Rodrigo García</a:t>
            </a:r>
          </a:p>
          <a:p>
            <a:pPr algn="ctr"/>
            <a:r>
              <a:rPr lang="es-AR" sz="2400" dirty="0" smtClean="0"/>
              <a:t>Servicio de cirugía general </a:t>
            </a:r>
          </a:p>
          <a:p>
            <a:pPr algn="ctr"/>
            <a:r>
              <a:rPr lang="es-AR" sz="2400" dirty="0" smtClean="0"/>
              <a:t>Hospital san roque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592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/>
              <a:t>2° objetivo: </a:t>
            </a:r>
            <a:r>
              <a:rPr lang="es-AR" sz="2400" dirty="0" smtClean="0"/>
              <a:t>Reanimación</a:t>
            </a:r>
            <a:endParaRPr lang="en-U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1021080"/>
            <a:ext cx="11201400" cy="6861083"/>
          </a:xfrm>
        </p:spPr>
        <p:txBody>
          <a:bodyPr>
            <a:normAutofit/>
          </a:bodyPr>
          <a:lstStyle/>
          <a:p>
            <a:r>
              <a:rPr lang="es-AR" sz="2400" dirty="0" smtClean="0"/>
              <a:t>Restablecimiento rápido del volumen </a:t>
            </a:r>
            <a:r>
              <a:rPr lang="es-AR" sz="2400" dirty="0" err="1" smtClean="0"/>
              <a:t>intravascular</a:t>
            </a:r>
            <a:endParaRPr lang="es-AR" sz="2400" dirty="0" smtClean="0"/>
          </a:p>
          <a:p>
            <a:r>
              <a:rPr lang="es-AR" sz="2400" dirty="0" smtClean="0"/>
              <a:t>Colocar dos vías periféricas de grueso calibre.</a:t>
            </a:r>
          </a:p>
          <a:p>
            <a:r>
              <a:rPr lang="es-AR" sz="2400" dirty="0" smtClean="0"/>
              <a:t>Administrar preferentemente solución de </a:t>
            </a:r>
            <a:r>
              <a:rPr lang="es-AR" sz="2400" dirty="0" err="1" smtClean="0"/>
              <a:t>Ringer</a:t>
            </a:r>
            <a:r>
              <a:rPr lang="es-AR" sz="2400" dirty="0" smtClean="0"/>
              <a:t> Lactato.</a:t>
            </a:r>
          </a:p>
          <a:p>
            <a:r>
              <a:rPr lang="es-AR" sz="2400" dirty="0" smtClean="0"/>
              <a:t>Valorar la necesidad de pase a UTI – control de PVC y Diuresis</a:t>
            </a:r>
          </a:p>
          <a:p>
            <a:r>
              <a:rPr lang="es-AR" sz="2400" dirty="0" smtClean="0"/>
              <a:t>Transfusión de Glóbulos Rojos sedimentados, plasma fresco o plaquetas según datos de laboratorio</a:t>
            </a:r>
          </a:p>
          <a:p>
            <a:pPr marL="0" indent="0">
              <a:buNone/>
            </a:pPr>
            <a:r>
              <a:rPr lang="es-AR" sz="2400" dirty="0"/>
              <a:t> </a:t>
            </a:r>
            <a:r>
              <a:rPr lang="es-AR" sz="2400" dirty="0" smtClean="0"/>
              <a:t>   (</a:t>
            </a:r>
            <a:r>
              <a:rPr lang="es-AR" sz="2400" dirty="0" err="1" smtClean="0"/>
              <a:t>Hto</a:t>
            </a:r>
            <a:r>
              <a:rPr lang="es-AR" sz="2400" dirty="0" smtClean="0"/>
              <a:t> – </a:t>
            </a:r>
            <a:r>
              <a:rPr lang="es-AR" sz="2400" dirty="0" err="1" smtClean="0"/>
              <a:t>Hb</a:t>
            </a:r>
            <a:r>
              <a:rPr lang="es-AR" sz="2400" dirty="0" smtClean="0"/>
              <a:t> – </a:t>
            </a:r>
            <a:r>
              <a:rPr lang="es-AR" sz="2400" dirty="0" err="1" smtClean="0"/>
              <a:t>Coagulograma</a:t>
            </a:r>
            <a:r>
              <a:rPr lang="es-AR" sz="2400" dirty="0" smtClean="0"/>
              <a:t> – etc.)  </a:t>
            </a:r>
            <a:endParaRPr lang="en-US" sz="2400" dirty="0"/>
          </a:p>
        </p:txBody>
      </p:sp>
      <p:pic>
        <p:nvPicPr>
          <p:cNvPr id="1028" name="Picture 4" descr="http://rancherita.com.mx/uploads/images/imgSld_5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12" y="3448815"/>
            <a:ext cx="4572000" cy="31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/>
              <a:t>3° objetivo: </a:t>
            </a:r>
            <a:r>
              <a:rPr lang="es-AR" sz="2400" dirty="0" smtClean="0"/>
              <a:t>Identificación del sitio de sangrado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Opciones</a:t>
            </a:r>
            <a:r>
              <a:rPr lang="en-US" sz="2400" dirty="0" smtClean="0"/>
              <a:t> </a:t>
            </a:r>
            <a:r>
              <a:rPr lang="en-US" sz="2400" dirty="0" err="1" smtClean="0"/>
              <a:t>Diagnósticas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HDB</a:t>
            </a:r>
            <a:endParaRPr lang="en-U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Colonoscopía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s-AR" sz="2400" b="1" dirty="0" smtClean="0">
              <a:solidFill>
                <a:srgbClr val="FF0000"/>
              </a:solidFill>
            </a:endParaRPr>
          </a:p>
          <a:p>
            <a:r>
              <a:rPr lang="es-AR" sz="2400" b="1" dirty="0" smtClean="0">
                <a:solidFill>
                  <a:srgbClr val="FF0000"/>
                </a:solidFill>
              </a:rPr>
              <a:t>Angiografía Visceral selectiva</a:t>
            </a:r>
          </a:p>
          <a:p>
            <a:endParaRPr lang="es-AR" sz="2400" b="1" dirty="0">
              <a:solidFill>
                <a:srgbClr val="FF0000"/>
              </a:solidFill>
            </a:endParaRPr>
          </a:p>
          <a:p>
            <a:r>
              <a:rPr lang="es-AR" sz="2400" b="1" dirty="0" smtClean="0">
                <a:solidFill>
                  <a:srgbClr val="FF0000"/>
                </a:solidFill>
              </a:rPr>
              <a:t>Gammagrafía con eritrocitos marcados con tecnecio 99m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Colonoscopia: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030514"/>
            <a:ext cx="8946541" cy="5217885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Es el primer estudio a realizar, luego de estabilizar al paciente. (en lo posible dentro de las 12 </a:t>
            </a:r>
            <a:r>
              <a:rPr lang="es-AR" sz="2400" dirty="0" err="1" smtClean="0"/>
              <a:t>hs</a:t>
            </a:r>
            <a:r>
              <a:rPr lang="es-AR" sz="2400" dirty="0" smtClean="0"/>
              <a:t> del ingreso)</a:t>
            </a:r>
          </a:p>
          <a:p>
            <a:endParaRPr lang="es-AR" sz="2400" dirty="0"/>
          </a:p>
          <a:p>
            <a:r>
              <a:rPr lang="es-AR" sz="2400" dirty="0" smtClean="0"/>
              <a:t>Está indicada cuando ya no presente hemorragia o ésta sea de escasa cuantía y el paciente manifieste estabilidad hemodinámica</a:t>
            </a:r>
          </a:p>
          <a:p>
            <a:endParaRPr lang="es-AR" sz="2400" dirty="0"/>
          </a:p>
          <a:p>
            <a:r>
              <a:rPr lang="es-AR" sz="2400" dirty="0" smtClean="0"/>
              <a:t>Permite detectar sangrado activo o estigmas del mismo</a:t>
            </a:r>
          </a:p>
          <a:p>
            <a:endParaRPr lang="es-AR" sz="2400" dirty="0"/>
          </a:p>
          <a:p>
            <a:r>
              <a:rPr lang="es-AR" sz="2400" dirty="0" smtClean="0"/>
              <a:t>Debería realizarse una limpieza intestinal siempre que sea posible</a:t>
            </a:r>
          </a:p>
          <a:p>
            <a:pPr marL="0" indent="0">
              <a:buNone/>
            </a:pPr>
            <a:endParaRPr lang="es-A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2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lhospital.com/documenta/imagenes/8097143/Imagen-4-Enteropatia-hipertensiva-portal-en-el-yeyuno-proximal-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89" y="601415"/>
            <a:ext cx="2767666" cy="28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strointestinalatlas.com/imagenes/AngioDisplasiax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47" y="58166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astrointestinalatlas.com/imagenes/Telangiectasia13col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46" y="399808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ortalesmedicos.com/imagenes/publicaciones_11/1112_hemorragia_digestiva_baja/hemorragia_diverticulo_diverticulos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39" y="3998085"/>
            <a:ext cx="3105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irujano-coloproctologo.com/images/articulos/enfermedades/diverticulos/diverticulos-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788534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Arteriografía o Angiografía Visceral Selectiva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516073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Se realiza la inyección selectiva de medio de contraste en la Art. Mesentérica Superior e Inferior.</a:t>
            </a:r>
          </a:p>
          <a:p>
            <a:endParaRPr lang="es-AR" sz="2400" dirty="0"/>
          </a:p>
          <a:p>
            <a:r>
              <a:rPr lang="es-AR" sz="2400" dirty="0" smtClean="0"/>
              <a:t>Debe existir un sangrado mínimo de 0,5 ml/min.</a:t>
            </a:r>
          </a:p>
          <a:p>
            <a:endParaRPr lang="es-AR" sz="2400" dirty="0"/>
          </a:p>
          <a:p>
            <a:r>
              <a:rPr lang="es-AR" sz="2400" dirty="0" smtClean="0"/>
              <a:t>Permite reconocer el sitio de sangrado en un 45 a 75% en el momento de sangrado activo.</a:t>
            </a:r>
          </a:p>
          <a:p>
            <a:endParaRPr lang="es-AR" sz="2400" dirty="0"/>
          </a:p>
          <a:p>
            <a:r>
              <a:rPr lang="es-AR" sz="2400" dirty="0" smtClean="0"/>
              <a:t>Debido a que la HDB habitualmente es intermitente, existen pruebas de provocación, pero no están recomendadas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elsevier.es/imatges/36/36v82n05/grande/36v82n05-13111964fig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7" y="1814874"/>
            <a:ext cx="2899691" cy="34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94" y="1962785"/>
            <a:ext cx="2905125" cy="3219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571" y="1853248"/>
            <a:ext cx="3438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Gammagrafía con eritrocitos marcados con tecnecio 99m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254632"/>
            <a:ext cx="8946541" cy="458011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Resultados contradictorios en el diagnóstico de HDB</a:t>
            </a:r>
          </a:p>
          <a:p>
            <a:endParaRPr lang="es-AR" sz="2400" dirty="0"/>
          </a:p>
          <a:p>
            <a:r>
              <a:rPr lang="es-AR" sz="2400" dirty="0" smtClean="0"/>
              <a:t>Se basa en el marcado de los eritrocitos del paciente con un isótopo de tecnecio y su posterior reintroducción.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 smtClean="0"/>
              <a:t>Permite reconocer sangrados de 0,1 ml/min.</a:t>
            </a:r>
          </a:p>
          <a:p>
            <a:endParaRPr lang="es-AR" sz="2400" dirty="0"/>
          </a:p>
          <a:p>
            <a:r>
              <a:rPr lang="es-AR" sz="2400" dirty="0" smtClean="0"/>
              <a:t>La exactitud del método para diferenciar sangrado de colon derecho o izquierdo es del 40 al 60%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5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563" y="590106"/>
            <a:ext cx="2064925" cy="2204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21" y="3752654"/>
            <a:ext cx="2608707" cy="26555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734" y="2366353"/>
            <a:ext cx="2350199" cy="2391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91" y="452718"/>
            <a:ext cx="2138458" cy="2724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85" y="3176868"/>
            <a:ext cx="3343751" cy="32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Hemorragia de origen desconocido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4195481"/>
          </a:xfrm>
        </p:spPr>
        <p:txBody>
          <a:bodyPr>
            <a:normAutofit/>
          </a:bodyPr>
          <a:lstStyle/>
          <a:p>
            <a:r>
              <a:rPr lang="es-AR" dirty="0" smtClean="0"/>
              <a:t>5 al 10% de los casos la hemorragia es del Intestino delgado</a:t>
            </a:r>
          </a:p>
          <a:p>
            <a:r>
              <a:rPr lang="es-AR" dirty="0" smtClean="0"/>
              <a:t>10% de los casos es una HDA no diagnosticada</a:t>
            </a:r>
          </a:p>
          <a:p>
            <a:r>
              <a:rPr lang="es-AR" dirty="0" smtClean="0"/>
              <a:t>Metodología Diagnóstica:</a:t>
            </a:r>
          </a:p>
          <a:p>
            <a:r>
              <a:rPr lang="es-AR" b="1" dirty="0" err="1" smtClean="0">
                <a:solidFill>
                  <a:srgbClr val="FF0000"/>
                </a:solidFill>
              </a:rPr>
              <a:t>Angio</a:t>
            </a:r>
            <a:r>
              <a:rPr lang="es-AR" b="1" dirty="0" smtClean="0">
                <a:solidFill>
                  <a:srgbClr val="FF0000"/>
                </a:solidFill>
              </a:rPr>
              <a:t> – TAC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Gammagrafía para el divertículo de Meckel</a:t>
            </a:r>
          </a:p>
          <a:p>
            <a:r>
              <a:rPr lang="es-AR" b="1" dirty="0" err="1" smtClean="0">
                <a:solidFill>
                  <a:srgbClr val="FF0000"/>
                </a:solidFill>
              </a:rPr>
              <a:t>Enteroscopia</a:t>
            </a:r>
            <a:endParaRPr lang="es-AR" b="1" dirty="0" smtClean="0">
              <a:solidFill>
                <a:srgbClr val="FF0000"/>
              </a:solidFill>
            </a:endParaRPr>
          </a:p>
          <a:p>
            <a:r>
              <a:rPr lang="es-AR" b="1" dirty="0" smtClean="0">
                <a:solidFill>
                  <a:srgbClr val="FF0000"/>
                </a:solidFill>
              </a:rPr>
              <a:t>Cápsula endoscópica</a:t>
            </a:r>
          </a:p>
          <a:p>
            <a:r>
              <a:rPr lang="es-AR" b="1" dirty="0" err="1" smtClean="0">
                <a:solidFill>
                  <a:srgbClr val="FF0000"/>
                </a:solidFill>
              </a:rPr>
              <a:t>Enteroscopia</a:t>
            </a:r>
            <a:r>
              <a:rPr lang="es-AR" b="1" dirty="0" smtClean="0">
                <a:solidFill>
                  <a:srgbClr val="FF0000"/>
                </a:solidFill>
              </a:rPr>
              <a:t> </a:t>
            </a:r>
            <a:r>
              <a:rPr lang="es-AR" b="1" dirty="0" err="1" smtClean="0">
                <a:solidFill>
                  <a:srgbClr val="FF0000"/>
                </a:solidFill>
              </a:rPr>
              <a:t>intraoperatoria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555" y="395923"/>
            <a:ext cx="2514791" cy="2457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42" y="3250723"/>
            <a:ext cx="6667500" cy="1771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01" y="4819650"/>
            <a:ext cx="2762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263" y="993095"/>
            <a:ext cx="2800350" cy="48966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16" y="888079"/>
            <a:ext cx="4867275" cy="1485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853" y="3044126"/>
            <a:ext cx="3343275" cy="22721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454" y="3193543"/>
            <a:ext cx="3390900" cy="29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6060049"/>
          </a:xfrm>
        </p:spPr>
        <p:txBody>
          <a:bodyPr>
            <a:normAutofit/>
          </a:bodyPr>
          <a:lstStyle/>
          <a:p>
            <a:r>
              <a:rPr lang="es-AR" sz="2400" dirty="0" smtClean="0"/>
              <a:t>La Hemorragia Digestiva Baja (HDB) es aquella que tiene su origen en el tubo digestivo distal al ángulo de </a:t>
            </a:r>
            <a:r>
              <a:rPr lang="es-AR" sz="2400" dirty="0" err="1" smtClean="0"/>
              <a:t>Treitz</a:t>
            </a:r>
            <a:r>
              <a:rPr lang="es-AR" sz="2400" dirty="0" smtClean="0"/>
              <a:t>.</a:t>
            </a:r>
          </a:p>
          <a:p>
            <a:r>
              <a:rPr lang="es-AR" sz="2400" dirty="0" smtClean="0"/>
              <a:t>Representa aproximadamente el 20% de todos los casos de Hemorragia Digestiva (relación alta/baja 5/1)</a:t>
            </a:r>
          </a:p>
          <a:p>
            <a:r>
              <a:rPr lang="es-AR" sz="2400" dirty="0" smtClean="0"/>
              <a:t>Se presenta fundamentalmente en pacientes de edad avanzada y el envejecimiento progresivo de la población la está convirtiendo en un motivo de ingreso al hospital cada vez más frecuente.</a:t>
            </a:r>
          </a:p>
          <a:p>
            <a:r>
              <a:rPr lang="es-AR" sz="2400" dirty="0" smtClean="0"/>
              <a:t>En el 80% de los casos la hemorragia es </a:t>
            </a:r>
            <a:r>
              <a:rPr lang="es-AR" sz="2400" dirty="0" err="1" smtClean="0"/>
              <a:t>autolimitada</a:t>
            </a:r>
            <a:r>
              <a:rPr lang="es-AR" sz="2400" dirty="0" smtClean="0"/>
              <a:t> y los principales factores de </a:t>
            </a:r>
            <a:r>
              <a:rPr lang="es-AR" sz="2400" dirty="0" err="1" smtClean="0"/>
              <a:t>mál</a:t>
            </a:r>
            <a:r>
              <a:rPr lang="es-AR" sz="2400" dirty="0" smtClean="0"/>
              <a:t> pronóstico son la magnitud de la pérdida de sangre, la inestabilidad hemodinámica, la comorbilidad y la edad avanzada.</a:t>
            </a:r>
          </a:p>
          <a:p>
            <a:r>
              <a:rPr lang="es-AR" sz="2400" dirty="0" smtClean="0"/>
              <a:t>Aproximadamente un 15% repetirá el episodio</a:t>
            </a:r>
          </a:p>
          <a:p>
            <a:r>
              <a:rPr lang="es-AR" sz="2400" dirty="0" smtClean="0"/>
              <a:t>Sólo un 5% son fatales.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4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chemeClr val="tx1"/>
                </a:solidFill>
              </a:rPr>
              <a:t>4° Objetivo: Instaurar el Tratamiento Específico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4195481"/>
          </a:xfrm>
        </p:spPr>
        <p:txBody>
          <a:bodyPr/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Endoscópico</a:t>
            </a:r>
            <a:r>
              <a:rPr lang="es-AR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dirty="0" smtClean="0">
                <a:solidFill>
                  <a:srgbClr val="FF0000"/>
                </a:solidFill>
              </a:rPr>
              <a:t>     </a:t>
            </a:r>
            <a:r>
              <a:rPr lang="es-AR" dirty="0" smtClean="0"/>
              <a:t>Es en general el tratamiento inicial de elección.</a:t>
            </a:r>
          </a:p>
          <a:p>
            <a:pPr marL="0" indent="0">
              <a:buNone/>
            </a:pP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 smtClean="0">
                <a:solidFill>
                  <a:srgbClr val="FF0000"/>
                </a:solidFill>
              </a:rPr>
              <a:t>    </a:t>
            </a:r>
            <a:r>
              <a:rPr lang="es-AR" dirty="0" smtClean="0"/>
              <a:t>Las causas más frecuentes de hemorragia son el sangrado        </a:t>
            </a:r>
            <a:r>
              <a:rPr lang="es-AR" dirty="0" err="1" smtClean="0"/>
              <a:t>diverticular</a:t>
            </a:r>
            <a:r>
              <a:rPr lang="es-AR" dirty="0" smtClean="0"/>
              <a:t>  y las </a:t>
            </a:r>
            <a:r>
              <a:rPr lang="es-AR" dirty="0" err="1" smtClean="0"/>
              <a:t>angiodisplasias</a:t>
            </a:r>
            <a:r>
              <a:rPr lang="es-AR" dirty="0" smtClean="0"/>
              <a:t> – ambos pueden ser abordados por este método.</a:t>
            </a:r>
          </a:p>
          <a:p>
            <a:pPr marL="0" indent="0">
              <a:buNone/>
            </a:pPr>
            <a:endParaRPr lang="es-A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dirty="0" smtClean="0">
                <a:solidFill>
                  <a:srgbClr val="FF0000"/>
                </a:solidFill>
              </a:rPr>
              <a:t>      </a:t>
            </a:r>
            <a:r>
              <a:rPr lang="es-AR" dirty="0" smtClean="0"/>
              <a:t>Permite inyectar vasoconstrictores o </a:t>
            </a:r>
            <a:r>
              <a:rPr lang="es-AR" dirty="0" err="1" smtClean="0"/>
              <a:t>esclerosantes</a:t>
            </a:r>
            <a:r>
              <a:rPr lang="es-AR" dirty="0" smtClean="0"/>
              <a:t> (epinefrina 1/10000, </a:t>
            </a:r>
            <a:r>
              <a:rPr lang="es-AR" dirty="0" err="1" smtClean="0"/>
              <a:t>polidocanol</a:t>
            </a:r>
            <a:r>
              <a:rPr lang="es-AR" dirty="0" smtClean="0"/>
              <a:t> o compuestos de </a:t>
            </a:r>
            <a:r>
              <a:rPr lang="es-AR" dirty="0" err="1" smtClean="0"/>
              <a:t>cianoacrilato</a:t>
            </a:r>
            <a:r>
              <a:rPr lang="es-AR" dirty="0" smtClean="0"/>
              <a:t>), </a:t>
            </a:r>
            <a:r>
              <a:rPr lang="es-AR" dirty="0" err="1" smtClean="0"/>
              <a:t>termocoagular</a:t>
            </a:r>
            <a:r>
              <a:rPr lang="es-AR" dirty="0" smtClean="0"/>
              <a:t> o utilizar dispositivos mecánicos (</a:t>
            </a:r>
            <a:r>
              <a:rPr lang="es-AR" dirty="0" err="1" smtClean="0"/>
              <a:t>endoclips</a:t>
            </a:r>
            <a:r>
              <a:rPr lang="es-AR" dirty="0" smtClean="0"/>
              <a:t>, bandas elásticas o nudos tipo </a:t>
            </a:r>
            <a:r>
              <a:rPr lang="es-AR" dirty="0" err="1" smtClean="0"/>
              <a:t>endoloop</a:t>
            </a:r>
            <a:r>
              <a:rPr lang="es-AR" dirty="0" smtClean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79" y="191462"/>
            <a:ext cx="2358866" cy="2210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994" y="4295757"/>
            <a:ext cx="2400300" cy="2400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285" y="4559790"/>
            <a:ext cx="3200400" cy="21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5378446"/>
          </a:xfrm>
        </p:spPr>
        <p:txBody>
          <a:bodyPr>
            <a:normAutofit lnSpcReduction="10000"/>
          </a:bodyPr>
          <a:lstStyle/>
          <a:p>
            <a:r>
              <a:rPr lang="es-AR" sz="2400" b="1" dirty="0" err="1" smtClean="0">
                <a:solidFill>
                  <a:srgbClr val="FF0000"/>
                </a:solidFill>
              </a:rPr>
              <a:t>Endovascular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    </a:t>
            </a:r>
            <a:r>
              <a:rPr lang="es-AR" sz="2400" dirty="0" smtClean="0"/>
              <a:t>Pueden intentarse medidas de hemostasia directa (</a:t>
            </a:r>
            <a:r>
              <a:rPr lang="es-AR" sz="2400" dirty="0" err="1" smtClean="0"/>
              <a:t>embolización</a:t>
            </a:r>
            <a:r>
              <a:rPr lang="es-AR" sz="2400" dirty="0" smtClean="0"/>
              <a:t>) o indirecta (infusión de drogas </a:t>
            </a:r>
            <a:r>
              <a:rPr lang="es-AR" sz="2400" dirty="0" err="1" smtClean="0"/>
              <a:t>vasoactivas</a:t>
            </a:r>
            <a:r>
              <a:rPr lang="es-AR" sz="2400" dirty="0" smtClean="0"/>
              <a:t>)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</a:rPr>
              <a:t>   </a:t>
            </a:r>
            <a:r>
              <a:rPr lang="es-AR" sz="2400" dirty="0" smtClean="0"/>
              <a:t>Se ofrece a pacientes muy comprometidos, con riesgo operatorio que imposibilita la intervención y en los cuales retrasar la cirugía permite adecuar las condiciones.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</a:rPr>
              <a:t>   </a:t>
            </a:r>
            <a:r>
              <a:rPr lang="es-AR" sz="2400" dirty="0" smtClean="0"/>
              <a:t>En el 70 a 90% de los casos detiene la hemorragia, aunque se reitera en un 15 %.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</a:rPr>
              <a:t>  </a:t>
            </a:r>
            <a:r>
              <a:rPr lang="es-AR" sz="2400" dirty="0"/>
              <a:t> </a:t>
            </a:r>
            <a:r>
              <a:rPr lang="es-AR" sz="2400" dirty="0" smtClean="0"/>
              <a:t>Para la </a:t>
            </a:r>
            <a:r>
              <a:rPr lang="es-AR" sz="2400" dirty="0" err="1" smtClean="0"/>
              <a:t>embolización</a:t>
            </a:r>
            <a:r>
              <a:rPr lang="es-AR" sz="2400" dirty="0" smtClean="0"/>
              <a:t> se emplean diversos medios (</a:t>
            </a:r>
            <a:r>
              <a:rPr lang="es-AR" sz="2400" dirty="0" err="1" smtClean="0"/>
              <a:t>gelfoam</a:t>
            </a:r>
            <a:r>
              <a:rPr lang="es-AR" sz="2400" dirty="0" smtClean="0"/>
              <a:t>, partículas de </a:t>
            </a:r>
            <a:r>
              <a:rPr lang="es-AR" sz="2400" dirty="0" err="1" smtClean="0"/>
              <a:t>polivinil</a:t>
            </a:r>
            <a:r>
              <a:rPr lang="es-AR" sz="2400" dirty="0" smtClean="0"/>
              <a:t>-alcohol o </a:t>
            </a:r>
            <a:r>
              <a:rPr lang="es-AR" sz="2400" dirty="0" err="1" smtClean="0"/>
              <a:t>microcoils</a:t>
            </a:r>
            <a:r>
              <a:rPr lang="es-AR" sz="2400" dirty="0" smtClean="0"/>
              <a:t>)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</a:rPr>
              <a:t>   </a:t>
            </a:r>
            <a:r>
              <a:rPr lang="es-AR" sz="2400" dirty="0" smtClean="0"/>
              <a:t>La infusión de drogas </a:t>
            </a:r>
            <a:r>
              <a:rPr lang="es-AR" sz="2400" dirty="0" err="1" smtClean="0"/>
              <a:t>vasoactivas</a:t>
            </a:r>
            <a:r>
              <a:rPr lang="es-AR" sz="2400" dirty="0" smtClean="0"/>
              <a:t> como vasopresina, </a:t>
            </a:r>
            <a:r>
              <a:rPr lang="es-AR" sz="2400" dirty="0" err="1" smtClean="0"/>
              <a:t>somatostatina</a:t>
            </a:r>
            <a:r>
              <a:rPr lang="es-AR" sz="2400" dirty="0" smtClean="0"/>
              <a:t>, </a:t>
            </a:r>
            <a:r>
              <a:rPr lang="es-AR" sz="2400" dirty="0" err="1" smtClean="0"/>
              <a:t>octreotida</a:t>
            </a:r>
            <a:r>
              <a:rPr lang="es-AR" sz="2400" dirty="0" smtClean="0"/>
              <a:t> o </a:t>
            </a:r>
            <a:r>
              <a:rPr lang="es-AR" sz="2400" dirty="0" err="1" smtClean="0"/>
              <a:t>terlipresina</a:t>
            </a:r>
            <a:r>
              <a:rPr lang="es-AR" sz="2400" dirty="0" smtClean="0"/>
              <a:t>)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</a:rPr>
              <a:t>   </a:t>
            </a:r>
            <a:r>
              <a:rPr lang="es-AR" sz="2400" dirty="0" smtClean="0"/>
              <a:t>Riesgo de Infarto!!</a:t>
            </a:r>
            <a:r>
              <a:rPr lang="es-AR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833668"/>
            <a:ext cx="8946541" cy="5421989"/>
          </a:xfrm>
        </p:spPr>
        <p:txBody>
          <a:bodyPr>
            <a:normAutofit lnSpcReduction="10000"/>
          </a:bodyPr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Quirúrgico:</a:t>
            </a:r>
          </a:p>
          <a:p>
            <a:r>
              <a:rPr lang="es-AR" sz="2400" dirty="0" smtClean="0"/>
              <a:t>La Cirugía está indicada para los pacientes con hemorragia continua o persistente</a:t>
            </a:r>
          </a:p>
          <a:p>
            <a:r>
              <a:rPr lang="es-AR" sz="2400" dirty="0" smtClean="0"/>
              <a:t>La transfusión de 6U de eritrocitos, la necesidad constante de transfusión o la inestabilidad hemodinámica representan una indicación para la </a:t>
            </a:r>
            <a:r>
              <a:rPr lang="es-AR" sz="2400" dirty="0" err="1" smtClean="0"/>
              <a:t>colectomía</a:t>
            </a:r>
            <a:r>
              <a:rPr lang="es-AR" sz="2400" dirty="0" smtClean="0"/>
              <a:t> en la hemorragia aguda.</a:t>
            </a:r>
          </a:p>
          <a:p>
            <a:r>
              <a:rPr lang="es-AR" sz="2400" dirty="0" smtClean="0"/>
              <a:t>Las </a:t>
            </a:r>
            <a:r>
              <a:rPr lang="es-AR" sz="2400" dirty="0" err="1" smtClean="0"/>
              <a:t>colectomías</a:t>
            </a:r>
            <a:r>
              <a:rPr lang="es-AR" sz="2400" dirty="0" smtClean="0"/>
              <a:t> segmentarias a ciegas no están indicadas por que el riesgo de </a:t>
            </a:r>
            <a:r>
              <a:rPr lang="es-AR" sz="2400" dirty="0" err="1" smtClean="0"/>
              <a:t>resangrado</a:t>
            </a:r>
            <a:r>
              <a:rPr lang="es-AR" sz="2400" dirty="0"/>
              <a:t> </a:t>
            </a:r>
            <a:r>
              <a:rPr lang="es-AR" sz="2400" dirty="0" smtClean="0"/>
              <a:t>alcanza en algunas series el 75%</a:t>
            </a:r>
          </a:p>
          <a:p>
            <a:r>
              <a:rPr lang="es-AR" sz="2400" dirty="0" smtClean="0"/>
              <a:t>Actualmente se indica la </a:t>
            </a:r>
            <a:r>
              <a:rPr lang="es-AR" sz="2400" dirty="0" err="1" smtClean="0"/>
              <a:t>colectomía</a:t>
            </a:r>
            <a:r>
              <a:rPr lang="es-AR" sz="2400" dirty="0" smtClean="0"/>
              <a:t> subtotal con ileostomía terminal</a:t>
            </a:r>
          </a:p>
          <a:p>
            <a:r>
              <a:rPr lang="es-AR" sz="2400" dirty="0" smtClean="0"/>
              <a:t>La tasa de mortalidad es del 25%.</a:t>
            </a:r>
          </a:p>
          <a:p>
            <a:pPr marL="0" indent="0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0040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17" y="452718"/>
            <a:ext cx="4831564" cy="5963006"/>
          </a:xfrm>
        </p:spPr>
      </p:pic>
    </p:spTree>
    <p:extLst>
      <p:ext uri="{BB962C8B-B14F-4D97-AF65-F5344CB8AC3E}">
        <p14:creationId xmlns:p14="http://schemas.microsoft.com/office/powerpoint/2010/main" val="2678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69" y="452718"/>
            <a:ext cx="5305784" cy="5755428"/>
          </a:xfrm>
        </p:spPr>
      </p:pic>
    </p:spTree>
    <p:extLst>
      <p:ext uri="{BB962C8B-B14F-4D97-AF65-F5344CB8AC3E}">
        <p14:creationId xmlns:p14="http://schemas.microsoft.com/office/powerpoint/2010/main" val="260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Resumen de las recomendaciones terapéuticas con el Nivel de Evidencia Científica y Grado de Recomendación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7197" y="1370747"/>
            <a:ext cx="8946541" cy="419548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La eficacia diagnóstica de la colonoscopía en la HDB es del 53–97% y la incidencia de complicaciones es baja. Por lo tanto, la colonoscopía es la exploración inicial de elección para el estudio de la HDB.</a:t>
            </a:r>
          </a:p>
          <a:p>
            <a:endParaRPr lang="es-AR" dirty="0"/>
          </a:p>
          <a:p>
            <a:r>
              <a:rPr lang="es-AR" sz="2400" dirty="0" smtClean="0"/>
              <a:t>La positividad global de la arteriografía mesentérica selectiva es del 61-72% en pacientes con hemorragia activa grave, pero disminuye al 47% en aquellos con hemorragia </a:t>
            </a:r>
            <a:r>
              <a:rPr lang="es-AR" sz="2400" dirty="0" err="1" smtClean="0"/>
              <a:t>autolimitada</a:t>
            </a:r>
            <a:r>
              <a:rPr lang="es-AR" sz="2400" dirty="0" smtClean="0"/>
              <a:t>. Puede ser la exploración de elección en pacientes con HDB masiva.</a:t>
            </a:r>
          </a:p>
          <a:p>
            <a:endParaRPr lang="es-AR" sz="2400" dirty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050834" y="1853248"/>
            <a:ext cx="106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1c - 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050834" y="3730171"/>
            <a:ext cx="106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 2a - B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996101"/>
            <a:ext cx="8946541" cy="419548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Las técnicas diagnósticas con isótopos radiactivos tienen una utilidad limitada en el estudio de la HDB debido a su baja rentabilidad diagnóstica (35%) y especificidad</a:t>
            </a:r>
          </a:p>
          <a:p>
            <a:endParaRPr lang="es-AR" sz="2400" dirty="0"/>
          </a:p>
          <a:p>
            <a:r>
              <a:rPr lang="es-AR" sz="2400" dirty="0" smtClean="0"/>
              <a:t>El tratamiento endoscópico hemostático puede ser de utilidad para la terapia de la HDB por divertículos o </a:t>
            </a:r>
            <a:r>
              <a:rPr lang="es-AR" sz="2400" dirty="0" err="1" smtClean="0"/>
              <a:t>angiodisplasia</a:t>
            </a:r>
            <a:r>
              <a:rPr lang="es-AR" sz="2400" dirty="0" smtClean="0"/>
              <a:t> que presentan signos de hemorragia reciente en el diagnóstico</a:t>
            </a:r>
            <a:endParaRPr lang="en-US" sz="2400" dirty="0"/>
          </a:p>
        </p:txBody>
      </p:sp>
      <p:sp>
        <p:nvSpPr>
          <p:cNvPr id="4" name="CuadroTexto 3"/>
          <p:cNvSpPr txBox="1"/>
          <p:nvPr/>
        </p:nvSpPr>
        <p:spPr>
          <a:xfrm flipH="1">
            <a:off x="10096553" y="1550852"/>
            <a:ext cx="119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  2a - 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03543" y="3802743"/>
            <a:ext cx="108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2a - B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16" y="452718"/>
            <a:ext cx="9404723" cy="14005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419548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La </a:t>
            </a:r>
            <a:r>
              <a:rPr lang="es-AR" sz="2400" dirty="0" err="1" smtClean="0"/>
              <a:t>embolización</a:t>
            </a:r>
            <a:r>
              <a:rPr lang="es-AR" sz="2400" dirty="0" smtClean="0"/>
              <a:t> arterial con </a:t>
            </a:r>
            <a:r>
              <a:rPr lang="es-AR" sz="2400" dirty="0" err="1" smtClean="0"/>
              <a:t>microcatéteres</a:t>
            </a:r>
            <a:r>
              <a:rPr lang="es-AR" sz="2400" dirty="0" smtClean="0"/>
              <a:t> puede ser de utilidad en el tratamiento de la HDB activa observada durante la exploración </a:t>
            </a:r>
            <a:r>
              <a:rPr lang="es-AR" sz="2400" dirty="0" err="1" smtClean="0"/>
              <a:t>angiográfica</a:t>
            </a:r>
            <a:endParaRPr lang="en-US" sz="2400" dirty="0"/>
          </a:p>
          <a:p>
            <a:endParaRPr lang="es-AR" sz="2400" dirty="0" smtClean="0"/>
          </a:p>
          <a:p>
            <a:r>
              <a:rPr lang="es-AR" sz="2400" dirty="0" smtClean="0"/>
              <a:t>La hemorragia masiva o persistente en la que no es posible establecer con seguridad el origen, la resección segmentaria a ciegas ha sido abandonada por sus malos resultados y la </a:t>
            </a:r>
            <a:r>
              <a:rPr lang="es-AR" sz="2400" b="1" dirty="0" err="1" smtClean="0"/>
              <a:t>colectomía</a:t>
            </a:r>
            <a:r>
              <a:rPr lang="es-AR" sz="2400" b="1" dirty="0" smtClean="0"/>
              <a:t> subtotal </a:t>
            </a:r>
            <a:r>
              <a:rPr lang="es-AR" sz="2400" dirty="0" smtClean="0"/>
              <a:t>es el tratamiento de elección.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29371" y="1853248"/>
            <a:ext cx="137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2a  - 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79039" y="3873138"/>
            <a:ext cx="142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2a - B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93686"/>
          </a:xfrm>
        </p:spPr>
        <p:txBody>
          <a:bodyPr/>
          <a:lstStyle/>
          <a:p>
            <a:pPr algn="ctr"/>
            <a:r>
              <a:rPr lang="es-AR" sz="4400" b="1" dirty="0" smtClean="0">
                <a:solidFill>
                  <a:srgbClr val="FF0000"/>
                </a:solidFill>
              </a:rPr>
              <a:t>Muchas Gracias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56576"/>
          </a:xfrm>
        </p:spPr>
        <p:txBody>
          <a:bodyPr/>
          <a:lstStyle/>
          <a:p>
            <a:r>
              <a:rPr lang="es-AR" sz="3600" dirty="0" smtClean="0">
                <a:solidFill>
                  <a:srgbClr val="FF0000"/>
                </a:solidFill>
              </a:rPr>
              <a:t>Etiología:</a:t>
            </a:r>
            <a:br>
              <a:rPr lang="es-AR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2" y="1909293"/>
            <a:ext cx="10427710" cy="3032326"/>
          </a:xfrm>
        </p:spPr>
      </p:pic>
    </p:spTree>
    <p:extLst>
      <p:ext uri="{BB962C8B-B14F-4D97-AF65-F5344CB8AC3E}">
        <p14:creationId xmlns:p14="http://schemas.microsoft.com/office/powerpoint/2010/main" val="41635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>
                <a:solidFill>
                  <a:srgbClr val="FF0000"/>
                </a:solidFill>
              </a:rPr>
              <a:t>Presentación Clínica:</a:t>
            </a:r>
            <a:br>
              <a:rPr lang="es-AR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414289"/>
            <a:ext cx="8946541" cy="419548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Aguda:  - Moderada </a:t>
            </a:r>
          </a:p>
          <a:p>
            <a:pPr marL="0" indent="0">
              <a:buNone/>
            </a:pPr>
            <a:r>
              <a:rPr lang="es-AR" sz="2400" dirty="0"/>
              <a:t> </a:t>
            </a:r>
            <a:r>
              <a:rPr lang="es-AR" sz="2400" dirty="0" smtClean="0"/>
              <a:t>                   - Severa (Gran repercusión hemodinámica)</a:t>
            </a:r>
          </a:p>
          <a:p>
            <a:r>
              <a:rPr lang="es-AR" sz="2400" dirty="0" smtClean="0"/>
              <a:t>Crónica</a:t>
            </a:r>
          </a:p>
          <a:p>
            <a:endParaRPr lang="es-AR" sz="2400" dirty="0"/>
          </a:p>
          <a:p>
            <a:r>
              <a:rPr lang="es-AR" sz="2400" dirty="0" smtClean="0"/>
              <a:t>Oculta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9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>
                <a:solidFill>
                  <a:srgbClr val="FF0000"/>
                </a:solidFill>
              </a:rPr>
              <a:t>Sintomatología:</a:t>
            </a:r>
            <a:br>
              <a:rPr lang="es-AR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349830"/>
            <a:ext cx="8946541" cy="4898570"/>
          </a:xfrm>
        </p:spPr>
        <p:txBody>
          <a:bodyPr>
            <a:normAutofit/>
          </a:bodyPr>
          <a:lstStyle/>
          <a:p>
            <a:r>
              <a:rPr lang="es-AR" sz="2400" b="1" dirty="0" err="1" smtClean="0">
                <a:solidFill>
                  <a:srgbClr val="FF0000"/>
                </a:solidFill>
              </a:rPr>
              <a:t>Hematoquecia</a:t>
            </a:r>
            <a:r>
              <a:rPr lang="es-AR" sz="2400" b="1" dirty="0" smtClean="0"/>
              <a:t>:</a:t>
            </a:r>
            <a:r>
              <a:rPr lang="es-AR" sz="2400" dirty="0" smtClean="0"/>
              <a:t> Expulsión de Heces mezcladas con sangre de color rojo vinoso</a:t>
            </a:r>
          </a:p>
          <a:p>
            <a:r>
              <a:rPr lang="es-AR" sz="2400" b="1" dirty="0" err="1" smtClean="0">
                <a:solidFill>
                  <a:srgbClr val="FF0000"/>
                </a:solidFill>
              </a:rPr>
              <a:t>Rectorragia</a:t>
            </a:r>
            <a:r>
              <a:rPr lang="es-AR" sz="2400" b="1" dirty="0" smtClean="0">
                <a:solidFill>
                  <a:srgbClr val="FF0000"/>
                </a:solidFill>
              </a:rPr>
              <a:t> o </a:t>
            </a:r>
            <a:r>
              <a:rPr lang="es-AR" sz="2400" b="1" dirty="0" err="1" smtClean="0">
                <a:solidFill>
                  <a:srgbClr val="FF0000"/>
                </a:solidFill>
              </a:rPr>
              <a:t>Proctorragia</a:t>
            </a:r>
            <a:r>
              <a:rPr lang="es-AR" sz="2400" dirty="0" smtClean="0"/>
              <a:t>: Expulsión de sangre de color rojo rutilante brillante</a:t>
            </a:r>
          </a:p>
          <a:p>
            <a:r>
              <a:rPr lang="es-AR" sz="2400" b="1" dirty="0" smtClean="0">
                <a:solidFill>
                  <a:srgbClr val="FF0000"/>
                </a:solidFill>
              </a:rPr>
              <a:t>Melena</a:t>
            </a:r>
            <a:r>
              <a:rPr lang="es-AR" sz="2400" dirty="0" smtClean="0"/>
              <a:t>: Heces de aspecto alquitranado (sangre digerida)</a:t>
            </a:r>
          </a:p>
          <a:p>
            <a:endParaRPr lang="es-AR" sz="2400" dirty="0"/>
          </a:p>
          <a:p>
            <a:r>
              <a:rPr lang="es-AR" sz="2400" b="1" dirty="0" smtClean="0"/>
              <a:t>Sintomatología General</a:t>
            </a:r>
            <a:r>
              <a:rPr lang="es-AR" sz="2400" dirty="0" smtClean="0"/>
              <a:t>: Signos de hipovolemia, palidez, taquicardia, sudoración, </a:t>
            </a:r>
            <a:r>
              <a:rPr lang="es-AR" sz="2400" dirty="0" err="1" smtClean="0"/>
              <a:t>ortostatismo</a:t>
            </a:r>
            <a:r>
              <a:rPr lang="es-AR" sz="2400" dirty="0" smtClean="0"/>
              <a:t>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22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>
                <a:solidFill>
                  <a:srgbClr val="FF0000"/>
                </a:solidFill>
              </a:rPr>
              <a:t>Evaluación y Tratamiento Inicial: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283661"/>
            <a:ext cx="8946541" cy="419548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1° Objetivo: Evaluación Inicial del Paciente</a:t>
            </a:r>
          </a:p>
          <a:p>
            <a:pPr marL="0" indent="0">
              <a:buNone/>
            </a:pPr>
            <a:r>
              <a:rPr lang="es-AR" sz="2400" dirty="0"/>
              <a:t> </a:t>
            </a:r>
            <a:r>
              <a:rPr lang="es-AR" sz="2400" dirty="0" smtClean="0"/>
              <a:t>       </a:t>
            </a:r>
          </a:p>
          <a:p>
            <a:r>
              <a:rPr lang="es-AR" sz="2400" dirty="0" smtClean="0"/>
              <a:t>2° Objetivo: Reanimación</a:t>
            </a:r>
          </a:p>
          <a:p>
            <a:endParaRPr lang="es-AR" sz="2400" dirty="0"/>
          </a:p>
          <a:p>
            <a:r>
              <a:rPr lang="es-AR" sz="2400" dirty="0" smtClean="0"/>
              <a:t>3° Objetivo: Identificación del foco hemorrágico</a:t>
            </a:r>
          </a:p>
          <a:p>
            <a:endParaRPr lang="es-AR" sz="2400" dirty="0"/>
          </a:p>
          <a:p>
            <a:r>
              <a:rPr lang="es-AR" sz="2400" dirty="0" smtClean="0"/>
              <a:t>4° Objetivo: Instauración del Tratamiento específico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/>
              <a:t>1° objetivo</a:t>
            </a:r>
            <a:r>
              <a:rPr lang="es-AR" sz="2400" dirty="0" smtClean="0"/>
              <a:t>: Evaluación hemodinámica del Paciente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19" y="1152983"/>
            <a:ext cx="5900990" cy="5578808"/>
          </a:xfrm>
        </p:spPr>
      </p:pic>
    </p:spTree>
    <p:extLst>
      <p:ext uri="{BB962C8B-B14F-4D97-AF65-F5344CB8AC3E}">
        <p14:creationId xmlns:p14="http://schemas.microsoft.com/office/powerpoint/2010/main" val="14799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1" y="1341083"/>
            <a:ext cx="3850066" cy="4476517"/>
          </a:xfrm>
        </p:spPr>
      </p:pic>
      <p:sp>
        <p:nvSpPr>
          <p:cNvPr id="5" name="CuadroTexto 4"/>
          <p:cNvSpPr txBox="1"/>
          <p:nvPr/>
        </p:nvSpPr>
        <p:spPr>
          <a:xfrm flipH="1">
            <a:off x="6954519" y="1064605"/>
            <a:ext cx="391668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Síntomas Acompañantes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 flipH="1">
            <a:off x="5573486" y="2293257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Dolor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127999" y="2293257"/>
            <a:ext cx="2583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Isquemia</a:t>
            </a:r>
          </a:p>
          <a:p>
            <a:endParaRPr lang="es-AR" sz="2000" dirty="0"/>
          </a:p>
          <a:p>
            <a:r>
              <a:rPr lang="es-AR" sz="2000" dirty="0" err="1" smtClean="0"/>
              <a:t>Enf</a:t>
            </a:r>
            <a:r>
              <a:rPr lang="es-AR" sz="2000" dirty="0" smtClean="0"/>
              <a:t>. inflamatoria</a:t>
            </a:r>
            <a:endParaRPr lang="en-US" sz="20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487886" y="2496457"/>
            <a:ext cx="1640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3" idx="2"/>
          </p:cNvCxnSpPr>
          <p:nvPr/>
        </p:nvCxnSpPr>
        <p:spPr>
          <a:xfrm>
            <a:off x="6538686" y="2693367"/>
            <a:ext cx="1589313" cy="41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 flipH="1">
            <a:off x="5631543" y="4093029"/>
            <a:ext cx="18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Diarrea</a:t>
            </a:r>
            <a:endParaRPr lang="en-US" sz="2000" dirty="0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6778171" y="3308920"/>
            <a:ext cx="1349828" cy="78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8127999" y="4293084"/>
            <a:ext cx="223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Colitis infecciosa</a:t>
            </a:r>
            <a:endParaRPr lang="en-US" sz="2000" dirty="0"/>
          </a:p>
        </p:txBody>
      </p:sp>
      <p:cxnSp>
        <p:nvCxnSpPr>
          <p:cNvPr id="16" name="Conector recto de flecha 15"/>
          <p:cNvCxnSpPr>
            <a:endCxn id="14" idx="1"/>
          </p:cNvCxnSpPr>
          <p:nvPr/>
        </p:nvCxnSpPr>
        <p:spPr>
          <a:xfrm>
            <a:off x="6778171" y="4293084"/>
            <a:ext cx="1349828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154748" y="5417490"/>
            <a:ext cx="18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Constipación</a:t>
            </a:r>
            <a:endParaRPr lang="en-US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316685" y="5872965"/>
            <a:ext cx="320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Proc</a:t>
            </a:r>
            <a:r>
              <a:rPr lang="es-AR" sz="2000" dirty="0" smtClean="0"/>
              <a:t>. </a:t>
            </a:r>
            <a:r>
              <a:rPr lang="es-AR" sz="2000" dirty="0" err="1" smtClean="0"/>
              <a:t>Neoproliferativo</a:t>
            </a:r>
            <a:endParaRPr lang="en-US" sz="2000" dirty="0"/>
          </a:p>
        </p:txBody>
      </p:sp>
      <p:cxnSp>
        <p:nvCxnSpPr>
          <p:cNvPr id="24" name="Conector recto de flecha 23"/>
          <p:cNvCxnSpPr>
            <a:endCxn id="18" idx="1"/>
          </p:cNvCxnSpPr>
          <p:nvPr/>
        </p:nvCxnSpPr>
        <p:spPr>
          <a:xfrm>
            <a:off x="7184571" y="5660571"/>
            <a:ext cx="1132114" cy="412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2" y="842248"/>
            <a:ext cx="4254459" cy="276073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180" y="452718"/>
            <a:ext cx="3057525" cy="2714625"/>
          </a:xfrm>
          <a:prstGeom prst="rect">
            <a:avLst/>
          </a:prstGeom>
        </p:spPr>
      </p:pic>
      <p:pic>
        <p:nvPicPr>
          <p:cNvPr id="1026" name="Picture 2" descr="http://www.dermis.net/bilder/CD194/550px/img0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93" y="3707951"/>
            <a:ext cx="33528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0/Digital_rectal_exam_nci-vol-7136-300.jpg/300px-Digital_rectal_exam_nci-vol-7136-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62" y="3464333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707</TotalTime>
  <Words>1072</Words>
  <Application>Microsoft Office PowerPoint</Application>
  <PresentationFormat>Panorámica</PresentationFormat>
  <Paragraphs>123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HEMORRAGIA DIGESTIVA BAJA   Metodología Diagnóstica y Terapéutica   </vt:lpstr>
      <vt:lpstr>Presentación de PowerPoint</vt:lpstr>
      <vt:lpstr>Etiología: </vt:lpstr>
      <vt:lpstr>Presentación Clínica: </vt:lpstr>
      <vt:lpstr>Sintomatología: </vt:lpstr>
      <vt:lpstr>Evaluación y Tratamiento Inicial:</vt:lpstr>
      <vt:lpstr>1° objetivo: Evaluación hemodinámica del Paciente</vt:lpstr>
      <vt:lpstr>Presentación de PowerPoint</vt:lpstr>
      <vt:lpstr>Presentación de PowerPoint</vt:lpstr>
      <vt:lpstr>2° objetivo: Reanimación</vt:lpstr>
      <vt:lpstr>3° objetivo: Identificación del sitio de sangrado  Opciones Diagnósticas en HDB</vt:lpstr>
      <vt:lpstr>Colonoscopia:</vt:lpstr>
      <vt:lpstr>Presentación de PowerPoint</vt:lpstr>
      <vt:lpstr>Arteriografía o Angiografía Visceral Selectiva</vt:lpstr>
      <vt:lpstr>Presentación de PowerPoint</vt:lpstr>
      <vt:lpstr>Gammagrafía con eritrocitos marcados con tecnecio 99m</vt:lpstr>
      <vt:lpstr>Presentación de PowerPoint</vt:lpstr>
      <vt:lpstr>Hemorragia de origen desconocido</vt:lpstr>
      <vt:lpstr>Presentación de PowerPoint</vt:lpstr>
      <vt:lpstr>4° Objetivo: Instaurar el Tratamiento Específico</vt:lpstr>
      <vt:lpstr>Presentación de PowerPoint</vt:lpstr>
      <vt:lpstr>Presentación de PowerPoint</vt:lpstr>
      <vt:lpstr>Presentación de PowerPoint</vt:lpstr>
      <vt:lpstr>Presentación de PowerPoint</vt:lpstr>
      <vt:lpstr>Resumen de las recomendaciones terapéuticas con el Nivel de Evidencia Científica y Grado de Recomendación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HEMORRAGIA DIGESTIVA BAJA</dc:title>
  <dc:creator>Rodrigo García</dc:creator>
  <cp:lastModifiedBy>Cuenta Microsoft</cp:lastModifiedBy>
  <cp:revision>61</cp:revision>
  <dcterms:created xsi:type="dcterms:W3CDTF">2015-07-15T13:57:21Z</dcterms:created>
  <dcterms:modified xsi:type="dcterms:W3CDTF">2020-04-16T13:44:55Z</dcterms:modified>
</cp:coreProperties>
</file>