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2" r:id="rId11"/>
    <p:sldId id="268" r:id="rId12"/>
    <p:sldId id="265" r:id="rId13"/>
    <p:sldId id="266" r:id="rId14"/>
    <p:sldId id="267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3E868-D45B-4E37-B2BC-D3B7E4F05C9F}" v="2" dt="2018-06-13T13:11:06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Garcia" userId="a598cd9313819fad" providerId="LiveId" clId="{9893E868-D45B-4E37-B2BC-D3B7E4F05C9F}"/>
    <pc:docChg chg="undo modSld">
      <pc:chgData name="Rodrigo Garcia" userId="a598cd9313819fad" providerId="LiveId" clId="{9893E868-D45B-4E37-B2BC-D3B7E4F05C9F}" dt="2018-06-13T13:11:06.844" v="1" actId="1076"/>
      <pc:docMkLst>
        <pc:docMk/>
      </pc:docMkLst>
      <pc:sldChg chg="modSp">
        <pc:chgData name="Rodrigo Garcia" userId="a598cd9313819fad" providerId="LiveId" clId="{9893E868-D45B-4E37-B2BC-D3B7E4F05C9F}" dt="2018-06-13T13:11:06.844" v="1" actId="1076"/>
        <pc:sldMkLst>
          <pc:docMk/>
          <pc:sldMk cId="187935235" sldId="265"/>
        </pc:sldMkLst>
        <pc:picChg chg="mod">
          <ac:chgData name="Rodrigo Garcia" userId="a598cd9313819fad" providerId="LiveId" clId="{9893E868-D45B-4E37-B2BC-D3B7E4F05C9F}" dt="2018-06-13T13:11:06.844" v="1" actId="1076"/>
          <ac:picMkLst>
            <pc:docMk/>
            <pc:sldMk cId="187935235" sldId="265"/>
            <ac:picMk id="2" creationId="{889814CF-65A9-48E4-A863-77C8E92E3F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1C94D-D19F-4B8A-B29F-070939F7C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8000" dirty="0"/>
              <a:t>PRICIPIOS DE CIRUGÍA COLÓNICA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390881-F002-4040-9393-55AD4F975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3755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AR" sz="4400" dirty="0"/>
              <a:t>1° PARTE</a:t>
            </a:r>
          </a:p>
          <a:p>
            <a:pPr algn="ctr"/>
            <a:endParaRPr lang="es-AR" sz="2400" dirty="0"/>
          </a:p>
          <a:p>
            <a:pPr algn="ctr"/>
            <a:r>
              <a:rPr lang="es-AR" sz="1800" dirty="0"/>
              <a:t>Dr. Rodrigo García</a:t>
            </a:r>
          </a:p>
        </p:txBody>
      </p:sp>
    </p:spTree>
    <p:extLst>
      <p:ext uri="{BB962C8B-B14F-4D97-AF65-F5344CB8AC3E}">
        <p14:creationId xmlns:p14="http://schemas.microsoft.com/office/powerpoint/2010/main" val="10429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598658-8579-447E-B96E-7C0CDFF693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EAEFD1B-6AFB-4ECA-A47F-11A07AEAF6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D5706E-D323-4862-B67C-73000F1847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3" descr="Imagen que contiene animal&#10;&#10;Descripción generada con confianza muy alta">
            <a:extLst>
              <a:ext uri="{FF2B5EF4-FFF2-40B4-BE49-F238E27FC236}">
                <a16:creationId xmlns:a16="http://schemas.microsoft.com/office/drawing/2014/main" id="{3F440A04-FE9F-410E-8D2D-92213485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130" y="803062"/>
            <a:ext cx="4057072" cy="52518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FD128B4-AA5F-413C-BE0B-285CCFA6D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649" y="800334"/>
            <a:ext cx="4280277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168B3A-3AE7-4946-8AF6-76E3E51761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C2224D-8669-4449-BA35-66D2DEF0EE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9E36D9-8C4D-4CA1-89BA-D0BF2FB972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C6A4FDFF-89A7-4CC3-8686-82141143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2" y="1506752"/>
            <a:ext cx="4806271" cy="3839411"/>
          </a:xfrm>
          <a:prstGeom prst="rect">
            <a:avLst/>
          </a:prstGeom>
        </p:spPr>
      </p:pic>
      <p:pic>
        <p:nvPicPr>
          <p:cNvPr id="3" name="Imagen 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99AC4536-5AA1-469B-841A-BB5986B99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390" y="1582052"/>
            <a:ext cx="4806271" cy="36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6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5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889814CF-65A9-48E4-A863-77C8E92E3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35" y="803062"/>
            <a:ext cx="5859528" cy="525187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B6FCAEF-5DF1-455D-B1F0-AF92AFF49760}"/>
              </a:ext>
            </a:extLst>
          </p:cNvPr>
          <p:cNvSpPr/>
          <p:nvPr/>
        </p:nvSpPr>
        <p:spPr>
          <a:xfrm>
            <a:off x="5225143" y="3628571"/>
            <a:ext cx="478971" cy="5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BDD972F-7793-4232-B0F9-46A39FC98DBE}"/>
              </a:ext>
            </a:extLst>
          </p:cNvPr>
          <p:cNvSpPr/>
          <p:nvPr/>
        </p:nvSpPr>
        <p:spPr>
          <a:xfrm>
            <a:off x="6516914" y="1422400"/>
            <a:ext cx="986972" cy="1088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CCFE544-B38E-4F63-9287-882D9172877A}"/>
              </a:ext>
            </a:extLst>
          </p:cNvPr>
          <p:cNvSpPr/>
          <p:nvPr/>
        </p:nvSpPr>
        <p:spPr>
          <a:xfrm>
            <a:off x="5950857" y="4136571"/>
            <a:ext cx="870857" cy="8998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908592-89B9-47CD-ACF9-3D4382C02593}"/>
              </a:ext>
            </a:extLst>
          </p:cNvPr>
          <p:cNvSpPr txBox="1"/>
          <p:nvPr/>
        </p:nvSpPr>
        <p:spPr>
          <a:xfrm>
            <a:off x="4717143" y="6054936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Zonas Críticas de </a:t>
            </a:r>
            <a:r>
              <a:rPr lang="es-AR" dirty="0" err="1"/>
              <a:t>Sudeck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79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5EC292-991E-4C8F-9F55-D72971A4B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7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B7573-D2CD-4589-B099-E8254726A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6A041F-C32D-4E9C-AD9A-6F8F9710D9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1D216-6E1A-44BF-8C45-ABD3F136F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886" y="803062"/>
            <a:ext cx="7376227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5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98658-8579-447E-B96E-7C0CDFF693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EFD1B-6AFB-4ECA-A47F-11A07AEAF6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5706E-D323-4862-B67C-73000F1847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0B452C-5457-4DF7-8211-DB0330547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01" y="1439230"/>
            <a:ext cx="5138931" cy="39795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E96B69-BA94-4F1D-9F2A-F14E59186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322" y="1436502"/>
            <a:ext cx="5138931" cy="39795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85BE3C-410B-499B-8DE9-98AABB570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387" y="964975"/>
            <a:ext cx="5586032" cy="46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5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43F1E9-6EB1-4DA4-A075-0CEB99C5F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433" y="803062"/>
            <a:ext cx="5951132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1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68B3A-3AE7-4946-8AF6-76E3E51761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2224D-8669-4449-BA35-66D2DEF0EE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E36D9-8C4D-4CA1-89BA-D0BF2FB972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12E57-ED08-4EA0-8A39-DFBDC065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252" y="656649"/>
            <a:ext cx="2821515" cy="524933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BE4F51B-2B84-430B-8552-6C5F02EE8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00" y="804334"/>
            <a:ext cx="3805765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DA90C30-B990-4CCA-B584-40F864DA3A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60B936-2771-48DC-842C-14EE9318E3E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D284A3D4-BA7F-4BCA-BD96-350FD6E90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60" y="1286976"/>
            <a:ext cx="3369177" cy="398667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49C1E9-8408-4A44-A57F-BB266096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s-AR" sz="4800" dirty="0"/>
              <a:t>HEMICOLECTOMIA DERECHA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B7E269-0DF2-4C52-BBBC-EE2AB5A2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1°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Quirúrgico</a:t>
            </a:r>
            <a:r>
              <a:rPr lang="en-US" dirty="0"/>
              <a:t>: </a:t>
            </a:r>
            <a:r>
              <a:rPr lang="en-US" dirty="0" err="1"/>
              <a:t>Abordaje</a:t>
            </a:r>
            <a:endParaRPr lang="en-US" dirty="0"/>
          </a:p>
          <a:p>
            <a:r>
              <a:rPr lang="en-US" dirty="0" err="1"/>
              <a:t>Incisión</a:t>
            </a:r>
            <a:r>
              <a:rPr lang="en-US" dirty="0"/>
              <a:t>  </a:t>
            </a:r>
            <a:r>
              <a:rPr lang="en-US" dirty="0" err="1"/>
              <a:t>mediana</a:t>
            </a:r>
            <a:r>
              <a:rPr lang="en-US" dirty="0"/>
              <a:t> supra-</a:t>
            </a:r>
            <a:r>
              <a:rPr lang="en-US" dirty="0" err="1"/>
              <a:t>infraumbilical</a:t>
            </a:r>
            <a:endParaRPr lang="en-US" dirty="0"/>
          </a:p>
          <a:p>
            <a:r>
              <a:rPr lang="en-US" dirty="0" err="1"/>
              <a:t>Progresión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planos</a:t>
            </a:r>
            <a:r>
              <a:rPr lang="en-US" dirty="0"/>
              <a:t> hasta aponeurosis</a:t>
            </a:r>
          </a:p>
          <a:p>
            <a:r>
              <a:rPr lang="en-US" dirty="0" err="1"/>
              <a:t>Confección</a:t>
            </a:r>
            <a:r>
              <a:rPr lang="en-US" dirty="0"/>
              <a:t> de 2° campo </a:t>
            </a:r>
            <a:r>
              <a:rPr lang="en-US" dirty="0" err="1"/>
              <a:t>quirúrgico</a:t>
            </a:r>
            <a:endParaRPr lang="en-US" dirty="0"/>
          </a:p>
          <a:p>
            <a:r>
              <a:rPr lang="en-US" dirty="0"/>
              <a:t>Apertura de </a:t>
            </a:r>
            <a:r>
              <a:rPr lang="en-US" dirty="0" err="1"/>
              <a:t>cavidad</a:t>
            </a:r>
            <a:endParaRPr lang="en-US" dirty="0"/>
          </a:p>
          <a:p>
            <a:r>
              <a:rPr lang="en-US" dirty="0" err="1"/>
              <a:t>Semiología</a:t>
            </a:r>
            <a:r>
              <a:rPr lang="en-US" dirty="0"/>
              <a:t> </a:t>
            </a:r>
            <a:r>
              <a:rPr lang="en-US" dirty="0" err="1"/>
              <a:t>intraoperatoria</a:t>
            </a:r>
            <a:endParaRPr lang="en-US" dirty="0"/>
          </a:p>
          <a:p>
            <a:r>
              <a:rPr lang="en-US" dirty="0" err="1"/>
              <a:t>Colocación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ligero</a:t>
            </a:r>
            <a:r>
              <a:rPr lang="en-US" dirty="0"/>
              <a:t> </a:t>
            </a:r>
            <a:r>
              <a:rPr lang="en-US" dirty="0" err="1"/>
              <a:t>Trendelemburg</a:t>
            </a:r>
            <a:r>
              <a:rPr lang="en-US" dirty="0"/>
              <a:t> y </a:t>
            </a:r>
            <a:r>
              <a:rPr lang="en-US" dirty="0" err="1"/>
              <a:t>lateralización</a:t>
            </a:r>
            <a:r>
              <a:rPr lang="en-US" dirty="0"/>
              <a:t> a la </a:t>
            </a:r>
            <a:r>
              <a:rPr lang="en-US" dirty="0" err="1"/>
              <a:t>izquierda</a:t>
            </a:r>
            <a:endParaRPr lang="en-US" dirty="0"/>
          </a:p>
          <a:p>
            <a:r>
              <a:rPr lang="en-US" dirty="0" err="1"/>
              <a:t>Empaquetado</a:t>
            </a:r>
            <a:r>
              <a:rPr lang="en-US" dirty="0"/>
              <a:t> de </a:t>
            </a:r>
            <a:r>
              <a:rPr lang="en-US" dirty="0" err="1"/>
              <a:t>asas</a:t>
            </a:r>
            <a:r>
              <a:rPr lang="en-US" dirty="0"/>
              <a:t> de </a:t>
            </a:r>
            <a:r>
              <a:rPr lang="en-US" dirty="0" err="1"/>
              <a:t>intestino</a:t>
            </a:r>
            <a:r>
              <a:rPr lang="en-US" dirty="0"/>
              <a:t> </a:t>
            </a:r>
            <a:r>
              <a:rPr lang="en-US" dirty="0" err="1"/>
              <a:t>delgado</a:t>
            </a:r>
            <a:r>
              <a:rPr lang="en-US" dirty="0"/>
              <a:t> y </a:t>
            </a:r>
            <a:r>
              <a:rPr lang="en-US" dirty="0" err="1"/>
              <a:t>epiplon</a:t>
            </a:r>
            <a:r>
              <a:rPr lang="en-US" dirty="0"/>
              <a:t> mayor con </a:t>
            </a:r>
            <a:r>
              <a:rPr lang="en-US" dirty="0" err="1"/>
              <a:t>compresa</a:t>
            </a:r>
            <a:r>
              <a:rPr lang="en-US" dirty="0"/>
              <a:t> </a:t>
            </a:r>
            <a:r>
              <a:rPr lang="en-US" dirty="0" err="1"/>
              <a:t>húmeda</a:t>
            </a:r>
            <a:r>
              <a:rPr lang="en-US" dirty="0"/>
              <a:t> y tibia </a:t>
            </a:r>
            <a:r>
              <a:rPr lang="en-US" dirty="0" err="1"/>
              <a:t>desplazándolo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la </a:t>
            </a:r>
            <a:r>
              <a:rPr lang="en-US" dirty="0" err="1"/>
              <a:t>fosa</a:t>
            </a:r>
            <a:r>
              <a:rPr lang="en-US" dirty="0"/>
              <a:t> </a:t>
            </a:r>
            <a:r>
              <a:rPr lang="en-US" dirty="0" err="1"/>
              <a:t>esplénica</a:t>
            </a:r>
            <a:endParaRPr lang="en-US" dirty="0"/>
          </a:p>
          <a:p>
            <a:r>
              <a:rPr lang="en-US" dirty="0" err="1"/>
              <a:t>Colocación</a:t>
            </a:r>
            <a:r>
              <a:rPr lang="en-US" dirty="0"/>
              <a:t> de </a:t>
            </a:r>
            <a:r>
              <a:rPr lang="en-US" dirty="0" err="1"/>
              <a:t>separador</a:t>
            </a:r>
            <a:r>
              <a:rPr lang="en-US" dirty="0"/>
              <a:t> </a:t>
            </a:r>
            <a:r>
              <a:rPr lang="en-US" dirty="0" err="1"/>
              <a:t>autoestático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7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C3F9269-B51E-4556-9221-44C750789B4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62E11DD-B54B-4751-9C17-39DAF9EF4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8190E5-F251-4F85-A841-08F5C7486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0049" r="24392" b="2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55DE4E1-F219-45A4-96D9-9A86D0E4DBD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BDD700C7-87CA-4E63-B67D-D3CAD334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A95093-5EBA-4B74-90FE-A4143FD1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2° </a:t>
            </a:r>
            <a:r>
              <a:rPr lang="en-US" sz="2000" dirty="0" err="1">
                <a:solidFill>
                  <a:schemeClr val="tx1"/>
                </a:solidFill>
              </a:rPr>
              <a:t>Tiempo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Quirúrgico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Movilización</a:t>
            </a:r>
            <a:r>
              <a:rPr lang="en-US" sz="2000" dirty="0">
                <a:solidFill>
                  <a:schemeClr val="tx1"/>
                </a:solidFill>
              </a:rPr>
              <a:t> (lateral – medial)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Tracción</a:t>
            </a:r>
            <a:r>
              <a:rPr lang="en-US" sz="2000" dirty="0">
                <a:solidFill>
                  <a:schemeClr val="tx1"/>
                </a:solidFill>
              </a:rPr>
              <a:t> del Ciego y Colon </a:t>
            </a:r>
            <a:r>
              <a:rPr lang="en-US" sz="2000" dirty="0" err="1">
                <a:solidFill>
                  <a:schemeClr val="tx1"/>
                </a:solidFill>
              </a:rPr>
              <a:t>Ascendente</a:t>
            </a:r>
            <a:r>
              <a:rPr lang="en-US" sz="2000" dirty="0">
                <a:solidFill>
                  <a:schemeClr val="tx1"/>
                </a:solidFill>
              </a:rPr>
              <a:t> con la </a:t>
            </a:r>
            <a:r>
              <a:rPr lang="en-US" sz="2000" dirty="0" err="1">
                <a:solidFill>
                  <a:schemeClr val="tx1"/>
                </a:solidFill>
              </a:rPr>
              <a:t>finalidad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exponer</a:t>
            </a:r>
            <a:r>
              <a:rPr lang="en-US" sz="2000" dirty="0">
                <a:solidFill>
                  <a:schemeClr val="tx1"/>
                </a:solidFill>
              </a:rPr>
              <a:t> la </a:t>
            </a:r>
            <a:r>
              <a:rPr lang="en-US" sz="2000" dirty="0" err="1">
                <a:solidFill>
                  <a:schemeClr val="tx1"/>
                </a:solidFill>
              </a:rPr>
              <a:t>línea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blanca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Toldt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Disección</a:t>
            </a:r>
            <a:r>
              <a:rPr lang="en-US" sz="2000" dirty="0">
                <a:solidFill>
                  <a:schemeClr val="tx1"/>
                </a:solidFill>
              </a:rPr>
              <a:t> del </a:t>
            </a:r>
            <a:r>
              <a:rPr lang="en-US" sz="2000" dirty="0" err="1">
                <a:solidFill>
                  <a:schemeClr val="tx1"/>
                </a:solidFill>
              </a:rPr>
              <a:t>plano</a:t>
            </a:r>
            <a:r>
              <a:rPr lang="en-US" sz="2000" dirty="0">
                <a:solidFill>
                  <a:schemeClr val="tx1"/>
                </a:solidFill>
              </a:rPr>
              <a:t> avascular que </a:t>
            </a:r>
            <a:r>
              <a:rPr lang="en-US" sz="2000" dirty="0" err="1">
                <a:solidFill>
                  <a:schemeClr val="tx1"/>
                </a:solidFill>
              </a:rPr>
              <a:t>separa</a:t>
            </a:r>
            <a:r>
              <a:rPr lang="en-US" sz="2000" dirty="0">
                <a:solidFill>
                  <a:schemeClr val="tx1"/>
                </a:solidFill>
              </a:rPr>
              <a:t> la fascia de </a:t>
            </a:r>
            <a:r>
              <a:rPr lang="en-US" sz="2000" dirty="0" err="1">
                <a:solidFill>
                  <a:schemeClr val="tx1"/>
                </a:solidFill>
              </a:rPr>
              <a:t>Toldt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Identificación</a:t>
            </a:r>
            <a:r>
              <a:rPr lang="en-US" sz="2000" dirty="0">
                <a:solidFill>
                  <a:schemeClr val="tx1"/>
                </a:solidFill>
              </a:rPr>
              <a:t> de ureter y </a:t>
            </a:r>
            <a:r>
              <a:rPr lang="en-US" sz="2000" dirty="0" err="1">
                <a:solidFill>
                  <a:schemeClr val="tx1"/>
                </a:solidFill>
              </a:rPr>
              <a:t>vasos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gonadales</a:t>
            </a:r>
            <a:r>
              <a:rPr lang="en-US" sz="2000" dirty="0">
                <a:solidFill>
                  <a:schemeClr val="tx1"/>
                </a:solidFill>
              </a:rPr>
              <a:t> derechos</a:t>
            </a:r>
          </a:p>
        </p:txBody>
      </p:sp>
    </p:spTree>
    <p:extLst>
      <p:ext uri="{BB962C8B-B14F-4D97-AF65-F5344CB8AC3E}">
        <p14:creationId xmlns:p14="http://schemas.microsoft.com/office/powerpoint/2010/main" val="200500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B56E4-373D-4EC3-816C-0EAC1C8680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BB01C-2DAE-48BD-8E81-DAE2E1BC4D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55FF18-1979-4730-A345-E74E328F077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DE0A68E7-D7B6-4B3A-9138-94F5CC9159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037" r="1" b="5022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05CF75-6F38-45A9-9F99-EC66C75D7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5589" r="1" b="2882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D6E6B2-8E96-4528-B753-A2721558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15DE6E-E333-467F-904C-74D0E5100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Descenso</a:t>
            </a:r>
            <a:r>
              <a:rPr lang="en-US" sz="2000" dirty="0">
                <a:solidFill>
                  <a:schemeClr val="tx1"/>
                </a:solidFill>
              </a:rPr>
              <a:t> del </a:t>
            </a:r>
            <a:r>
              <a:rPr lang="en-US" sz="2000" dirty="0" err="1">
                <a:solidFill>
                  <a:schemeClr val="tx1"/>
                </a:solidFill>
              </a:rPr>
              <a:t>ángulo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hepático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liberando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ligamentos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hépato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colecisto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colónicos</a:t>
            </a:r>
            <a:endParaRPr lang="en-US" sz="20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Sección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Epiplon</a:t>
            </a:r>
            <a:r>
              <a:rPr lang="en-US" sz="2000" dirty="0">
                <a:solidFill>
                  <a:schemeClr val="tx1"/>
                </a:solidFill>
              </a:rPr>
              <a:t> Mayor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Identificación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marco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duodenopancreático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66C89-42FB-4624-9AFE-3A31B36491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44B8BB-D9C8-4533-85DA-10251CB3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s-AR" sz="4800">
                <a:solidFill>
                  <a:srgbClr val="FFFFFF"/>
                </a:solidFill>
              </a:rPr>
              <a:t>DE QUE VAMOS A HABLAR?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11466-5744-4B9B-98F5-F159A5852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s-AR" dirty="0"/>
              <a:t>SITUACIÓN ANATÓMICA DENTRO DEL ABDOMEN – VENTAJAS Y DESVENTAJAS</a:t>
            </a:r>
          </a:p>
          <a:p>
            <a:r>
              <a:rPr lang="es-AR" dirty="0"/>
              <a:t>DESARROLLO EMBRIOLÓGICO DEL TUBO GASTROINTESTINAL – SIRVE CONOCERLO?</a:t>
            </a:r>
          </a:p>
          <a:p>
            <a:r>
              <a:rPr lang="es-AR" dirty="0"/>
              <a:t>SECTORES COLÓNICOS – TIPS – ZONAS CRÍTICAS DE IRRIGACIÓN</a:t>
            </a:r>
          </a:p>
          <a:p>
            <a:r>
              <a:rPr lang="es-AR" dirty="0"/>
              <a:t>MEDIOS DE FIJACIÓN</a:t>
            </a:r>
          </a:p>
          <a:p>
            <a:r>
              <a:rPr lang="es-AR" dirty="0"/>
              <a:t>IRRIGACIÓN NORMAL – CLAVE DE RESECCIONES</a:t>
            </a:r>
          </a:p>
          <a:p>
            <a:r>
              <a:rPr lang="es-AR" dirty="0"/>
              <a:t>DISPOSICIÓN GANGLIONAR</a:t>
            </a:r>
          </a:p>
          <a:p>
            <a:r>
              <a:rPr lang="es-AR" dirty="0"/>
              <a:t>COLECTOMÍA DERECHA </a:t>
            </a:r>
          </a:p>
          <a:p>
            <a:r>
              <a:rPr lang="es-AR" dirty="0"/>
              <a:t>TÉCNICA QUIRURGICA</a:t>
            </a:r>
          </a:p>
          <a:p>
            <a:r>
              <a:rPr lang="es-AR" dirty="0"/>
              <a:t>QUE AMPLIAMOS CUANDO AMPLIAMOS?</a:t>
            </a:r>
          </a:p>
          <a:p>
            <a:r>
              <a:rPr lang="es-AR" dirty="0"/>
              <a:t>TIPOS DE ANASTOMOSIS</a:t>
            </a:r>
          </a:p>
        </p:txBody>
      </p:sp>
    </p:spTree>
    <p:extLst>
      <p:ext uri="{BB962C8B-B14F-4D97-AF65-F5344CB8AC3E}">
        <p14:creationId xmlns:p14="http://schemas.microsoft.com/office/powerpoint/2010/main" val="184153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3F9269-B51E-4556-9221-44C750789B4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043BA-0C52-4068-BCF5-2B2D89BA9D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34F41BC-B98B-4243-AB41-E7835B819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033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9ACCC8-A635-400E-B9C0-AD9CA57109C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4A54B3E-CD0D-4404-ACFC-E8B9E928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D1104D-4A67-4E37-8DA5-4BD6A3A50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3° </a:t>
            </a:r>
            <a:r>
              <a:rPr lang="en-US" sz="2000" dirty="0" err="1">
                <a:solidFill>
                  <a:schemeClr val="tx1"/>
                </a:solidFill>
              </a:rPr>
              <a:t>Tiempo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Quirúrgico</a:t>
            </a:r>
            <a:r>
              <a:rPr lang="en-US" sz="2000" dirty="0">
                <a:solidFill>
                  <a:schemeClr val="tx1"/>
                </a:solidFill>
              </a:rPr>
              <a:t>: Control vascular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Identificación</a:t>
            </a:r>
            <a:r>
              <a:rPr lang="en-US" sz="2000" dirty="0">
                <a:solidFill>
                  <a:schemeClr val="tx1"/>
                </a:solidFill>
              </a:rPr>
              <a:t> del </a:t>
            </a:r>
            <a:r>
              <a:rPr lang="en-US" sz="2000" dirty="0" err="1">
                <a:solidFill>
                  <a:schemeClr val="tx1"/>
                </a:solidFill>
              </a:rPr>
              <a:t>Tronco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Venoso</a:t>
            </a:r>
            <a:r>
              <a:rPr lang="en-US" sz="2000" dirty="0">
                <a:solidFill>
                  <a:schemeClr val="tx1"/>
                </a:solidFill>
              </a:rPr>
              <a:t> de Henle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Ligadura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sección</a:t>
            </a:r>
            <a:r>
              <a:rPr lang="en-US" sz="2000" dirty="0">
                <a:solidFill>
                  <a:schemeClr val="tx1"/>
                </a:solidFill>
              </a:rPr>
              <a:t> de Arteria </a:t>
            </a:r>
            <a:r>
              <a:rPr lang="en-US" sz="2000" dirty="0" err="1">
                <a:solidFill>
                  <a:schemeClr val="tx1"/>
                </a:solidFill>
              </a:rPr>
              <a:t>Ileobicecoapendiculocólica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3F9269-B51E-4556-9221-44C750789B4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043BA-0C52-4068-BCF5-2B2D89BA9D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224A9C-E6BA-483B-AC6B-4138CFD59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68" r="-2" b="-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9ACCC8-A635-400E-B9C0-AD9CA57109C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D038C0A-5B00-4D9E-BC6B-D9C6DE52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C4B425-90F3-4275-AB4A-9F92E42E3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4° </a:t>
            </a:r>
            <a:r>
              <a:rPr lang="en-US" sz="2000" dirty="0" err="1">
                <a:solidFill>
                  <a:schemeClr val="tx1"/>
                </a:solidFill>
              </a:rPr>
              <a:t>Tiempo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Quirúrgico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Exéresis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21B4252-F232-46DF-84D0-CFF99C327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3999" y="1489890"/>
            <a:ext cx="6882269" cy="38884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AECB3D-579C-49C9-93E9-16705896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CB273E-4EBC-4994-80B7-7482333D7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5° </a:t>
            </a:r>
            <a:r>
              <a:rPr lang="en-US" sz="2000" dirty="0" err="1">
                <a:solidFill>
                  <a:schemeClr val="tx1"/>
                </a:solidFill>
              </a:rPr>
              <a:t>Tiempo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Quirúrgico</a:t>
            </a:r>
            <a:r>
              <a:rPr lang="en-US" sz="2000" dirty="0">
                <a:solidFill>
                  <a:schemeClr val="tx1"/>
                </a:solidFill>
              </a:rPr>
              <a:t>: Anastomosis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Termino</a:t>
            </a:r>
            <a:r>
              <a:rPr lang="en-US" sz="2000" dirty="0">
                <a:solidFill>
                  <a:schemeClr val="tx1"/>
                </a:solidFill>
              </a:rPr>
              <a:t>-terminal con material </a:t>
            </a:r>
            <a:r>
              <a:rPr lang="en-US" sz="2000" dirty="0" err="1">
                <a:solidFill>
                  <a:schemeClr val="tx1"/>
                </a:solidFill>
              </a:rPr>
              <a:t>reabsorbible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puntos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separados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extramucosos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8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864816-72C0-4AE1-8BA9-2F6778071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3999" y="684913"/>
            <a:ext cx="6882269" cy="54984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B854A4-4A4F-4B80-BC2B-887CF105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E3A5B7-708E-4C53-87EE-7980A6B4D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Anastomosis </a:t>
            </a:r>
            <a:r>
              <a:rPr lang="en-US" sz="2000" dirty="0" err="1">
                <a:solidFill>
                  <a:schemeClr val="tx1"/>
                </a:solidFill>
              </a:rPr>
              <a:t>mecánica</a:t>
            </a:r>
            <a:r>
              <a:rPr lang="en-US" sz="2000" dirty="0">
                <a:solidFill>
                  <a:schemeClr val="tx1"/>
                </a:solidFill>
              </a:rPr>
              <a:t> latero-lateral</a:t>
            </a:r>
          </a:p>
        </p:txBody>
      </p:sp>
    </p:spTree>
    <p:extLst>
      <p:ext uri="{BB962C8B-B14F-4D97-AF65-F5344CB8AC3E}">
        <p14:creationId xmlns:p14="http://schemas.microsoft.com/office/powerpoint/2010/main" val="10238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954E6D7-2F2B-4FBD-B994-719E2B531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5655" y="640080"/>
            <a:ext cx="6478957" cy="55881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C55108-04BE-4EF3-A41B-FE3E89BA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643FCF-BCF8-411C-994B-ACFC7F518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6° </a:t>
            </a:r>
            <a:r>
              <a:rPr lang="en-US" sz="2000" dirty="0" err="1">
                <a:solidFill>
                  <a:schemeClr val="tx1"/>
                </a:solidFill>
              </a:rPr>
              <a:t>Tiempo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Quirúrgico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Cierre</a:t>
            </a:r>
            <a:r>
              <a:rPr lang="en-US" sz="2000" dirty="0">
                <a:solidFill>
                  <a:schemeClr val="tx1"/>
                </a:solidFill>
              </a:rPr>
              <a:t> de la </a:t>
            </a:r>
            <a:r>
              <a:rPr lang="en-US" sz="2000" dirty="0" err="1">
                <a:solidFill>
                  <a:schemeClr val="tx1"/>
                </a:solidFill>
              </a:rPr>
              <a:t>brecha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mesocolónica</a:t>
            </a:r>
            <a:endParaRPr lang="en-US" sz="20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Control de </a:t>
            </a:r>
            <a:r>
              <a:rPr lang="en-US" sz="2000" dirty="0" err="1">
                <a:solidFill>
                  <a:schemeClr val="tx1"/>
                </a:solidFill>
              </a:rPr>
              <a:t>hemostasia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oblitos</a:t>
            </a:r>
            <a:endParaRPr lang="en-US" sz="20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Drenaje</a:t>
            </a:r>
            <a:r>
              <a:rPr lang="en-US" sz="2000" dirty="0">
                <a:solidFill>
                  <a:schemeClr val="tx1"/>
                </a:solidFill>
              </a:rPr>
              <a:t> al </a:t>
            </a:r>
            <a:r>
              <a:rPr lang="en-US" sz="2000" dirty="0" err="1">
                <a:solidFill>
                  <a:schemeClr val="tx1"/>
                </a:solidFill>
              </a:rPr>
              <a:t>Fondo</a:t>
            </a:r>
            <a:r>
              <a:rPr lang="en-US" sz="2000" dirty="0">
                <a:solidFill>
                  <a:schemeClr val="tx1"/>
                </a:solidFill>
              </a:rPr>
              <a:t> de Saco de Douglas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Cierre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planos</a:t>
            </a:r>
            <a:endParaRPr lang="en-US" sz="20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2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21D7871-83E5-492D-B4A9-20063C810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8000" dirty="0"/>
              <a:t>gracias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E4282D30-B7DB-4A50-8830-FD45097C0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884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5B761-3965-48A5-9D59-FEBBF3DB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SITUACIÓN DENTRO DEL ABDOMEN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A33B30-4627-4D59-B7A4-870667880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3711" y="2093976"/>
            <a:ext cx="3038475" cy="4051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0C3FD3-64C3-41E9-B33B-77B604B5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1988534"/>
            <a:ext cx="3304699" cy="4384834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A902052-639C-4DFF-81CC-E19041E90D0D}"/>
              </a:ext>
            </a:extLst>
          </p:cNvPr>
          <p:cNvCxnSpPr/>
          <p:nvPr/>
        </p:nvCxnSpPr>
        <p:spPr>
          <a:xfrm>
            <a:off x="2771776" y="2943225"/>
            <a:ext cx="0" cy="9001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3960F82-77AE-4A6A-A5A2-BA2FF0791E08}"/>
              </a:ext>
            </a:extLst>
          </p:cNvPr>
          <p:cNvCxnSpPr/>
          <p:nvPr/>
        </p:nvCxnSpPr>
        <p:spPr>
          <a:xfrm>
            <a:off x="1685925" y="4043363"/>
            <a:ext cx="9429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6850064-53A8-4728-BA0B-38AC134BC9B8}"/>
              </a:ext>
            </a:extLst>
          </p:cNvPr>
          <p:cNvCxnSpPr/>
          <p:nvPr/>
        </p:nvCxnSpPr>
        <p:spPr>
          <a:xfrm flipH="1">
            <a:off x="2771776" y="4043363"/>
            <a:ext cx="9858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641724A-F6C9-498A-9080-E2516309085F}"/>
              </a:ext>
            </a:extLst>
          </p:cNvPr>
          <p:cNvCxnSpPr/>
          <p:nvPr/>
        </p:nvCxnSpPr>
        <p:spPr>
          <a:xfrm flipV="1">
            <a:off x="2628900" y="4043363"/>
            <a:ext cx="71438" cy="985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C28E568-2E3B-497E-A8B8-516D30C03195}"/>
              </a:ext>
            </a:extLst>
          </p:cNvPr>
          <p:cNvCxnSpPr/>
          <p:nvPr/>
        </p:nvCxnSpPr>
        <p:spPr>
          <a:xfrm flipH="1">
            <a:off x="8781143" y="5029200"/>
            <a:ext cx="6821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8D40292-3480-4075-9533-1173A2D25CB3}"/>
              </a:ext>
            </a:extLst>
          </p:cNvPr>
          <p:cNvCxnSpPr/>
          <p:nvPr/>
        </p:nvCxnSpPr>
        <p:spPr>
          <a:xfrm>
            <a:off x="9869714" y="5029200"/>
            <a:ext cx="4789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37488AE-B679-41DA-9DFF-B915020846AC}"/>
              </a:ext>
            </a:extLst>
          </p:cNvPr>
          <p:cNvCxnSpPr/>
          <p:nvPr/>
        </p:nvCxnSpPr>
        <p:spPr>
          <a:xfrm flipV="1">
            <a:off x="9652000" y="4296229"/>
            <a:ext cx="0" cy="551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DCED91C-61D5-4335-ADAA-A396F2083553}"/>
              </a:ext>
            </a:extLst>
          </p:cNvPr>
          <p:cNvCxnSpPr/>
          <p:nvPr/>
        </p:nvCxnSpPr>
        <p:spPr>
          <a:xfrm>
            <a:off x="9695543" y="5029200"/>
            <a:ext cx="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CB1D911-A21A-4D83-B859-454D943D80E9}"/>
              </a:ext>
            </a:extLst>
          </p:cNvPr>
          <p:cNvSpPr txBox="1"/>
          <p:nvPr/>
        </p:nvSpPr>
        <p:spPr>
          <a:xfrm>
            <a:off x="4418290" y="2943225"/>
            <a:ext cx="3163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AR" dirty="0"/>
              <a:t>OCUPA TODOS LOS CUADRANTES DE LA CAVIDAD ABDOMINOPELVIANA</a:t>
            </a:r>
          </a:p>
          <a:p>
            <a:pPr marL="285750" indent="-285750">
              <a:buFontTx/>
              <a:buChar char="-"/>
            </a:pPr>
            <a:endParaRPr lang="es-AR" dirty="0"/>
          </a:p>
          <a:p>
            <a:pPr marL="285750" indent="-285750">
              <a:buFontTx/>
              <a:buChar char="-"/>
            </a:pPr>
            <a:r>
              <a:rPr lang="es-AR" dirty="0"/>
              <a:t>ES UN ORGANO EN SU MAYORÍA PERIFÉRICO</a:t>
            </a:r>
          </a:p>
          <a:p>
            <a:pPr marL="285750" indent="-285750">
              <a:buFontTx/>
              <a:buChar char="-"/>
            </a:pPr>
            <a:endParaRPr lang="es-AR" dirty="0"/>
          </a:p>
          <a:p>
            <a:pPr marL="285750" indent="-285750">
              <a:buFontTx/>
              <a:buChar char="-"/>
            </a:pPr>
            <a:r>
              <a:rPr lang="es-AR" dirty="0"/>
              <a:t>POR TANTO, SU FLUJO LINFÁTICO ES CENTRÍPETO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F47CA00-6572-495F-9574-866D611D1A32}"/>
              </a:ext>
            </a:extLst>
          </p:cNvPr>
          <p:cNvSpPr txBox="1"/>
          <p:nvPr/>
        </p:nvSpPr>
        <p:spPr>
          <a:xfrm>
            <a:off x="7773711" y="6373368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FLUJO LINFÁTICO CENTRÍFUGO</a:t>
            </a:r>
          </a:p>
        </p:txBody>
      </p:sp>
    </p:spTree>
    <p:extLst>
      <p:ext uri="{BB962C8B-B14F-4D97-AF65-F5344CB8AC3E}">
        <p14:creationId xmlns:p14="http://schemas.microsoft.com/office/powerpoint/2010/main" val="36883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8031E-D6BF-49AB-A393-CDF90AEF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EMBRIOLOGÍA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FF48815-E5B4-468E-815A-4C851A021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502" y="1729015"/>
            <a:ext cx="6605869" cy="40513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62C3D8C-1363-4B2C-8814-D9998C0DF9B9}"/>
              </a:ext>
            </a:extLst>
          </p:cNvPr>
          <p:cNvSpPr/>
          <p:nvPr/>
        </p:nvSpPr>
        <p:spPr>
          <a:xfrm>
            <a:off x="2699657" y="1729015"/>
            <a:ext cx="1277257" cy="143509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826E523-BE31-4495-B059-42A09825E8C3}"/>
              </a:ext>
            </a:extLst>
          </p:cNvPr>
          <p:cNvSpPr/>
          <p:nvPr/>
        </p:nvSpPr>
        <p:spPr>
          <a:xfrm>
            <a:off x="2699657" y="3164114"/>
            <a:ext cx="1277257" cy="1244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50A21CD-A372-4950-897C-293181BDE442}"/>
              </a:ext>
            </a:extLst>
          </p:cNvPr>
          <p:cNvSpPr/>
          <p:nvPr/>
        </p:nvSpPr>
        <p:spPr>
          <a:xfrm>
            <a:off x="2714171" y="4408497"/>
            <a:ext cx="1407886" cy="16093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6BDA072-ADCB-4AB1-8959-45F09B4BD511}"/>
              </a:ext>
            </a:extLst>
          </p:cNvPr>
          <p:cNvSpPr/>
          <p:nvPr/>
        </p:nvSpPr>
        <p:spPr>
          <a:xfrm>
            <a:off x="5268686" y="2235200"/>
            <a:ext cx="1799771" cy="16093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C263BC9-898A-47BA-B29D-581AFB54C592}"/>
              </a:ext>
            </a:extLst>
          </p:cNvPr>
          <p:cNvCxnSpPr/>
          <p:nvPr/>
        </p:nvCxnSpPr>
        <p:spPr>
          <a:xfrm>
            <a:off x="4122057" y="1729015"/>
            <a:ext cx="116114" cy="391704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C0234-C3FA-4464-8C96-2E24D467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Rotación en sentido </a:t>
            </a:r>
            <a:r>
              <a:rPr lang="es-AR" dirty="0" err="1" smtClean="0"/>
              <a:t>antihorario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A92A066-0F4F-46DC-A084-7E74E3441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2197901"/>
            <a:ext cx="10058400" cy="38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AB3BECE2-3384-44C9-8438-A2D8FA893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821618"/>
            <a:ext cx="6882269" cy="32250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8035D0-8C91-4549-A55B-CCED2393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es-AR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9BA6AB8-0B83-4053-9366-5E8D5EAC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curvatura</a:t>
            </a:r>
            <a:r>
              <a:rPr lang="en-US" dirty="0"/>
              <a:t> mayor del </a:t>
            </a:r>
            <a:r>
              <a:rPr lang="en-US" dirty="0" err="1"/>
              <a:t>estómago</a:t>
            </a:r>
            <a:r>
              <a:rPr lang="en-US" dirty="0"/>
              <a:t> </a:t>
            </a:r>
            <a:r>
              <a:rPr lang="en-US" dirty="0" err="1"/>
              <a:t>gira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la </a:t>
            </a:r>
            <a:r>
              <a:rPr lang="en-US" dirty="0" err="1"/>
              <a:t>izquierda</a:t>
            </a:r>
            <a:endParaRPr lang="en-US" dirty="0"/>
          </a:p>
          <a:p>
            <a:r>
              <a:rPr lang="en-US" dirty="0" err="1"/>
              <a:t>Mientras</a:t>
            </a:r>
            <a:r>
              <a:rPr lang="en-US" dirty="0"/>
              <a:t> el </a:t>
            </a:r>
            <a:r>
              <a:rPr lang="en-US" dirty="0" err="1"/>
              <a:t>intestino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rotación</a:t>
            </a:r>
            <a:r>
              <a:rPr lang="en-US" dirty="0"/>
              <a:t> de 280°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 </a:t>
            </a:r>
            <a:r>
              <a:rPr lang="en-US" dirty="0" err="1"/>
              <a:t>antihorario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1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5EC292-991E-4C8F-9F55-D72971A4B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6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B7573-D2CD-4589-B099-E8254726A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6A041F-C32D-4E9C-AD9A-6F8F9710D9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63D822-5F3B-452E-9539-865D5EC0C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478" y="803062"/>
            <a:ext cx="4807043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0F1CAE-AEC4-492E-9C2B-1AD324AF4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798" y="803062"/>
            <a:ext cx="9254403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5EC292-991E-4C8F-9F55-D72971A4B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B7573-D2CD-4589-B099-E8254726A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6A041F-C32D-4E9C-AD9A-6F8F9710D9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404240-1D03-4B2B-AC10-AAE353DB7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0" y="803062"/>
            <a:ext cx="4608519" cy="52518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AB11C4-C322-4A94-90BD-F14360DAB7DD}"/>
              </a:ext>
            </a:extLst>
          </p:cNvPr>
          <p:cNvSpPr txBox="1"/>
          <p:nvPr/>
        </p:nvSpPr>
        <p:spPr>
          <a:xfrm>
            <a:off x="667657" y="943429"/>
            <a:ext cx="1256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1- MÓVIL</a:t>
            </a:r>
          </a:p>
          <a:p>
            <a:r>
              <a:rPr lang="es-AR" dirty="0"/>
              <a:t>2- SUJETO</a:t>
            </a:r>
          </a:p>
          <a:p>
            <a:r>
              <a:rPr lang="es-AR" dirty="0"/>
              <a:t>3- FIJO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0252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5638</TotalTime>
  <Words>325</Words>
  <Application>Microsoft Office PowerPoint</Application>
  <PresentationFormat>Panorámica</PresentationFormat>
  <Paragraphs>59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PRICIPIOS DE CIRUGÍA COLÓNICA</vt:lpstr>
      <vt:lpstr>DE QUE VAMOS A HABLAR?</vt:lpstr>
      <vt:lpstr>SITUACIÓN DENTRO DEL ABDOMEN</vt:lpstr>
      <vt:lpstr>EMBRIOLOGÍA</vt:lpstr>
      <vt:lpstr>Rotación en sentido antihorario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HEMICOLECTOMIA DERECHA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HEMICOLECTOMIA DERECHA</dc:title>
  <dc:creator>Rodrigo Garcia</dc:creator>
  <cp:lastModifiedBy>Rodrigo Garcia</cp:lastModifiedBy>
  <cp:revision>39</cp:revision>
  <dcterms:created xsi:type="dcterms:W3CDTF">2018-04-12T23:04:13Z</dcterms:created>
  <dcterms:modified xsi:type="dcterms:W3CDTF">2020-04-04T22:58:31Z</dcterms:modified>
</cp:coreProperties>
</file>