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6" r:id="rId30"/>
    <p:sldId id="287" r:id="rId31"/>
    <p:sldId id="288" r:id="rId32"/>
    <p:sldId id="289" r:id="rId33"/>
    <p:sldId id="290" r:id="rId34"/>
    <p:sldId id="291" r:id="rId35"/>
    <p:sldId id="284" r:id="rId36"/>
    <p:sldId id="285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1439091"/>
          </a:xfrm>
        </p:spPr>
        <p:txBody>
          <a:bodyPr/>
          <a:lstStyle/>
          <a:p>
            <a:r>
              <a:rPr lang="es-AR" sz="4400" b="1" dirty="0" smtClean="0">
                <a:solidFill>
                  <a:srgbClr val="FF0000"/>
                </a:solidFill>
              </a:rPr>
              <a:t>PÓLIPOS Y SÍNDROMES DE POLIPOSIS COLÓNICA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3409406"/>
            <a:ext cx="8825658" cy="2229394"/>
          </a:xfrm>
        </p:spPr>
        <p:txBody>
          <a:bodyPr/>
          <a:lstStyle/>
          <a:p>
            <a:pPr algn="ctr"/>
            <a:r>
              <a:rPr lang="es-AR" dirty="0" smtClean="0"/>
              <a:t>RODRIGO M. GARCÍA</a:t>
            </a:r>
          </a:p>
          <a:p>
            <a:pPr algn="ctr"/>
            <a:endParaRPr lang="es-AR" dirty="0"/>
          </a:p>
          <a:p>
            <a:pPr algn="ctr"/>
            <a:r>
              <a:rPr lang="es-AR" dirty="0" smtClean="0"/>
              <a:t>UNIDAD HOSPITALARIA SAN ROQUE</a:t>
            </a:r>
          </a:p>
          <a:p>
            <a:pPr algn="ctr"/>
            <a:endParaRPr lang="es-AR" dirty="0"/>
          </a:p>
          <a:p>
            <a:pPr algn="ctr"/>
            <a:r>
              <a:rPr lang="es-AR" dirty="0" smtClean="0"/>
              <a:t>CÁTEDRA DE CLÍNICA QUIRÚRGICA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SECUENCIA ADENOMA-CARCINOMA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123" y="1564768"/>
            <a:ext cx="6843713" cy="4043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320" y="1375311"/>
            <a:ext cx="3243263" cy="2071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429201" y="3840895"/>
            <a:ext cx="28575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CLASIFICACIÓN DE HAGGIT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764" y="1152983"/>
            <a:ext cx="7191375" cy="54006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972" y="27754"/>
            <a:ext cx="1474470" cy="1943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972" y="2177934"/>
            <a:ext cx="271748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CLASIFICACIÓN DE HAGGIT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252026"/>
            <a:ext cx="8946541" cy="4996374"/>
          </a:xfrm>
        </p:spPr>
        <p:txBody>
          <a:bodyPr/>
          <a:lstStyle/>
          <a:p>
            <a:r>
              <a:rPr lang="es-AR" b="1" dirty="0" smtClean="0"/>
              <a:t>Nivel 0: </a:t>
            </a:r>
            <a:r>
              <a:rPr lang="es-AR" dirty="0" smtClean="0"/>
              <a:t>Carcinoma in situ o </a:t>
            </a:r>
            <a:r>
              <a:rPr lang="es-AR" dirty="0" err="1" smtClean="0"/>
              <a:t>intramucoso</a:t>
            </a:r>
            <a:r>
              <a:rPr lang="es-AR" dirty="0" smtClean="0"/>
              <a:t>. No invasor</a:t>
            </a:r>
          </a:p>
          <a:p>
            <a:endParaRPr lang="es-AR" b="1" dirty="0"/>
          </a:p>
          <a:p>
            <a:r>
              <a:rPr lang="es-AR" b="1" dirty="0" smtClean="0"/>
              <a:t>Nivel 1: </a:t>
            </a:r>
            <a:r>
              <a:rPr lang="es-AR" dirty="0" smtClean="0"/>
              <a:t>Carcinoma que invade la submucosa a través de la </a:t>
            </a:r>
            <a:r>
              <a:rPr lang="es-AR" dirty="0" err="1" smtClean="0"/>
              <a:t>muscularis</a:t>
            </a:r>
            <a:r>
              <a:rPr lang="es-AR" dirty="0" smtClean="0"/>
              <a:t> </a:t>
            </a:r>
            <a:r>
              <a:rPr lang="es-AR" dirty="0" err="1" smtClean="0"/>
              <a:t>mucosae</a:t>
            </a:r>
            <a:r>
              <a:rPr lang="es-AR" dirty="0" smtClean="0"/>
              <a:t>, pero está limitado a la cabeza del pólipo.</a:t>
            </a:r>
          </a:p>
          <a:p>
            <a:endParaRPr lang="es-AR" b="1" dirty="0"/>
          </a:p>
          <a:p>
            <a:r>
              <a:rPr lang="es-AR" b="1" dirty="0" smtClean="0"/>
              <a:t>Nivel 2: </a:t>
            </a:r>
            <a:r>
              <a:rPr lang="es-AR" dirty="0" smtClean="0"/>
              <a:t>La invasión llega al cuello del pólipo. (unión entre la cabeza y el pedículo)</a:t>
            </a:r>
          </a:p>
          <a:p>
            <a:endParaRPr lang="es-AR" b="1" dirty="0"/>
          </a:p>
          <a:p>
            <a:r>
              <a:rPr lang="es-AR" b="1" dirty="0" smtClean="0"/>
              <a:t>Nivel 3: </a:t>
            </a:r>
            <a:r>
              <a:rPr lang="es-AR" dirty="0" smtClean="0"/>
              <a:t>Invasión de cualquier parte del pedículo</a:t>
            </a:r>
          </a:p>
          <a:p>
            <a:endParaRPr lang="es-AR" b="1" dirty="0"/>
          </a:p>
          <a:p>
            <a:r>
              <a:rPr lang="es-AR" b="1" dirty="0" smtClean="0"/>
              <a:t>Nivel 4: </a:t>
            </a:r>
            <a:r>
              <a:rPr lang="es-AR" dirty="0" smtClean="0"/>
              <a:t>Invasión de la submucosa</a:t>
            </a:r>
            <a:r>
              <a:rPr lang="es-AR" b="1" dirty="0" smtClean="0"/>
              <a:t> </a:t>
            </a:r>
            <a:r>
              <a:rPr lang="es-AR" dirty="0" smtClean="0"/>
              <a:t>de la pared </a:t>
            </a:r>
            <a:r>
              <a:rPr lang="es-AR" dirty="0" err="1" smtClean="0"/>
              <a:t>colónica</a:t>
            </a:r>
            <a:r>
              <a:rPr lang="es-AR" dirty="0" smtClean="0"/>
              <a:t> por debajo del pedículo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77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SÍNDROMES DE POLIPOSIS HEREDITARIA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280160"/>
            <a:ext cx="8946541" cy="4968239"/>
          </a:xfrm>
        </p:spPr>
        <p:txBody>
          <a:bodyPr/>
          <a:lstStyle/>
          <a:p>
            <a:r>
              <a:rPr lang="es-AR" dirty="0" smtClean="0"/>
              <a:t>Es un grupo heterogéneo de enfermedades caracterizadas por </a:t>
            </a:r>
            <a:r>
              <a:rPr lang="es-AR" dirty="0" err="1" smtClean="0"/>
              <a:t>poliposis</a:t>
            </a:r>
            <a:r>
              <a:rPr lang="es-AR" dirty="0" smtClean="0"/>
              <a:t> intestinal múltiple.</a:t>
            </a:r>
          </a:p>
          <a:p>
            <a:r>
              <a:rPr lang="es-AR" dirty="0" smtClean="0"/>
              <a:t>La mayoría de ellos predispone al cáncer </a:t>
            </a:r>
            <a:r>
              <a:rPr lang="es-AR" dirty="0" err="1" smtClean="0"/>
              <a:t>colorrectal</a:t>
            </a:r>
            <a:r>
              <a:rPr lang="es-AR" dirty="0" smtClean="0"/>
              <a:t>, y se dividen en dos grupos de acuerdo al tipo de pólipos.</a:t>
            </a:r>
            <a:endParaRPr lang="en-U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701282"/>
              </p:ext>
            </p:extLst>
          </p:nvPr>
        </p:nvGraphicFramePr>
        <p:xfrm>
          <a:off x="2032000" y="3066757"/>
          <a:ext cx="8167076" cy="31816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83538">
                  <a:extLst>
                    <a:ext uri="{9D8B030D-6E8A-4147-A177-3AD203B41FA5}">
                      <a16:colId xmlns:a16="http://schemas.microsoft.com/office/drawing/2014/main" val="191926700"/>
                    </a:ext>
                  </a:extLst>
                </a:gridCol>
                <a:gridCol w="4083538">
                  <a:extLst>
                    <a:ext uri="{9D8B030D-6E8A-4147-A177-3AD203B41FA5}">
                      <a16:colId xmlns:a16="http://schemas.microsoft.com/office/drawing/2014/main" val="1719906494"/>
                    </a:ext>
                  </a:extLst>
                </a:gridCol>
              </a:tblGrid>
              <a:tr h="704045">
                <a:tc gridSpan="2"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HEREDITARIOS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642183"/>
                  </a:ext>
                </a:extLst>
              </a:tr>
              <a:tr h="1005778"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HAMARTOMATOSOS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pPr algn="ctr"/>
                      <a:r>
                        <a:rPr lang="es-AR" dirty="0" smtClean="0"/>
                        <a:t>ADENOMATOSOS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62092"/>
                  </a:ext>
                </a:extLst>
              </a:tr>
              <a:tr h="1471819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S.</a:t>
                      </a:r>
                      <a:r>
                        <a:rPr lang="es-AR" baseline="0" dirty="0" smtClean="0"/>
                        <a:t> de </a:t>
                      </a:r>
                      <a:r>
                        <a:rPr lang="es-AR" baseline="0" dirty="0" err="1" smtClean="0"/>
                        <a:t>Peutz-Jeghers</a:t>
                      </a:r>
                      <a:endParaRPr lang="es-AR" baseline="0" dirty="0" smtClean="0"/>
                    </a:p>
                    <a:p>
                      <a:pPr algn="ctr"/>
                      <a:r>
                        <a:rPr lang="es-AR" baseline="0" dirty="0" err="1" smtClean="0"/>
                        <a:t>Poliposis</a:t>
                      </a:r>
                      <a:r>
                        <a:rPr lang="es-AR" baseline="0" dirty="0" smtClean="0"/>
                        <a:t> Juvenil</a:t>
                      </a:r>
                    </a:p>
                    <a:p>
                      <a:pPr algn="ctr"/>
                      <a:r>
                        <a:rPr lang="es-AR" baseline="0" dirty="0" err="1" smtClean="0"/>
                        <a:t>Enf</a:t>
                      </a:r>
                      <a:r>
                        <a:rPr lang="es-AR" baseline="0" dirty="0" smtClean="0"/>
                        <a:t>. De </a:t>
                      </a:r>
                      <a:r>
                        <a:rPr lang="es-AR" baseline="0" dirty="0" err="1" smtClean="0"/>
                        <a:t>Cowden</a:t>
                      </a:r>
                      <a:endParaRPr lang="es-AR" baseline="0" dirty="0" smtClean="0"/>
                    </a:p>
                    <a:p>
                      <a:pPr algn="ctr"/>
                      <a:r>
                        <a:rPr lang="es-AR" baseline="0" dirty="0" smtClean="0"/>
                        <a:t>S. de Ruvalcaba </a:t>
                      </a:r>
                      <a:r>
                        <a:rPr lang="es-AR" baseline="0" dirty="0" err="1" smtClean="0"/>
                        <a:t>Myrhe</a:t>
                      </a:r>
                      <a:r>
                        <a:rPr lang="es-AR" baseline="0" dirty="0" smtClean="0"/>
                        <a:t> Smith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err="1" smtClean="0"/>
                        <a:t>Poliposis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err="1" smtClean="0"/>
                        <a:t>Adenomatosa</a:t>
                      </a:r>
                      <a:r>
                        <a:rPr lang="es-AR" dirty="0" smtClean="0"/>
                        <a:t> Familiar</a:t>
                      </a:r>
                    </a:p>
                    <a:p>
                      <a:pPr algn="ctr"/>
                      <a:r>
                        <a:rPr lang="es-AR" dirty="0" smtClean="0"/>
                        <a:t>S. de</a:t>
                      </a:r>
                      <a:r>
                        <a:rPr lang="es-AR" baseline="0" dirty="0" smtClean="0"/>
                        <a:t> Gardner</a:t>
                      </a:r>
                    </a:p>
                    <a:p>
                      <a:pPr algn="ctr"/>
                      <a:r>
                        <a:rPr lang="es-AR" baseline="0" dirty="0" smtClean="0"/>
                        <a:t>S. de </a:t>
                      </a:r>
                      <a:r>
                        <a:rPr lang="es-AR" baseline="0" dirty="0" err="1" smtClean="0"/>
                        <a:t>Turcot</a:t>
                      </a:r>
                      <a:endParaRPr lang="es-AR" baseline="0" dirty="0" smtClean="0"/>
                    </a:p>
                    <a:p>
                      <a:pPr algn="ctr"/>
                      <a:r>
                        <a:rPr lang="es-AR" baseline="0" dirty="0" smtClean="0"/>
                        <a:t>(variantes fenotípicas de la PAF)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116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POLIPOSIS ADENOMATOSA FAMILIAR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294228"/>
            <a:ext cx="8946541" cy="4954171"/>
          </a:xfrm>
        </p:spPr>
        <p:txBody>
          <a:bodyPr/>
          <a:lstStyle/>
          <a:p>
            <a:r>
              <a:rPr lang="es-AR" dirty="0" smtClean="0"/>
              <a:t>Enfermedad hereditaria, autosómica dominante producida por una alteración en el brazo largo del cromosoma 5 que codifica el gen </a:t>
            </a:r>
            <a:r>
              <a:rPr lang="es-AR" b="1" dirty="0" smtClean="0"/>
              <a:t>APC </a:t>
            </a:r>
          </a:p>
          <a:p>
            <a:r>
              <a:rPr lang="es-AR" dirty="0" smtClean="0"/>
              <a:t>Se manifiesta primariamente por la presencia de múltiples pólipos </a:t>
            </a:r>
            <a:r>
              <a:rPr lang="es-AR" dirty="0" err="1" smtClean="0"/>
              <a:t>adenomatosos</a:t>
            </a:r>
            <a:r>
              <a:rPr lang="es-AR" dirty="0" smtClean="0"/>
              <a:t> </a:t>
            </a:r>
            <a:r>
              <a:rPr lang="es-AR" dirty="0" err="1" smtClean="0"/>
              <a:t>colorrectales</a:t>
            </a:r>
            <a:r>
              <a:rPr lang="es-AR" dirty="0" smtClean="0"/>
              <a:t> (decenas a miles), que de no realizar la </a:t>
            </a:r>
            <a:r>
              <a:rPr lang="es-AR" dirty="0" err="1" smtClean="0"/>
              <a:t>colectomía</a:t>
            </a:r>
            <a:r>
              <a:rPr lang="es-AR" dirty="0" smtClean="0"/>
              <a:t> llevan al cáncer en el 100 % de los casos.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747" y="3622697"/>
            <a:ext cx="3912394" cy="25393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302" y="3699183"/>
            <a:ext cx="5170932" cy="24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r>
              <a:rPr lang="es-AR" dirty="0" smtClean="0"/>
              <a:t>Es una enfermedad rara, 1 cada 8000 nacidos vivos</a:t>
            </a:r>
          </a:p>
          <a:p>
            <a:r>
              <a:rPr lang="es-AR" dirty="0" smtClean="0"/>
              <a:t>Menos del 1% de las carcinomas </a:t>
            </a:r>
            <a:r>
              <a:rPr lang="es-AR" dirty="0" err="1" smtClean="0"/>
              <a:t>colorrectales</a:t>
            </a:r>
            <a:endParaRPr lang="es-AR" dirty="0" smtClean="0"/>
          </a:p>
          <a:p>
            <a:r>
              <a:rPr lang="es-AR" dirty="0" smtClean="0"/>
              <a:t>Los adenomas aparecen en la pubertad (media 16 años)</a:t>
            </a:r>
          </a:p>
          <a:p>
            <a:r>
              <a:rPr lang="es-AR" dirty="0" smtClean="0"/>
              <a:t>La presencia de cáncer es alrededor de los 30 – 40 años</a:t>
            </a:r>
          </a:p>
          <a:p>
            <a:r>
              <a:rPr lang="es-AR" dirty="0" smtClean="0"/>
              <a:t>Existe una forma “Atenuada” de la enfermedad (PAFA) de aparición más tardía y con menos pólipos.</a:t>
            </a:r>
          </a:p>
          <a:p>
            <a:r>
              <a:rPr lang="es-AR" dirty="0" smtClean="0"/>
              <a:t>Escasos síntomas: </a:t>
            </a:r>
            <a:r>
              <a:rPr lang="es-AR" b="1" dirty="0" smtClean="0"/>
              <a:t>Triada </a:t>
            </a:r>
            <a:r>
              <a:rPr lang="es-AR" b="1" dirty="0" err="1" smtClean="0"/>
              <a:t>Proctorragia</a:t>
            </a:r>
            <a:r>
              <a:rPr lang="es-AR" b="1" dirty="0" smtClean="0"/>
              <a:t> – diarrea – </a:t>
            </a:r>
            <a:r>
              <a:rPr lang="es-AR" b="1" dirty="0" err="1" smtClean="0"/>
              <a:t>mucorrea</a:t>
            </a:r>
            <a:r>
              <a:rPr lang="es-AR" b="1" dirty="0" smtClean="0"/>
              <a:t> </a:t>
            </a:r>
            <a:r>
              <a:rPr lang="es-AR" dirty="0" smtClean="0"/>
              <a:t>(Tu??)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31" y="3462041"/>
            <a:ext cx="4655820" cy="31327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261" y="3462041"/>
            <a:ext cx="4725257" cy="31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984738"/>
            <a:ext cx="8946541" cy="5263661"/>
          </a:xfrm>
        </p:spPr>
        <p:txBody>
          <a:bodyPr/>
          <a:lstStyle/>
          <a:p>
            <a:r>
              <a:rPr lang="es-AR" dirty="0" smtClean="0"/>
              <a:t>El diagnóstico de PAF se puede realizar de 3 maneras:</a:t>
            </a:r>
          </a:p>
          <a:p>
            <a:endParaRPr lang="es-AR" dirty="0"/>
          </a:p>
          <a:p>
            <a:r>
              <a:rPr lang="es-AR" dirty="0" smtClean="0"/>
              <a:t>1- Por presentar síntomas: Sin antecedentes familiares</a:t>
            </a:r>
          </a:p>
          <a:p>
            <a:r>
              <a:rPr lang="es-AR" dirty="0" smtClean="0"/>
              <a:t>2- Por pesquisa endoscópica: </a:t>
            </a:r>
            <a:r>
              <a:rPr lang="es-AR" dirty="0" err="1" smtClean="0"/>
              <a:t>Pac</a:t>
            </a:r>
            <a:r>
              <a:rPr lang="es-AR" dirty="0" smtClean="0"/>
              <a:t> con historia familiar</a:t>
            </a:r>
          </a:p>
          <a:p>
            <a:r>
              <a:rPr lang="es-AR" dirty="0" smtClean="0"/>
              <a:t>3- Por pesquisa genética.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95" y="3362324"/>
            <a:ext cx="3552825" cy="2886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339" y="3381374"/>
            <a:ext cx="35623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MANIFESTACIONES EXTRAINTESTINALES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De estirpe </a:t>
            </a:r>
            <a:r>
              <a:rPr lang="es-AR" b="1" dirty="0" smtClean="0"/>
              <a:t>endodérmica</a:t>
            </a:r>
            <a:r>
              <a:rPr lang="es-AR" dirty="0" smtClean="0"/>
              <a:t>:</a:t>
            </a:r>
          </a:p>
          <a:p>
            <a:pPr marL="0" indent="0">
              <a:buNone/>
            </a:pPr>
            <a:r>
              <a:rPr lang="es-AR" dirty="0" smtClean="0"/>
              <a:t>      1- Pólipos gástricos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2- Pólipos Duodenales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3- Pólipos de Intestino delgado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4 – Carcinoma papilar de Tiroides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5 – </a:t>
            </a:r>
            <a:r>
              <a:rPr lang="es-AR" dirty="0" err="1" smtClean="0"/>
              <a:t>Hepatoblastoma</a:t>
            </a:r>
            <a:r>
              <a:rPr lang="es-AR" dirty="0" smtClean="0"/>
              <a:t> (niños)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756" y="1152983"/>
            <a:ext cx="2936748" cy="23743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910" y="3741113"/>
            <a:ext cx="2847594" cy="28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De estirpe </a:t>
            </a:r>
            <a:r>
              <a:rPr lang="es-AR" b="1" dirty="0" smtClean="0"/>
              <a:t>mesodérmica</a:t>
            </a:r>
            <a:r>
              <a:rPr lang="es-AR" dirty="0" smtClean="0"/>
              <a:t>: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1- Tumores </a:t>
            </a:r>
            <a:r>
              <a:rPr lang="es-AR" dirty="0" err="1" smtClean="0"/>
              <a:t>Desmoides</a:t>
            </a: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2- Osteomas (S. Gardner)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3- </a:t>
            </a:r>
            <a:r>
              <a:rPr lang="es-AR" dirty="0" err="1" smtClean="0"/>
              <a:t>Alt</a:t>
            </a:r>
            <a:r>
              <a:rPr lang="es-AR" dirty="0" smtClean="0"/>
              <a:t>. Odontológicas (S. Gardner)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361" y="1000144"/>
            <a:ext cx="3154680" cy="23488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669" y="3708081"/>
            <a:ext cx="3133725" cy="2540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361" y="3916202"/>
            <a:ext cx="2952750" cy="2124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328" y="4150657"/>
            <a:ext cx="3038475" cy="19907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312" y="1366875"/>
            <a:ext cx="3500438" cy="18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72" y="764198"/>
            <a:ext cx="2200275" cy="16144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2052918"/>
            <a:ext cx="9461525" cy="4195481"/>
          </a:xfrm>
        </p:spPr>
        <p:txBody>
          <a:bodyPr/>
          <a:lstStyle/>
          <a:p>
            <a:r>
              <a:rPr lang="es-AR" dirty="0" smtClean="0"/>
              <a:t>De estirpe </a:t>
            </a:r>
            <a:r>
              <a:rPr lang="es-AR" b="1" dirty="0" smtClean="0"/>
              <a:t>Ectodérmica</a:t>
            </a:r>
            <a:r>
              <a:rPr lang="es-AR" dirty="0" smtClean="0"/>
              <a:t>: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1- Hiperplasia del epitelio pigmentario de la retina (H.E.P.R.) S. Gardner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2- Quistes </a:t>
            </a:r>
            <a:r>
              <a:rPr lang="es-AR" dirty="0" err="1" smtClean="0"/>
              <a:t>Epidermoides</a:t>
            </a: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3- Neoplasias Cerebrales (S. de </a:t>
            </a:r>
            <a:r>
              <a:rPr lang="es-AR" dirty="0" err="1" smtClean="0"/>
              <a:t>Turcot</a:t>
            </a:r>
            <a:r>
              <a:rPr lang="es-AR" dirty="0" smtClean="0"/>
              <a:t>)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   </a:t>
            </a:r>
            <a:r>
              <a:rPr lang="es-AR" dirty="0" err="1" smtClean="0"/>
              <a:t>Meduloblastomas</a:t>
            </a: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   </a:t>
            </a:r>
            <a:r>
              <a:rPr lang="es-AR" dirty="0" err="1" smtClean="0"/>
              <a:t>Glioblastoma</a:t>
            </a:r>
            <a:r>
              <a:rPr lang="es-AR" dirty="0" smtClean="0"/>
              <a:t> multiforme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548" y="2960449"/>
            <a:ext cx="2386584" cy="19493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747" y="2960449"/>
            <a:ext cx="1924050" cy="2876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464" y="3935142"/>
            <a:ext cx="2089975" cy="25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PÓLIPO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3312" y="1136470"/>
            <a:ext cx="8946541" cy="5111930"/>
          </a:xfrm>
        </p:spPr>
        <p:txBody>
          <a:bodyPr/>
          <a:lstStyle/>
          <a:p>
            <a:r>
              <a:rPr lang="es-AR" b="1" i="1" dirty="0" smtClean="0">
                <a:solidFill>
                  <a:srgbClr val="FF0000"/>
                </a:solidFill>
              </a:rPr>
              <a:t>Definición: </a:t>
            </a:r>
            <a:r>
              <a:rPr lang="es-AR" dirty="0" smtClean="0"/>
              <a:t>El término pólipo es meramente descriptivo y se refiere a cualquier formación que se eleva de una superficie mucosa, independientemente de su naturaleza histológica.</a:t>
            </a:r>
          </a:p>
          <a:p>
            <a:endParaRPr lang="es-AR" b="1" i="1" dirty="0">
              <a:solidFill>
                <a:srgbClr val="FF0000"/>
              </a:solidFill>
            </a:endParaRPr>
          </a:p>
          <a:p>
            <a:r>
              <a:rPr lang="es-AR" b="1" i="1" dirty="0" smtClean="0">
                <a:solidFill>
                  <a:srgbClr val="FF0000"/>
                </a:solidFill>
              </a:rPr>
              <a:t>Macroscópicamente: </a:t>
            </a:r>
            <a:r>
              <a:rPr lang="es-AR" dirty="0" smtClean="0"/>
              <a:t>Se clasifican en pediculados, </a:t>
            </a:r>
            <a:r>
              <a:rPr lang="es-AR" dirty="0" err="1" smtClean="0"/>
              <a:t>subpediculados</a:t>
            </a:r>
            <a:r>
              <a:rPr lang="es-AR" dirty="0" smtClean="0"/>
              <a:t> y sésiles, y por su número en únicos o múltiples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02" y="3434578"/>
            <a:ext cx="3571875" cy="3019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79" y="3381428"/>
            <a:ext cx="3979164" cy="31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872198"/>
            <a:ext cx="8946541" cy="5376202"/>
          </a:xfrm>
        </p:spPr>
        <p:txBody>
          <a:bodyPr>
            <a:normAutofit lnSpcReduction="10000"/>
          </a:bodyPr>
          <a:lstStyle/>
          <a:p>
            <a:r>
              <a:rPr lang="es-AR" dirty="0" err="1" smtClean="0"/>
              <a:t>Metología</a:t>
            </a:r>
            <a:r>
              <a:rPr lang="es-AR" dirty="0" smtClean="0"/>
              <a:t> Diagnóstica: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     1 – </a:t>
            </a:r>
            <a:r>
              <a:rPr lang="es-AR" dirty="0" err="1" smtClean="0"/>
              <a:t>Videocolonoscopia</a:t>
            </a: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2 – Endoscopía Digestiva Alta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3 – Transito de intestino Delgado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4 -  </a:t>
            </a:r>
            <a:r>
              <a:rPr lang="es-AR" dirty="0" err="1" smtClean="0"/>
              <a:t>Rx</a:t>
            </a:r>
            <a:r>
              <a:rPr lang="es-AR" dirty="0" smtClean="0"/>
              <a:t> de Cráneo y huesos largos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5 – Fondo de ojo y </a:t>
            </a:r>
            <a:r>
              <a:rPr lang="es-AR" dirty="0" err="1" smtClean="0"/>
              <a:t>retinofluoresceina</a:t>
            </a: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6 – Tomografía Axial Computada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TRATAMIENTO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139484"/>
            <a:ext cx="8946541" cy="5108916"/>
          </a:xfrm>
        </p:spPr>
        <p:txBody>
          <a:bodyPr/>
          <a:lstStyle/>
          <a:p>
            <a:r>
              <a:rPr lang="es-AR" dirty="0" err="1" smtClean="0"/>
              <a:t>Coloproctectomía</a:t>
            </a:r>
            <a:r>
              <a:rPr lang="es-AR" dirty="0" smtClean="0"/>
              <a:t> + ileostomía definitiva a lo </a:t>
            </a:r>
            <a:r>
              <a:rPr lang="es-AR" dirty="0" err="1" smtClean="0"/>
              <a:t>Brooke</a:t>
            </a:r>
            <a:endParaRPr lang="es-AR" dirty="0" smtClean="0"/>
          </a:p>
          <a:p>
            <a:r>
              <a:rPr lang="es-AR" dirty="0" err="1" smtClean="0"/>
              <a:t>Coloproctectomía</a:t>
            </a:r>
            <a:r>
              <a:rPr lang="es-AR" dirty="0" smtClean="0"/>
              <a:t> + ileostomía continente de </a:t>
            </a:r>
            <a:r>
              <a:rPr lang="es-AR" dirty="0" err="1" smtClean="0"/>
              <a:t>Kock</a:t>
            </a:r>
            <a:r>
              <a:rPr lang="es-AR" dirty="0" smtClean="0"/>
              <a:t>.</a:t>
            </a:r>
          </a:p>
          <a:p>
            <a:r>
              <a:rPr lang="es-AR" dirty="0" err="1" smtClean="0"/>
              <a:t>Colectomía</a:t>
            </a:r>
            <a:r>
              <a:rPr lang="es-AR" dirty="0" smtClean="0"/>
              <a:t> Total con </a:t>
            </a:r>
            <a:r>
              <a:rPr lang="es-AR" dirty="0" err="1" smtClean="0"/>
              <a:t>ileorrectoanastomosis</a:t>
            </a:r>
            <a:endParaRPr lang="es-AR" dirty="0" smtClean="0"/>
          </a:p>
          <a:p>
            <a:r>
              <a:rPr lang="es-AR" dirty="0" err="1" smtClean="0"/>
              <a:t>Coloproctectomía</a:t>
            </a:r>
            <a:r>
              <a:rPr lang="es-AR" dirty="0" smtClean="0"/>
              <a:t> bolsa </a:t>
            </a:r>
            <a:r>
              <a:rPr lang="es-AR" dirty="0" err="1" smtClean="0"/>
              <a:t>ileal</a:t>
            </a:r>
            <a:r>
              <a:rPr lang="es-AR" dirty="0" smtClean="0"/>
              <a:t> y anastomosis </a:t>
            </a:r>
            <a:r>
              <a:rPr lang="es-AR" dirty="0" err="1" smtClean="0"/>
              <a:t>ileoanal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474" y="2094447"/>
            <a:ext cx="1752600" cy="16478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269" y="211519"/>
            <a:ext cx="2385822" cy="16417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979" y="2913104"/>
            <a:ext cx="1813560" cy="36384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206" y="3423367"/>
            <a:ext cx="4011930" cy="22974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578" y="4271142"/>
            <a:ext cx="33051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POLIPOSIS JUVENIL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266092"/>
            <a:ext cx="8946541" cy="4982307"/>
          </a:xfrm>
        </p:spPr>
        <p:txBody>
          <a:bodyPr/>
          <a:lstStyle/>
          <a:p>
            <a:r>
              <a:rPr lang="es-AR" dirty="0" smtClean="0"/>
              <a:t>Enfermedad Autosómica dominante caracterizada por la presencia de múltiples pólipos </a:t>
            </a:r>
            <a:r>
              <a:rPr lang="es-AR" dirty="0" err="1" smtClean="0"/>
              <a:t>hamartomatosos</a:t>
            </a:r>
            <a:r>
              <a:rPr lang="es-AR" dirty="0" smtClean="0"/>
              <a:t> (</a:t>
            </a:r>
            <a:r>
              <a:rPr lang="es-AR" dirty="0" err="1" smtClean="0"/>
              <a:t>tubulos</a:t>
            </a:r>
            <a:r>
              <a:rPr lang="es-AR" dirty="0" smtClean="0"/>
              <a:t> epiteliales quísticos o dilatados y con exceso de lámina propia)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59" y="3006237"/>
            <a:ext cx="3810000" cy="2533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45" y="2666622"/>
            <a:ext cx="357187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err="1" smtClean="0"/>
              <a:t>Clinicamente</a:t>
            </a:r>
            <a:r>
              <a:rPr lang="es-AR" dirty="0" smtClean="0"/>
              <a:t> alrededor del 50 % de los pacientes presenta distintos grados de hemorragia gastrointestinal, pueden tener anemia, obstrucción intestinal, diarrea, prolapso de los pólipos por ano (los cuales generalmente van seguidos de </a:t>
            </a:r>
            <a:r>
              <a:rPr lang="es-AR" dirty="0" err="1" smtClean="0"/>
              <a:t>autoamputación</a:t>
            </a:r>
            <a:r>
              <a:rPr lang="es-AR" dirty="0" smtClean="0"/>
              <a:t>)</a:t>
            </a:r>
          </a:p>
          <a:p>
            <a:endParaRPr lang="es-AR" dirty="0"/>
          </a:p>
          <a:p>
            <a:r>
              <a:rPr lang="es-AR" dirty="0" smtClean="0"/>
              <a:t>La </a:t>
            </a:r>
            <a:r>
              <a:rPr lang="es-AR" dirty="0" err="1" smtClean="0"/>
              <a:t>colectomía</a:t>
            </a:r>
            <a:r>
              <a:rPr lang="es-AR" dirty="0" smtClean="0"/>
              <a:t> está indicada cuando existe displasia, pólipos no </a:t>
            </a:r>
            <a:r>
              <a:rPr lang="es-AR" dirty="0" err="1" smtClean="0"/>
              <a:t>resecables</a:t>
            </a:r>
            <a:r>
              <a:rPr lang="es-AR" dirty="0" smtClean="0"/>
              <a:t> por endoscopia o existe hemorragia severa o recurrente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069146"/>
            <a:ext cx="8946541" cy="5179254"/>
          </a:xfrm>
        </p:spPr>
        <p:txBody>
          <a:bodyPr/>
          <a:lstStyle/>
          <a:p>
            <a:r>
              <a:rPr lang="es-AR" dirty="0" smtClean="0"/>
              <a:t>Seguimiento: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Colonoscopia cada 3 años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Endoscopia digestiva alta cada 3 años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Evaluar posibles malformaciones vasculares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Examen clínico y ultrasónico de glándula tiroides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Autoexamen mamario mensual y examen clínico cada 6 a 12 meses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SÍNDROME DE PEUTZ JEGHERS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Enfermedad autosómica dominante, pólipos </a:t>
            </a:r>
            <a:r>
              <a:rPr lang="es-AR" dirty="0" err="1" smtClean="0"/>
              <a:t>hamartomatosos</a:t>
            </a:r>
            <a:r>
              <a:rPr lang="es-AR" dirty="0" smtClean="0"/>
              <a:t> (centro de músculo liso proveniente de la muscular de la mucosa)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35" y="3322684"/>
            <a:ext cx="4115371" cy="25517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03" y="3322684"/>
            <a:ext cx="4187571" cy="25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745588"/>
            <a:ext cx="8946541" cy="5502811"/>
          </a:xfrm>
        </p:spPr>
        <p:txBody>
          <a:bodyPr/>
          <a:lstStyle/>
          <a:p>
            <a:r>
              <a:rPr lang="es-AR" dirty="0" smtClean="0"/>
              <a:t>Su ubicación más habitual es en intestino delgado y se caracteriza por la pigmentación </a:t>
            </a:r>
            <a:r>
              <a:rPr lang="es-AR" dirty="0" err="1" smtClean="0"/>
              <a:t>melánica</a:t>
            </a:r>
            <a:r>
              <a:rPr lang="es-AR" dirty="0" smtClean="0"/>
              <a:t> de piel y mucosas</a:t>
            </a:r>
          </a:p>
          <a:p>
            <a:r>
              <a:rPr lang="es-AR" dirty="0" smtClean="0"/>
              <a:t>Las complicaciones relacionadas con los pólipos intestinales son el hallazgo clínico más notable, la mayoría de los pacientes tienen episodios recurrentes de dolor abdominal resultante de la </a:t>
            </a:r>
            <a:r>
              <a:rPr lang="es-AR" dirty="0" err="1" smtClean="0"/>
              <a:t>intusucepción</a:t>
            </a:r>
            <a:r>
              <a:rPr lang="es-AR" dirty="0" smtClean="0"/>
              <a:t> de los pólipos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07" y="3253154"/>
            <a:ext cx="4981575" cy="274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18" y="2642528"/>
            <a:ext cx="49815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El Síndrome de </a:t>
            </a:r>
            <a:r>
              <a:rPr lang="es-AR" dirty="0" err="1" smtClean="0"/>
              <a:t>Peutz-Jeghers</a:t>
            </a:r>
            <a:r>
              <a:rPr lang="es-AR" dirty="0" smtClean="0"/>
              <a:t> se asocia a Cáncer: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err="1" smtClean="0"/>
              <a:t>Extraintestinal</a:t>
            </a:r>
            <a:r>
              <a:rPr lang="es-AR" dirty="0" smtClean="0"/>
              <a:t>: Cáncer de pulmón - Cáncer de mama – tumores del cordón sexual – adenocarcinoma de endometrio – tumor </a:t>
            </a:r>
            <a:r>
              <a:rPr lang="es-AR" dirty="0" err="1" smtClean="0"/>
              <a:t>mucinoso</a:t>
            </a:r>
            <a:r>
              <a:rPr lang="es-AR" dirty="0" smtClean="0"/>
              <a:t> de ovario – tumores de las células de </a:t>
            </a:r>
            <a:r>
              <a:rPr lang="es-AR" dirty="0" err="1" smtClean="0"/>
              <a:t>Sertoli</a:t>
            </a:r>
            <a:endParaRPr lang="es-AR" dirty="0" smtClean="0"/>
          </a:p>
          <a:p>
            <a:endParaRPr lang="es-AR" dirty="0"/>
          </a:p>
          <a:p>
            <a:r>
              <a:rPr lang="es-AR" dirty="0" smtClean="0"/>
              <a:t>Intestinal: Colon, duodeno, estómago y páncreas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012874"/>
            <a:ext cx="8946541" cy="5235525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Seguimiento: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Colonoscopia cada 3 años</a:t>
            </a:r>
          </a:p>
          <a:p>
            <a:endParaRPr lang="es-AR" dirty="0"/>
          </a:p>
          <a:p>
            <a:r>
              <a:rPr lang="es-AR" dirty="0" smtClean="0"/>
              <a:t>Endoscopia digestiva alta cada 3 años</a:t>
            </a:r>
          </a:p>
          <a:p>
            <a:endParaRPr lang="es-AR" dirty="0"/>
          </a:p>
          <a:p>
            <a:r>
              <a:rPr lang="es-AR" dirty="0" err="1" smtClean="0"/>
              <a:t>Videocapsula</a:t>
            </a:r>
            <a:r>
              <a:rPr lang="es-AR" dirty="0" smtClean="0"/>
              <a:t> endoscópica o </a:t>
            </a:r>
            <a:r>
              <a:rPr lang="es-AR" dirty="0" err="1" smtClean="0"/>
              <a:t>enterografía</a:t>
            </a:r>
            <a:r>
              <a:rPr lang="es-AR" dirty="0" smtClean="0"/>
              <a:t> por RMN</a:t>
            </a:r>
          </a:p>
          <a:p>
            <a:endParaRPr lang="es-AR" dirty="0"/>
          </a:p>
          <a:p>
            <a:r>
              <a:rPr lang="es-AR" dirty="0" smtClean="0"/>
              <a:t>En varones: Examen testicular anual y ECO</a:t>
            </a:r>
          </a:p>
          <a:p>
            <a:endParaRPr lang="es-AR" dirty="0"/>
          </a:p>
          <a:p>
            <a:r>
              <a:rPr lang="es-AR" dirty="0" smtClean="0"/>
              <a:t>En mujeres: Pesquisa para cáncer de cuello uterino. CA-125 y ECO</a:t>
            </a:r>
          </a:p>
          <a:p>
            <a:endParaRPr lang="es-AR" dirty="0"/>
          </a:p>
          <a:p>
            <a:r>
              <a:rPr lang="es-AR" dirty="0" smtClean="0"/>
              <a:t>Autoexamen mamario y mamografía anual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POLIPOSIS FILIFORME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209822"/>
            <a:ext cx="8946541" cy="5038577"/>
          </a:xfrm>
        </p:spPr>
        <p:txBody>
          <a:bodyPr/>
          <a:lstStyle/>
          <a:p>
            <a:r>
              <a:rPr lang="es-AR" dirty="0" smtClean="0"/>
              <a:t>Lesión inflamatoria benigna también denominada </a:t>
            </a:r>
            <a:r>
              <a:rPr lang="es-AR" b="1" dirty="0" err="1" smtClean="0"/>
              <a:t>poliposis</a:t>
            </a:r>
            <a:r>
              <a:rPr lang="es-AR" b="1" dirty="0" smtClean="0"/>
              <a:t> gigante inflamatoria.</a:t>
            </a:r>
          </a:p>
          <a:p>
            <a:r>
              <a:rPr lang="es-AR" dirty="0" smtClean="0"/>
              <a:t>Es una manifestación poco común en la evolución de la </a:t>
            </a:r>
            <a:r>
              <a:rPr lang="es-AR" b="1" dirty="0" smtClean="0"/>
              <a:t>Enfermedad Inflamatoria Intestinal </a:t>
            </a:r>
            <a:r>
              <a:rPr lang="es-AR" dirty="0" smtClean="0"/>
              <a:t>y representa una variante extrema de los pólipos inflamatorios vistos en estas enfermedades</a:t>
            </a:r>
          </a:p>
          <a:p>
            <a:r>
              <a:rPr lang="es-AR" dirty="0" smtClean="0"/>
              <a:t>Los conglomerados de pólipos pueden ser interpretados como masas tumorales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41" y="3504023"/>
            <a:ext cx="4379786" cy="29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041010"/>
            <a:ext cx="8946541" cy="5207390"/>
          </a:xfrm>
        </p:spPr>
        <p:txBody>
          <a:bodyPr/>
          <a:lstStyle/>
          <a:p>
            <a:r>
              <a:rPr lang="es-AR" b="1" i="1" dirty="0" err="1" smtClean="0">
                <a:solidFill>
                  <a:srgbClr val="FF0000"/>
                </a:solidFill>
              </a:rPr>
              <a:t>Microscopicamente</a:t>
            </a:r>
            <a:r>
              <a:rPr lang="es-AR" b="1" i="1" dirty="0" smtClean="0">
                <a:solidFill>
                  <a:srgbClr val="FF0000"/>
                </a:solidFill>
              </a:rPr>
              <a:t>:</a:t>
            </a:r>
          </a:p>
          <a:p>
            <a:endParaRPr lang="es-AR" b="1" i="1" dirty="0">
              <a:solidFill>
                <a:srgbClr val="FF0000"/>
              </a:solidFill>
            </a:endParaRPr>
          </a:p>
          <a:p>
            <a:r>
              <a:rPr lang="es-AR" b="1" i="1" dirty="0" smtClean="0">
                <a:solidFill>
                  <a:srgbClr val="FF0000"/>
                </a:solidFill>
              </a:rPr>
              <a:t>Neoplásicos: </a:t>
            </a:r>
            <a:r>
              <a:rPr lang="es-AR" b="1" dirty="0" smtClean="0"/>
              <a:t>Adenomas</a:t>
            </a:r>
            <a:r>
              <a:rPr lang="es-AR" dirty="0" smtClean="0"/>
              <a:t> Tubular, túbulo-velloso, velloso – </a:t>
            </a:r>
            <a:r>
              <a:rPr lang="es-AR" b="1" dirty="0" smtClean="0"/>
              <a:t>Adenoma</a:t>
            </a:r>
            <a:r>
              <a:rPr lang="es-AR" dirty="0" smtClean="0"/>
              <a:t> aserrado</a:t>
            </a:r>
          </a:p>
          <a:p>
            <a:endParaRPr lang="es-AR" b="1" i="1" dirty="0">
              <a:solidFill>
                <a:srgbClr val="FF0000"/>
              </a:solidFill>
            </a:endParaRPr>
          </a:p>
          <a:p>
            <a:r>
              <a:rPr lang="es-AR" b="1" i="1" dirty="0" smtClean="0">
                <a:solidFill>
                  <a:srgbClr val="FF0000"/>
                </a:solidFill>
              </a:rPr>
              <a:t>No Neoplásicos: </a:t>
            </a:r>
            <a:r>
              <a:rPr lang="es-AR" dirty="0" smtClean="0"/>
              <a:t>- </a:t>
            </a:r>
            <a:r>
              <a:rPr lang="es-AR" b="1" dirty="0" err="1" smtClean="0"/>
              <a:t>Hamartomatosos</a:t>
            </a:r>
            <a:r>
              <a:rPr lang="es-AR" dirty="0" smtClean="0"/>
              <a:t>: Pólipo Juvenil, Sind. </a:t>
            </a:r>
            <a:r>
              <a:rPr lang="es-AR" dirty="0" err="1" smtClean="0"/>
              <a:t>Peutz-Jeghers</a:t>
            </a:r>
            <a:r>
              <a:rPr lang="es-AR" dirty="0" smtClean="0"/>
              <a:t> – </a:t>
            </a:r>
            <a:r>
              <a:rPr lang="es-AR" dirty="0" err="1" smtClean="0"/>
              <a:t>Sindrome</a:t>
            </a:r>
            <a:r>
              <a:rPr lang="es-AR" dirty="0" smtClean="0"/>
              <a:t> de </a:t>
            </a:r>
            <a:r>
              <a:rPr lang="es-AR" dirty="0" err="1" smtClean="0"/>
              <a:t>Cronkhite-Canada</a:t>
            </a:r>
            <a:r>
              <a:rPr lang="es-AR" dirty="0" smtClean="0"/>
              <a:t> – Sind. De </a:t>
            </a:r>
            <a:r>
              <a:rPr lang="es-AR" dirty="0" err="1" smtClean="0"/>
              <a:t>Cowden</a:t>
            </a:r>
            <a:r>
              <a:rPr lang="es-AR" dirty="0" smtClean="0"/>
              <a:t>.</a:t>
            </a:r>
          </a:p>
          <a:p>
            <a:pPr marL="0" indent="0">
              <a:buNone/>
            </a:pPr>
            <a:r>
              <a:rPr lang="es-AR" b="1" i="1" dirty="0">
                <a:solidFill>
                  <a:srgbClr val="FF0000"/>
                </a:solidFill>
              </a:rPr>
              <a:t> </a:t>
            </a:r>
            <a:r>
              <a:rPr lang="es-AR" b="1" i="1" dirty="0" smtClean="0">
                <a:solidFill>
                  <a:srgbClr val="FF0000"/>
                </a:solidFill>
              </a:rPr>
              <a:t>                                 </a:t>
            </a:r>
            <a:r>
              <a:rPr lang="es-AR" b="1" dirty="0" smtClean="0"/>
              <a:t>- Inflamatorios</a:t>
            </a:r>
            <a:r>
              <a:rPr lang="es-AR" dirty="0" smtClean="0"/>
              <a:t>: Pólipo inflamatorio o </a:t>
            </a:r>
            <a:r>
              <a:rPr lang="es-AR" dirty="0" err="1" smtClean="0"/>
              <a:t>pseudopólipo</a:t>
            </a:r>
            <a:r>
              <a:rPr lang="es-AR" dirty="0" smtClean="0"/>
              <a:t>, pólipo linfoide benigno.</a:t>
            </a:r>
            <a:endParaRPr lang="es-AR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AR" b="1" i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es-AR" b="1" dirty="0" smtClean="0"/>
              <a:t>- </a:t>
            </a:r>
            <a:r>
              <a:rPr lang="es-AR" b="1" dirty="0" err="1" smtClean="0"/>
              <a:t>Hiperplásicos</a:t>
            </a:r>
            <a:endParaRPr lang="es-AR" b="1" dirty="0" smtClean="0"/>
          </a:p>
          <a:p>
            <a:pPr marL="0" indent="0">
              <a:buNone/>
            </a:pPr>
            <a:endParaRPr lang="es-AR" b="1" i="1" dirty="0">
              <a:solidFill>
                <a:srgbClr val="FF0000"/>
              </a:solidFill>
            </a:endParaRPr>
          </a:p>
          <a:p>
            <a:r>
              <a:rPr lang="es-AR" b="1" i="1" dirty="0" smtClean="0">
                <a:solidFill>
                  <a:srgbClr val="FF0000"/>
                </a:solidFill>
              </a:rPr>
              <a:t>Lesiones submucosas: </a:t>
            </a:r>
            <a:r>
              <a:rPr lang="es-AR" dirty="0" smtClean="0"/>
              <a:t>Lipomas, carcinoide, </a:t>
            </a:r>
            <a:r>
              <a:rPr lang="es-AR" dirty="0" err="1" smtClean="0"/>
              <a:t>colitits</a:t>
            </a:r>
            <a:r>
              <a:rPr lang="es-AR" dirty="0" smtClean="0"/>
              <a:t> quística profunda </a:t>
            </a:r>
            <a:r>
              <a:rPr lang="es-AR" dirty="0" err="1" smtClean="0"/>
              <a:t>Pneumatosis</a:t>
            </a:r>
            <a:r>
              <a:rPr lang="es-AR" dirty="0" smtClean="0"/>
              <a:t> </a:t>
            </a:r>
            <a:r>
              <a:rPr lang="es-AR" dirty="0" err="1" smtClean="0"/>
              <a:t>quistoide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r>
              <a:rPr lang="es-AR" dirty="0" err="1" smtClean="0"/>
              <a:t>Clinicamente</a:t>
            </a:r>
            <a:r>
              <a:rPr lang="es-AR" dirty="0" smtClean="0"/>
              <a:t> los síntomas son inespecíficos y pueden variar desde formas leves a severas, observándose: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1- Anemia Crónica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2- Dolor abdominal tipo cólico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3 – melena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4 – Oclusión intestinal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5 - </a:t>
            </a:r>
            <a:r>
              <a:rPr lang="es-AR" dirty="0" err="1" smtClean="0"/>
              <a:t>intusucepción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17" y="2552700"/>
            <a:ext cx="4390263" cy="29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r>
              <a:rPr lang="es-AR" dirty="0" err="1" smtClean="0"/>
              <a:t>Histologicamente</a:t>
            </a:r>
            <a:r>
              <a:rPr lang="es-AR" dirty="0" smtClean="0"/>
              <a:t> los pólipos están constituidos por ejes de </a:t>
            </a:r>
            <a:r>
              <a:rPr lang="es-AR" dirty="0" err="1" smtClean="0"/>
              <a:t>submucosacon</a:t>
            </a:r>
            <a:r>
              <a:rPr lang="es-AR" dirty="0" smtClean="0"/>
              <a:t> obliteración </a:t>
            </a:r>
            <a:r>
              <a:rPr lang="es-AR" dirty="0" err="1" smtClean="0"/>
              <a:t>fibromuscular</a:t>
            </a:r>
            <a:r>
              <a:rPr lang="es-AR" dirty="0" smtClean="0"/>
              <a:t>, recubiertos por mucosa con ligera distorsión críptica, </a:t>
            </a:r>
            <a:r>
              <a:rPr lang="es-AR" dirty="0" err="1" smtClean="0"/>
              <a:t>mucosecreción</a:t>
            </a:r>
            <a:r>
              <a:rPr lang="es-AR" dirty="0" smtClean="0"/>
              <a:t> conservada y leve infiltrado inflamatorio mononuclear</a:t>
            </a:r>
          </a:p>
          <a:p>
            <a:r>
              <a:rPr lang="es-AR" dirty="0" smtClean="0"/>
              <a:t>Los ganglios linfáticos asociados presentan hiperplasia folicular reactiva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810094"/>
            <a:ext cx="4038600" cy="30384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756" y="2293837"/>
            <a:ext cx="2587943" cy="20640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480" y="2303359"/>
            <a:ext cx="2724150" cy="20535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828" y="4540145"/>
            <a:ext cx="2587943" cy="21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POLIPOSIS HIPERPLÁSICA O SERRATA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195754"/>
            <a:ext cx="8946541" cy="5052645"/>
          </a:xfrm>
        </p:spPr>
        <p:txBody>
          <a:bodyPr/>
          <a:lstStyle/>
          <a:p>
            <a:r>
              <a:rPr lang="es-AR" dirty="0" smtClean="0"/>
              <a:t>Enfermedad rara, con bases genéticas poco conocidas y riesgo aumentado para el desarrollo de cáncer </a:t>
            </a:r>
            <a:r>
              <a:rPr lang="es-AR" dirty="0" err="1" smtClean="0"/>
              <a:t>colorrectal</a:t>
            </a: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Se manifiesta usualmente alrededor de los 50 años y no presenta afectación </a:t>
            </a:r>
            <a:r>
              <a:rPr lang="es-AR" dirty="0" err="1" smtClean="0"/>
              <a:t>extraintestinal</a:t>
            </a: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Puede cursar en forma asintomática o presentar anemia crónica, diarrea, dolor abdominal o pérdida de peso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Los mas representativos son los pólipos aserrados </a:t>
            </a:r>
            <a:r>
              <a:rPr lang="es-AR" dirty="0" err="1" smtClean="0"/>
              <a:t>sesiles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r>
              <a:rPr lang="es-AR" dirty="0" smtClean="0"/>
              <a:t>Los </a:t>
            </a:r>
            <a:r>
              <a:rPr lang="es-AR" b="1" dirty="0" smtClean="0"/>
              <a:t>Pólipos </a:t>
            </a:r>
            <a:r>
              <a:rPr lang="es-AR" b="1" dirty="0" err="1" smtClean="0"/>
              <a:t>hiperplásicos</a:t>
            </a:r>
            <a:r>
              <a:rPr lang="es-AR" b="1" dirty="0" smtClean="0"/>
              <a:t> clásicos</a:t>
            </a:r>
            <a:r>
              <a:rPr lang="es-AR" dirty="0" smtClean="0"/>
              <a:t> se caracterizan por ser lesiones pequeñas, de color similar al de la mucosa normal, o levemente más pálidas.</a:t>
            </a:r>
          </a:p>
          <a:p>
            <a:r>
              <a:rPr lang="es-AR" dirty="0" err="1" smtClean="0"/>
              <a:t>Histologicamente</a:t>
            </a:r>
            <a:r>
              <a:rPr lang="es-AR" dirty="0" smtClean="0"/>
              <a:t> las criptas están tapizadas por un epitelio </a:t>
            </a:r>
            <a:r>
              <a:rPr lang="es-AR" dirty="0" err="1" smtClean="0"/>
              <a:t>hiperplásico</a:t>
            </a:r>
            <a:r>
              <a:rPr lang="es-AR" dirty="0" smtClean="0"/>
              <a:t> que le da a la luz de la cripta una apariencia ondulada; el epitelio aparece aserrado por el aplanamiento de las células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90" y="3122133"/>
            <a:ext cx="3006090" cy="2228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77" y="3122132"/>
            <a:ext cx="2718816" cy="2767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080" y="3161098"/>
            <a:ext cx="2823972" cy="21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r>
              <a:rPr lang="es-AR" dirty="0" smtClean="0"/>
              <a:t>Los pólipos característicos del síndrome son grandes, por lo general mayores a 1 cm., múltiples. Con patrón de crecimiento sésil, predominan en la región proximal y se denominan </a:t>
            </a:r>
            <a:r>
              <a:rPr lang="es-AR" b="1" dirty="0" smtClean="0"/>
              <a:t>pólipos aserrados sésiles.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360" y="2574265"/>
            <a:ext cx="2891790" cy="21425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87" y="2574270"/>
            <a:ext cx="2841784" cy="20985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472" y="2542489"/>
            <a:ext cx="2674620" cy="20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SÍNDROME DE COWDEN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209822"/>
            <a:ext cx="8946541" cy="5038577"/>
          </a:xfrm>
        </p:spPr>
        <p:txBody>
          <a:bodyPr/>
          <a:lstStyle/>
          <a:p>
            <a:r>
              <a:rPr lang="es-AR" dirty="0" smtClean="0"/>
              <a:t>Caracterizado por múltiples </a:t>
            </a:r>
            <a:r>
              <a:rPr lang="es-AR" dirty="0" err="1" smtClean="0"/>
              <a:t>hamartomas</a:t>
            </a:r>
            <a:r>
              <a:rPr lang="es-AR" dirty="0" smtClean="0"/>
              <a:t> especialmente en piel, mucosas, mama, tiroides y tracto gastrointestinal con una alta incidencia de cáncer de mama y tiroides</a:t>
            </a:r>
          </a:p>
          <a:p>
            <a:r>
              <a:rPr lang="es-AR" dirty="0" smtClean="0"/>
              <a:t>Los pólipos suelen ser sésiles, pequeños y menos arborización de la muscular de la mucosa.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47" y="3344941"/>
            <a:ext cx="3460623" cy="26810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19" y="3113674"/>
            <a:ext cx="2176272" cy="29123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701" y="3003089"/>
            <a:ext cx="2826830" cy="30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SÍNDROME DE RUVALCABA-MYRHE-SMITH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956604"/>
            <a:ext cx="8946541" cy="5291796"/>
          </a:xfrm>
        </p:spPr>
        <p:txBody>
          <a:bodyPr/>
          <a:lstStyle/>
          <a:p>
            <a:r>
              <a:rPr lang="es-AR" dirty="0" smtClean="0"/>
              <a:t>Se caracteriza por presentar macrocefalia, disfunción cognitiva y motora, lipomas viscerales y subcutáneos, hemangiomas, manchas pigmentarias </a:t>
            </a:r>
            <a:r>
              <a:rPr lang="es-AR" dirty="0" err="1" smtClean="0"/>
              <a:t>peneanas</a:t>
            </a:r>
            <a:r>
              <a:rPr lang="es-AR" dirty="0" smtClean="0"/>
              <a:t> y pólipos de tipo juvenil en el colon.</a:t>
            </a:r>
          </a:p>
          <a:p>
            <a:endParaRPr lang="es-AR" dirty="0"/>
          </a:p>
          <a:p>
            <a:r>
              <a:rPr lang="es-AR" dirty="0" smtClean="0"/>
              <a:t>Tanto el síndrome </a:t>
            </a:r>
            <a:r>
              <a:rPr lang="es-AR" dirty="0" err="1" smtClean="0"/>
              <a:t>Cowden</a:t>
            </a:r>
            <a:r>
              <a:rPr lang="es-AR" dirty="0" smtClean="0"/>
              <a:t> como este presentan una alteración en el cromosoma 10 lo que haría pensar que son dos expresiones de la misma enfermedad.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360" y="3602502"/>
            <a:ext cx="2340293" cy="27736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46" y="3602502"/>
            <a:ext cx="2250281" cy="27217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67" y="3220841"/>
            <a:ext cx="23622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smtClean="0">
                <a:solidFill>
                  <a:srgbClr val="FF0000"/>
                </a:solidFill>
              </a:rPr>
              <a:t>MUCHAS GRACIAS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0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DISTRIBUCIÓN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008" y="1152983"/>
            <a:ext cx="4762500" cy="50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ADENOMAS </a:t>
            </a:r>
            <a:r>
              <a:rPr lang="es-AR" sz="2000" dirty="0" smtClean="0">
                <a:solidFill>
                  <a:schemeClr val="tx1"/>
                </a:solidFill>
              </a:rPr>
              <a:t>LOS DE MAYOR FRECUENCIA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920" y="2434406"/>
            <a:ext cx="3765995" cy="25645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755" y="1554773"/>
            <a:ext cx="2619375" cy="3467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53" y="2432692"/>
            <a:ext cx="3385852" cy="25891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28468" y="5261317"/>
            <a:ext cx="350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TUBULAR  (60 – 70%)</a:t>
            </a:r>
            <a:endParaRPr lang="en-U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022166" y="5176911"/>
            <a:ext cx="3784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TUBULO-VELLOSO (15 – 20%)</a:t>
            </a:r>
            <a:endParaRPr lang="en-U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9034755" y="5176911"/>
            <a:ext cx="261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VELLOSO ( 5-10%)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95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PÓLIPO ASERRADO </a:t>
            </a:r>
            <a:r>
              <a:rPr lang="es-AR" sz="2000" dirty="0" smtClean="0">
                <a:solidFill>
                  <a:schemeClr val="tx1"/>
                </a:solidFill>
              </a:rPr>
              <a:t>VARIEDAD DE PÓLIPO HIPERPLÁSICO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308" y="1172809"/>
            <a:ext cx="3092958" cy="26780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988" y="1135090"/>
            <a:ext cx="3118104" cy="27157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91" y="4059452"/>
            <a:ext cx="3596640" cy="26075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988" y="4117364"/>
            <a:ext cx="332613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PÓLIPOS HAMARTOMATOSOS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103" y="1227462"/>
            <a:ext cx="3476435" cy="21122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207" y="3443433"/>
            <a:ext cx="2562225" cy="23907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22363" y="5852160"/>
            <a:ext cx="451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PÓLIPO JUVENIL O DE RETENCIÓN</a:t>
            </a:r>
            <a:endParaRPr lang="en-U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826" y="2921598"/>
            <a:ext cx="3672269" cy="27771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295" y="375992"/>
            <a:ext cx="3352800" cy="246888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061982" y="585216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PEUTZ-JEGHERS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82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PÓLIPOS INFLAMATORIOS O PSEUDOPÓLIPOS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303" y="1391454"/>
            <a:ext cx="6015895" cy="47683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34708" y="6203852"/>
            <a:ext cx="5064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COLITIS ULCEROSA</a:t>
            </a:r>
            <a:endParaRPr lang="en-U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0" y="2389721"/>
            <a:ext cx="4186238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b="1" dirty="0" smtClean="0">
                <a:solidFill>
                  <a:srgbClr val="FF0000"/>
                </a:solidFill>
              </a:rPr>
              <a:t>PÓLIPOS HIPERPLÁSICOS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320" y="3957637"/>
            <a:ext cx="2962656" cy="2316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1" y="1324194"/>
            <a:ext cx="2390775" cy="23526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815" y="1152983"/>
            <a:ext cx="3579019" cy="26717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94" y="3957637"/>
            <a:ext cx="321926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2868</TotalTime>
  <Words>1331</Words>
  <Application>Microsoft Office PowerPoint</Application>
  <PresentationFormat>Panorámica</PresentationFormat>
  <Paragraphs>178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Wingdings 3</vt:lpstr>
      <vt:lpstr>Ion</vt:lpstr>
      <vt:lpstr>PÓLIPOS Y SÍNDROMES DE POLIPOSIS COLÓNICA</vt:lpstr>
      <vt:lpstr>PÓLIPO</vt:lpstr>
      <vt:lpstr>Presentación de PowerPoint</vt:lpstr>
      <vt:lpstr>DISTRIBUCIÓN</vt:lpstr>
      <vt:lpstr>ADENOMAS LOS DE MAYOR FRECUENCIA</vt:lpstr>
      <vt:lpstr>PÓLIPO ASERRADO VARIEDAD DE PÓLIPO HIPERPLÁSICO</vt:lpstr>
      <vt:lpstr>PÓLIPOS HAMARTOMATOSOS</vt:lpstr>
      <vt:lpstr>PÓLIPOS INFLAMATORIOS O PSEUDOPÓLIPOS</vt:lpstr>
      <vt:lpstr>PÓLIPOS HIPERPLÁSICOS</vt:lpstr>
      <vt:lpstr>SECUENCIA ADENOMA-CARCINOMA</vt:lpstr>
      <vt:lpstr>CLASIFICACIÓN DE HAGGIT</vt:lpstr>
      <vt:lpstr>CLASIFICACIÓN DE HAGGIT</vt:lpstr>
      <vt:lpstr>SÍNDROMES DE POLIPOSIS HEREDITARIA</vt:lpstr>
      <vt:lpstr>POLIPOSIS ADENOMATOSA FAMILIAR</vt:lpstr>
      <vt:lpstr>Presentación de PowerPoint</vt:lpstr>
      <vt:lpstr>Presentación de PowerPoint</vt:lpstr>
      <vt:lpstr>MANIFESTACIONES EXTRAINTESTINALES</vt:lpstr>
      <vt:lpstr>Presentación de PowerPoint</vt:lpstr>
      <vt:lpstr>Presentación de PowerPoint</vt:lpstr>
      <vt:lpstr>Presentación de PowerPoint</vt:lpstr>
      <vt:lpstr>TRATAMIENTO</vt:lpstr>
      <vt:lpstr>POLIPOSIS JUVENIL</vt:lpstr>
      <vt:lpstr>Presentación de PowerPoint</vt:lpstr>
      <vt:lpstr>Presentación de PowerPoint</vt:lpstr>
      <vt:lpstr>SÍNDROME DE PEUTZ JEGHERS</vt:lpstr>
      <vt:lpstr>Presentación de PowerPoint</vt:lpstr>
      <vt:lpstr>Presentación de PowerPoint</vt:lpstr>
      <vt:lpstr>Presentación de PowerPoint</vt:lpstr>
      <vt:lpstr>POLIPOSIS FILIFORME</vt:lpstr>
      <vt:lpstr>Presentación de PowerPoint</vt:lpstr>
      <vt:lpstr>Presentación de PowerPoint</vt:lpstr>
      <vt:lpstr>POLIPOSIS HIPERPLÁSICA O SERRATA</vt:lpstr>
      <vt:lpstr>Presentación de PowerPoint</vt:lpstr>
      <vt:lpstr>Presentación de PowerPoint</vt:lpstr>
      <vt:lpstr>SÍNDROME DE COWDEN</vt:lpstr>
      <vt:lpstr>SÍNDROME DE RUVALCABA-MYRHE-SMITH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PÓLIPOS Y SÍNDROMES DE POLIPOSIS COLÓNICA</dc:title>
  <dc:creator>Rodrigo Garcia</dc:creator>
  <cp:lastModifiedBy>Rodrigo Garcia</cp:lastModifiedBy>
  <cp:revision>70</cp:revision>
  <dcterms:created xsi:type="dcterms:W3CDTF">2020-04-15T00:32:07Z</dcterms:created>
  <dcterms:modified xsi:type="dcterms:W3CDTF">2020-04-21T03:19:02Z</dcterms:modified>
</cp:coreProperties>
</file>