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Gill Sans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gEsQUQ2bqJBfLFvLSVPTdIzo5e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GillSans-bold.fntdata"/><Relationship Id="rId25" Type="http://schemas.openxmlformats.org/officeDocument/2006/relationships/font" Target="fonts/GillSans-regular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16" name="Google Shape;11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" type="subTitle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22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1" type="ftr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2" type="sldNum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" name="Google Shape;24;p22"/>
          <p:cNvCxnSpPr/>
          <p:nvPr/>
        </p:nvCxnSpPr>
        <p:spPr>
          <a:xfrm>
            <a:off x="2417780" y="3528542"/>
            <a:ext cx="863707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1"/>
          <p:cNvSpPr txBox="1"/>
          <p:nvPr>
            <p:ph idx="1" type="body"/>
          </p:nvPr>
        </p:nvSpPr>
        <p:spPr>
          <a:xfrm rot="5400000">
            <a:off x="4527910" y="-1060599"/>
            <a:ext cx="3450613" cy="96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1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1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1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31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"/>
          <p:cNvSpPr txBox="1"/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2"/>
          <p:cNvSpPr txBox="1"/>
          <p:nvPr>
            <p:ph idx="1" type="body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2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2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" name="Google Shape;99;p32"/>
          <p:cNvCxnSpPr/>
          <p:nvPr/>
        </p:nvCxnSpPr>
        <p:spPr>
          <a:xfrm>
            <a:off x="9439111" y="798973"/>
            <a:ext cx="0" cy="4659889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23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" type="body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4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24"/>
          <p:cNvCxnSpPr/>
          <p:nvPr/>
        </p:nvCxnSpPr>
        <p:spPr>
          <a:xfrm>
            <a:off x="1454239" y="3804985"/>
            <a:ext cx="8630446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" type="body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2" type="body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" name="Google Shape;46;p25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" type="body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6"/>
          <p:cNvSpPr txBox="1"/>
          <p:nvPr>
            <p:ph idx="2" type="body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3" type="body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6"/>
          <p:cNvSpPr txBox="1"/>
          <p:nvPr>
            <p:ph idx="4" type="body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6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" name="Google Shape;56;p26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27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/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" type="body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2" type="body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29"/>
          <p:cNvCxnSpPr/>
          <p:nvPr/>
        </p:nvCxnSpPr>
        <p:spPr>
          <a:xfrm>
            <a:off x="1448280" y="3205491"/>
            <a:ext cx="326949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30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7" name="Google Shape;77;p30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30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30"/>
          <p:cNvSpPr txBox="1"/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1" name="Google Shape;81;p30"/>
          <p:cNvSpPr txBox="1"/>
          <p:nvPr>
            <p:ph idx="1" type="body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30"/>
          <p:cNvSpPr txBox="1"/>
          <p:nvPr>
            <p:ph idx="10" type="dt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1" type="ftr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5" name="Google Shape;85;p30"/>
          <p:cNvCxnSpPr/>
          <p:nvPr/>
        </p:nvCxnSpPr>
        <p:spPr>
          <a:xfrm>
            <a:off x="1447382" y="3143605"/>
            <a:ext cx="5527351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1"/>
          <p:cNvPicPr preferRelativeResize="0"/>
          <p:nvPr/>
        </p:nvPicPr>
        <p:blipFill rotWithShape="1">
          <a:blip r:embed="rId1">
            <a:alphaModFix/>
          </a:blip>
          <a:srcRect b="-1538" l="0" r="0" t="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1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5" name="Google Shape;15;p21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" name="Google Shape;16;p21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21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37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Relationship Id="rId5" Type="http://schemas.openxmlformats.org/officeDocument/2006/relationships/image" Target="../media/image32.png"/><Relationship Id="rId6" Type="http://schemas.openxmlformats.org/officeDocument/2006/relationships/image" Target="../media/image39.png"/><Relationship Id="rId7" Type="http://schemas.openxmlformats.org/officeDocument/2006/relationships/image" Target="../media/image50.png"/><Relationship Id="rId8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Relationship Id="rId4" Type="http://schemas.openxmlformats.org/officeDocument/2006/relationships/image" Target="../media/image45.png"/><Relationship Id="rId5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40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l Sans"/>
              <a:buNone/>
            </a:pPr>
            <a:r>
              <a:rPr lang="en-US" sz="6000"/>
              <a:t>GENERALIDADES DE SUTURAS</a:t>
            </a:r>
            <a:endParaRPr sz="6000"/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2417780" y="3531203"/>
            <a:ext cx="8637072" cy="19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CATEDRA DE CIRUGIA I – HSR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UNC – FCM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1500"/>
              <a:t>ABRIL / 2021</a:t>
            </a:r>
            <a:endParaRPr/>
          </a:p>
          <a:p>
            <a:pPr indent="0" lvl="0" marL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400"/>
          </a:p>
          <a:p>
            <a:pPr indent="0" lvl="0" marL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1400"/>
              <a:t>DOCENTE:  MED. CIRUJANA ALBORNOZ PAULA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Sutura intradermica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27" y="2884518"/>
            <a:ext cx="3661229" cy="316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 txBox="1"/>
          <p:nvPr>
            <p:ph idx="1" type="body"/>
          </p:nvPr>
        </p:nvSpPr>
        <p:spPr>
          <a:xfrm>
            <a:off x="1451580" y="2015732"/>
            <a:ext cx="5537050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Punto colchonero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VERTICAL</a:t>
            </a:r>
            <a:endParaRPr/>
          </a:p>
        </p:txBody>
      </p:sp>
      <p:sp>
        <p:nvSpPr>
          <p:cNvPr id="202" name="Google Shape;202;p1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pic>
        <p:nvPicPr>
          <p:cNvPr id="203" name="Google Shape;20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1256" y="3114939"/>
            <a:ext cx="2500236" cy="19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984911" y="2900265"/>
            <a:ext cx="1889309" cy="231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5">
            <a:alphaModFix/>
          </a:blip>
          <a:srcRect b="3146" l="0" r="0" t="0"/>
          <a:stretch/>
        </p:blipFill>
        <p:spPr>
          <a:xfrm>
            <a:off x="1310626" y="3114939"/>
            <a:ext cx="2318658" cy="188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3074" y="3114939"/>
            <a:ext cx="2500236" cy="19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1"/>
          <p:cNvSpPr txBox="1"/>
          <p:nvPr/>
        </p:nvSpPr>
        <p:spPr>
          <a:xfrm>
            <a:off x="6594442" y="1959729"/>
            <a:ext cx="5537050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HORIZONTAL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/>
          <p:nvPr>
            <p:ph idx="1" type="body"/>
          </p:nvPr>
        </p:nvSpPr>
        <p:spPr>
          <a:xfrm>
            <a:off x="1451580" y="2015732"/>
            <a:ext cx="1996992" cy="678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Steri strip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13" name="Google Shape;213;p12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pic>
        <p:nvPicPr>
          <p:cNvPr id="214" name="Google Shape;2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1799" y="3429000"/>
            <a:ext cx="2468722" cy="183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2"/>
          <p:cNvSpPr txBox="1"/>
          <p:nvPr/>
        </p:nvSpPr>
        <p:spPr>
          <a:xfrm>
            <a:off x="7400622" y="2137290"/>
            <a:ext cx="2363863" cy="556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Suturas con grapas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6" name="Google Shape;21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8245" y="2645623"/>
            <a:ext cx="2334406" cy="17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 txBox="1"/>
          <p:nvPr/>
        </p:nvSpPr>
        <p:spPr>
          <a:xfrm>
            <a:off x="7400622" y="4755926"/>
            <a:ext cx="2922284" cy="596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Adhesivos tisulares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8531" y="5265847"/>
            <a:ext cx="2466466" cy="116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INSTRUMENTAL QUIRURGICO </a:t>
            </a:r>
            <a:endParaRPr/>
          </a:p>
        </p:txBody>
      </p:sp>
      <p:sp>
        <p:nvSpPr>
          <p:cNvPr id="225" name="Google Shape;225;p13"/>
          <p:cNvSpPr txBox="1"/>
          <p:nvPr>
            <p:ph idx="1" type="body"/>
          </p:nvPr>
        </p:nvSpPr>
        <p:spPr>
          <a:xfrm>
            <a:off x="1320951" y="1754467"/>
            <a:ext cx="10060064" cy="4385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Instrumental de Campo</a:t>
            </a:r>
            <a:endParaRPr/>
          </a:p>
          <a:p>
            <a:pPr indent="-76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Instrumental de dieresis y corte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Instrumental de separación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7281" y="2255184"/>
            <a:ext cx="1798489" cy="12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1579" y="3942690"/>
            <a:ext cx="1945140" cy="1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43470" y="3886201"/>
            <a:ext cx="1955243" cy="132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6">
            <a:alphaModFix/>
          </a:blip>
          <a:srcRect b="0" l="2499" r="5752" t="0"/>
          <a:stretch/>
        </p:blipFill>
        <p:spPr>
          <a:xfrm>
            <a:off x="6253216" y="2676124"/>
            <a:ext cx="5742214" cy="338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6392" y="2255183"/>
            <a:ext cx="1684133" cy="129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/>
          <p:nvPr/>
        </p:nvSpPr>
        <p:spPr>
          <a:xfrm>
            <a:off x="1600200" y="3128963"/>
            <a:ext cx="1100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Backhaus</a:t>
            </a:r>
            <a:endParaRPr/>
          </a:p>
        </p:txBody>
      </p:sp>
      <p:sp>
        <p:nvSpPr>
          <p:cNvPr id="232" name="Google Shape;232;p13"/>
          <p:cNvSpPr txBox="1"/>
          <p:nvPr/>
        </p:nvSpPr>
        <p:spPr>
          <a:xfrm>
            <a:off x="3882117" y="3128963"/>
            <a:ext cx="1100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Jones</a:t>
            </a:r>
            <a:endParaRPr/>
          </a:p>
        </p:txBody>
      </p:sp>
      <p:sp>
        <p:nvSpPr>
          <p:cNvPr id="233" name="Google Shape;233;p13"/>
          <p:cNvSpPr txBox="1"/>
          <p:nvPr/>
        </p:nvSpPr>
        <p:spPr>
          <a:xfrm>
            <a:off x="877503" y="5004247"/>
            <a:ext cx="26373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Mangos y hojas de bisturi</a:t>
            </a:r>
            <a:endParaRPr/>
          </a:p>
        </p:txBody>
      </p:sp>
      <p:sp>
        <p:nvSpPr>
          <p:cNvPr id="234" name="Google Shape;234;p13"/>
          <p:cNvSpPr txBox="1"/>
          <p:nvPr/>
        </p:nvSpPr>
        <p:spPr>
          <a:xfrm>
            <a:off x="3467775" y="5006578"/>
            <a:ext cx="31330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Tijeras : Mayo y Metzenbaum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>
            <p:ph idx="1" type="body"/>
          </p:nvPr>
        </p:nvSpPr>
        <p:spPr>
          <a:xfrm>
            <a:off x="1294362" y="448190"/>
            <a:ext cx="9825395" cy="4907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Instrumental de prensión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Instrumental de hemostasia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Instrumental de síntesis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6634" y="975179"/>
            <a:ext cx="2496562" cy="142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 b="0" l="0" r="5318" t="0"/>
          <a:stretch/>
        </p:blipFill>
        <p:spPr>
          <a:xfrm>
            <a:off x="4309833" y="975179"/>
            <a:ext cx="2172607" cy="142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9077" y="914339"/>
            <a:ext cx="1881394" cy="148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77108" y="837147"/>
            <a:ext cx="2354921" cy="156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4861" y="2800351"/>
            <a:ext cx="1508463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46248" y="2727780"/>
            <a:ext cx="1508463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32746" y="2760437"/>
            <a:ext cx="1508463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867513" y="4355430"/>
            <a:ext cx="1383655" cy="213658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900612" y="2143125"/>
            <a:ext cx="1400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Allis</a:t>
            </a:r>
            <a:endParaRPr/>
          </a:p>
        </p:txBody>
      </p:sp>
      <p:sp>
        <p:nvSpPr>
          <p:cNvPr id="250" name="Google Shape;250;p14"/>
          <p:cNvSpPr txBox="1"/>
          <p:nvPr/>
        </p:nvSpPr>
        <p:spPr>
          <a:xfrm>
            <a:off x="7423614" y="2143125"/>
            <a:ext cx="1400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Foerster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9246528" y="2030968"/>
            <a:ext cx="1400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Gregoire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p14"/>
          <p:cNvSpPr txBox="1"/>
          <p:nvPr/>
        </p:nvSpPr>
        <p:spPr>
          <a:xfrm>
            <a:off x="3062404" y="3404446"/>
            <a:ext cx="14001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Halsted (mosquito)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3" name="Google Shape;253;p14"/>
          <p:cNvSpPr txBox="1"/>
          <p:nvPr/>
        </p:nvSpPr>
        <p:spPr>
          <a:xfrm>
            <a:off x="5914968" y="3059669"/>
            <a:ext cx="15084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Kelly / Bertola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4" name="Google Shape;254;p14"/>
          <p:cNvSpPr txBox="1"/>
          <p:nvPr/>
        </p:nvSpPr>
        <p:spPr>
          <a:xfrm>
            <a:off x="8992301" y="3035114"/>
            <a:ext cx="1400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Kocher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3817772" y="5306473"/>
            <a:ext cx="1400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Porta Aguja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SUTURAS </a:t>
            </a:r>
            <a:r>
              <a:rPr lang="en-US" sz="1600"/>
              <a:t>(HILOS)</a:t>
            </a:r>
            <a:endParaRPr/>
          </a:p>
        </p:txBody>
      </p:sp>
      <p:pic>
        <p:nvPicPr>
          <p:cNvPr id="261" name="Google Shape;261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963" y="2065111"/>
            <a:ext cx="4592979" cy="39883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6105" y="2071792"/>
            <a:ext cx="3051037" cy="219573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9930" y="1999796"/>
            <a:ext cx="2370446" cy="29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3727" y="1999796"/>
            <a:ext cx="2417128" cy="217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9975" y="1999796"/>
            <a:ext cx="2370446" cy="217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9936" y="4288683"/>
            <a:ext cx="8352064" cy="53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39936" y="4914896"/>
            <a:ext cx="835206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SUTURAS </a:t>
            </a:r>
            <a:r>
              <a:rPr lang="en-US" sz="1600"/>
              <a:t>(HILOS)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ASEPSIA Y ANTISEPSIA</a:t>
            </a:r>
            <a:endParaRPr/>
          </a:p>
        </p:txBody>
      </p:sp>
      <p:sp>
        <p:nvSpPr>
          <p:cNvPr id="278" name="Google Shape;278;p17"/>
          <p:cNvSpPr txBox="1"/>
          <p:nvPr>
            <p:ph idx="1" type="body"/>
          </p:nvPr>
        </p:nvSpPr>
        <p:spPr>
          <a:xfrm>
            <a:off x="1451580" y="2015732"/>
            <a:ext cx="2908150" cy="68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1- Lavado de manos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79" name="Google Shape;2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637" y="2703271"/>
            <a:ext cx="5207907" cy="23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1488" y="1938369"/>
            <a:ext cx="1611804" cy="20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9729" y="4088736"/>
            <a:ext cx="2224921" cy="20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 txBox="1"/>
          <p:nvPr/>
        </p:nvSpPr>
        <p:spPr>
          <a:xfrm>
            <a:off x="6901902" y="2028072"/>
            <a:ext cx="4083806" cy="83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2- Colocacion de guantes esteriles</a:t>
            </a:r>
            <a:endParaRPr/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1451579" y="4660477"/>
            <a:ext cx="2908150" cy="68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3- Antisepsia de piel</a:t>
            </a:r>
            <a:endParaRPr/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ANESTESIA: LOCAL</a:t>
            </a:r>
            <a:endParaRPr/>
          </a:p>
        </p:txBody>
      </p:sp>
      <p:pic>
        <p:nvPicPr>
          <p:cNvPr id="290" name="Google Shape;29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1654" y="3052422"/>
            <a:ext cx="401320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4694" y="3052422"/>
            <a:ext cx="4229552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8"/>
          <p:cNvSpPr txBox="1"/>
          <p:nvPr/>
        </p:nvSpPr>
        <p:spPr>
          <a:xfrm>
            <a:off x="1451579" y="2015732"/>
            <a:ext cx="6484107" cy="907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Lidocaína al 2% (con/sin adrenalina) Max: 50ml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Bupivacaina (mayor potencia anestesica)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1125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TECNICA DE SUTURA</a:t>
            </a:r>
            <a:endParaRPr/>
          </a:p>
        </p:txBody>
      </p:sp>
      <p:pic>
        <p:nvPicPr>
          <p:cNvPr id="298" name="Google Shape;298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1426" y="1853754"/>
            <a:ext cx="4142014" cy="375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5005" y="2902989"/>
            <a:ext cx="3416421" cy="240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853754"/>
            <a:ext cx="4590912" cy="3659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DESARROLLO</a:t>
            </a:r>
            <a:endParaRPr/>
          </a:p>
        </p:txBody>
      </p:sp>
      <p:sp>
        <p:nvSpPr>
          <p:cNvPr id="112" name="Google Shape;112;p2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Concepto y tipos de heridas y suturas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Generalidades y clasificación de instrumental quirúrgico y suturas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Asepsia y antisepsia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Anestesia local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Técnicas de suturas (manuales y con instrumental)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Cuidado de heridas suturadas 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CUIDADO DE HERIDAS</a:t>
            </a:r>
            <a:endParaRPr/>
          </a:p>
        </p:txBody>
      </p:sp>
      <p:sp>
        <p:nvSpPr>
          <p:cNvPr id="307" name="Google Shape;307;p20"/>
          <p:cNvSpPr txBox="1"/>
          <p:nvPr>
            <p:ph idx="1" type="body"/>
          </p:nvPr>
        </p:nvSpPr>
        <p:spPr>
          <a:xfrm>
            <a:off x="1451579" y="2015732"/>
            <a:ext cx="10349896" cy="4227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ATB (cefalosporina 1 generación.  Alergia: macrolidos)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Cefalexina 500 mg cada 6 hs x 5-6 dias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Cefadroxilo 500 mg cada 12 horas x 5-6 dias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AINES (ibuprofeno – diclofenac – ketorolac)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Ibuprofeno 400/600 mg cada 8 hs , diclofenac 75 mg o ketorolac 10 mg cada 12 hs por 2 – 3 dias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Curaciones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Diarias con agua y jabon blanco o neutro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Extracción de puntos? (10 – 12 dias)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1217662" y="99839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HERIDA: </a:t>
            </a:r>
            <a:r>
              <a:rPr lang="en-US" sz="2000"/>
              <a:t>PÉRDIDA DE CONTINUIDAD DE LA PIEL O MUCOSA PRODUCIDA POR ALGÚN AGENTE FÍSICO O QUÍMICO</a:t>
            </a:r>
            <a:endParaRPr sz="2000"/>
          </a:p>
        </p:txBody>
      </p:sp>
      <p:sp>
        <p:nvSpPr>
          <p:cNvPr id="119" name="Google Shape;119;p3"/>
          <p:cNvSpPr txBox="1"/>
          <p:nvPr>
            <p:ph idx="1" type="body"/>
          </p:nvPr>
        </p:nvSpPr>
        <p:spPr>
          <a:xfrm>
            <a:off x="1217662" y="1877508"/>
            <a:ext cx="10786496" cy="4097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 u="sng"/>
              <a:t>Clasificación</a:t>
            </a:r>
            <a:r>
              <a:rPr lang="en-US" sz="1600"/>
              <a:t>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A:  Según aspecto de herida.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i="1" lang="en-US" sz="1100"/>
              <a:t>Contusa, cortante, contuso-cortante, punzante, atrición, avulsión, arrancamiento o amputación, colgajo, abrasiva, quemadura.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B. Según mecanismo de acción.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i="1" lang="en-US" sz="1100"/>
              <a:t>Arma blanca., Arma de fuego, contuso, Mordedura de animal, agente químico, agente térmico.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C. Según si compromete otras estructuras no cutáneas.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i="1" lang="en-US" sz="1100"/>
              <a:t>Simples o Complicadas (complejas).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D. Según pérdida de sustancia.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E. Según si penetra en alguna cavidad o compartimiento.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F. Según grado de contaminación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i="1" lang="en-US" sz="1100"/>
              <a:t>Limpias o  Sucias(4 grado)</a:t>
            </a:r>
            <a:br>
              <a:rPr lang="en-US" sz="1600"/>
            </a:b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>
            <p:ph idx="1" type="body"/>
          </p:nvPr>
        </p:nvSpPr>
        <p:spPr>
          <a:xfrm>
            <a:off x="695561" y="4057116"/>
            <a:ext cx="5356305" cy="55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MECANISMO DE ACCION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08" y="642254"/>
            <a:ext cx="2490368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73714" y="688052"/>
            <a:ext cx="2490368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8513" y="631834"/>
            <a:ext cx="2490368" cy="142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1483" y="642254"/>
            <a:ext cx="2310978" cy="142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7508" y="2261099"/>
            <a:ext cx="2490368" cy="1713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509964" y="241356"/>
            <a:ext cx="5356305" cy="55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ASPECTO DE LA HERIDA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0977" y="4564108"/>
            <a:ext cx="2335494" cy="165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73713" y="4560777"/>
            <a:ext cx="2543396" cy="166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37603" y="4534835"/>
            <a:ext cx="2428887" cy="1661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735321" y="1893005"/>
            <a:ext cx="1530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Contusa 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3303899" y="1952511"/>
            <a:ext cx="1530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Punzante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364523" y="2030957"/>
            <a:ext cx="26937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Amputacion traumatica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9201483" y="2012191"/>
            <a:ext cx="1530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Avulsion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708143" y="3833671"/>
            <a:ext cx="23354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Scalp (Colgajo)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6402703" y="5773476"/>
            <a:ext cx="1530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Mordedura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3392208" y="5663503"/>
            <a:ext cx="1530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Arma Blanca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923377" y="5813070"/>
            <a:ext cx="20298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Arma de Fuego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>
            <p:ph idx="1" type="body"/>
          </p:nvPr>
        </p:nvSpPr>
        <p:spPr>
          <a:xfrm>
            <a:off x="847422" y="326569"/>
            <a:ext cx="764343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Según si compromete otras estructuras no cutáneas.</a:t>
            </a:r>
            <a:endParaRPr/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957" y="1036863"/>
            <a:ext cx="2041119" cy="136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3285" y="716648"/>
            <a:ext cx="2041119" cy="14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847421" y="2734202"/>
            <a:ext cx="4855864" cy="66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Según pérdida de sustancia.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0327" y="2542614"/>
            <a:ext cx="1652814" cy="116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6165" y="3156870"/>
            <a:ext cx="1487978" cy="189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4170" y="5130707"/>
            <a:ext cx="3206612" cy="143379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 txBox="1"/>
          <p:nvPr/>
        </p:nvSpPr>
        <p:spPr>
          <a:xfrm>
            <a:off x="892468" y="3402198"/>
            <a:ext cx="7316865" cy="1166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Según si penetra en alguna cavidad o compartimiento.</a:t>
            </a:r>
            <a:endParaRPr/>
          </a:p>
        </p:txBody>
      </p:sp>
      <p:sp>
        <p:nvSpPr>
          <p:cNvPr id="156" name="Google Shape;156;p5"/>
          <p:cNvSpPr txBox="1"/>
          <p:nvPr/>
        </p:nvSpPr>
        <p:spPr>
          <a:xfrm>
            <a:off x="988252" y="4070194"/>
            <a:ext cx="5645857" cy="1096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Según grado de contaminación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0000"/>
              <a:buFont typeface="Gill Sans"/>
              <a:buNone/>
            </a:pPr>
            <a:r>
              <a:rPr lang="en-US"/>
              <a:t>SUTURA:</a:t>
            </a:r>
            <a:r>
              <a:rPr lang="en-US" sz="2000"/>
              <a:t> MANIOBRAS QUIRÚRGICAS QUE PERMITEN UNIR LOS TEJIDOS SECCIONADOS, LIGAR VASOS SANGUÍNEOS Y FIJARLOS FACILITANDO EL PROCESO DE CICATRIZACIÓN</a:t>
            </a:r>
            <a:endParaRPr sz="2000"/>
          </a:p>
        </p:txBody>
      </p:sp>
      <p:sp>
        <p:nvSpPr>
          <p:cNvPr id="163" name="Google Shape;163;p6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Tipos de puntos de sutura: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Gill Sans"/>
              <a:buChar char="-"/>
            </a:pPr>
            <a:r>
              <a:rPr lang="en-US" sz="2200"/>
              <a:t>Continua (simple o intradermica)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Gill Sans"/>
              <a:buChar char="-"/>
            </a:pPr>
            <a:r>
              <a:rPr lang="en-US" sz="2200"/>
              <a:t>Discontinuas / Interrumpidas 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* SUTURA PERMANENTE: debajo de TCS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* JARETA</a:t>
            </a: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8093" y="2015732"/>
            <a:ext cx="1361648" cy="104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9422" y="1965674"/>
            <a:ext cx="1439406" cy="109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8094" y="3177991"/>
            <a:ext cx="1324034" cy="104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9250" y="5143432"/>
            <a:ext cx="1176281" cy="89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16431" y="4616666"/>
            <a:ext cx="2864972" cy="1099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sp>
        <p:nvSpPr>
          <p:cNvPr id="174" name="Google Shape;174;p7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Nudo simple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786" y="2598037"/>
            <a:ext cx="4182042" cy="250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Sutura discontinua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1" name="Google Shape;181;p8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2892" y="2705099"/>
            <a:ext cx="4069585" cy="292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Sutura continua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8" name="Google Shape;188;p9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TIPOS DE SUTURA</a:t>
            </a:r>
            <a:endParaRPr/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7190" y="2676578"/>
            <a:ext cx="5537620" cy="303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2021-03-19T22:41:31Z</dcterms:created>
  <dc:creator>Pablo Arias</dc:creator>
</cp:coreProperties>
</file>