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58DB7EA-00BC-4599-BCF0-0C91E99B5E2B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CA67E5F-DF37-4A3D-B2A8-F71BC18212C2}" type="datetimeFigureOut">
              <a:rPr lang="es-ES" smtClean="0"/>
              <a:t>19/04/2021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PRESENTACION DE CASO CLINICO I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6664" y="5530552"/>
            <a:ext cx="6461760" cy="1066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ES" sz="2300" b="1" dirty="0">
                <a:solidFill>
                  <a:schemeClr val="tx1"/>
                </a:solidFill>
              </a:rPr>
              <a:t>Dr. Miguel González</a:t>
            </a:r>
          </a:p>
          <a:p>
            <a:pPr algn="r"/>
            <a:r>
              <a:rPr lang="es-ES" dirty="0">
                <a:solidFill>
                  <a:schemeClr val="tx1"/>
                </a:solidFill>
              </a:rPr>
              <a:t>Jefe de servicio: Sanatorio del Salvador.</a:t>
            </a:r>
          </a:p>
          <a:p>
            <a:pPr algn="r"/>
            <a:r>
              <a:rPr lang="es-ES" dirty="0">
                <a:solidFill>
                  <a:schemeClr val="tx1"/>
                </a:solidFill>
              </a:rPr>
              <a:t>Cátedra de cirugía I. </a:t>
            </a:r>
          </a:p>
        </p:txBody>
      </p:sp>
    </p:spTree>
    <p:extLst>
      <p:ext uri="{BB962C8B-B14F-4D97-AF65-F5344CB8AC3E}">
        <p14:creationId xmlns:p14="http://schemas.microsoft.com/office/powerpoint/2010/main" val="52985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7620000" cy="1143000"/>
          </a:xfrm>
        </p:spPr>
        <p:txBody>
          <a:bodyPr/>
          <a:lstStyle/>
          <a:p>
            <a:pPr algn="ctr"/>
            <a:r>
              <a:rPr lang="es-ES" sz="6000" dirty="0">
                <a:solidFill>
                  <a:schemeClr val="tx1"/>
                </a:solidFill>
              </a:rPr>
              <a:t>¿QUÉ CONDUCTA TOMARIA?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355976" y="548680"/>
            <a:ext cx="36724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</a:rPr>
              <a:t>COLOCACION DE SNG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9552" y="2132856"/>
            <a:ext cx="39604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</a:rPr>
              <a:t>COLOCACION DE SONDA VESICAL (PARA CUANTIFICAR DIURESIS)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9552" y="4293096"/>
            <a:ext cx="39604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</a:rPr>
              <a:t>HIDRATACION (RECUPERAR FUNCION RENAL)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355976" y="5517232"/>
            <a:ext cx="40324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>
                <a:solidFill>
                  <a:schemeClr val="tx1"/>
                </a:solidFill>
              </a:rPr>
              <a:t>CONDUCTA QUIRURGICA</a:t>
            </a:r>
          </a:p>
        </p:txBody>
      </p:sp>
    </p:spTree>
    <p:extLst>
      <p:ext uri="{BB962C8B-B14F-4D97-AF65-F5344CB8AC3E}">
        <p14:creationId xmlns:p14="http://schemas.microsoft.com/office/powerpoint/2010/main" val="28510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924944"/>
            <a:ext cx="7620000" cy="1143000"/>
          </a:xfrm>
        </p:spPr>
        <p:txBody>
          <a:bodyPr/>
          <a:lstStyle/>
          <a:p>
            <a:pPr algn="ctr"/>
            <a:r>
              <a:rPr lang="es-ES" sz="10000" dirty="0">
                <a:solidFill>
                  <a:schemeClr val="tx1"/>
                </a:solidFill>
              </a:rPr>
              <a:t>CIRUGIA</a:t>
            </a:r>
          </a:p>
        </p:txBody>
      </p:sp>
    </p:spTree>
    <p:extLst>
      <p:ext uri="{BB962C8B-B14F-4D97-AF65-F5344CB8AC3E}">
        <p14:creationId xmlns:p14="http://schemas.microsoft.com/office/powerpoint/2010/main" val="132851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HDma2mWqOGL_4WVIiTLlrTncbZ8JL_eRLNSm03vMlo21SjeOUHevfe8690E_HzZKLp7h-5FcIGRWy6k8jKfUcrZf_WfvIBJHp2hXgCDzIHCA4fKpzxEzsiofz6tMc6hktsofgtNb_4UL-XjO5mRi_byUqdrsAD_ijNtUzyU7yDX2WLpT972Xz56VfhAOBgJoa6vWQ0LEXsNof00ZAcgmbszD-odkZ5U0jRz9hJZXgVFQYsRwCH1UqhDv8pzIP2cEiDIB1LWU0IbGgdg3DwzTF9RERB4b8887upVOhfF63zNgZfTXlkBDXxa2i_vEQrLfr4n19cMEGB8Tl30kWXqwk-dd1CBW4ZpY7EjUz_QjrFEX1v9keDHgOpCuxQgDr4VFcAvtZHFtrNUgz8CxMEuLkPkdPlKJH0U1T_ScGJXn5100506ISrHgaVBZYZxp5moxNa_KFSIbH5eEIEiFtO7w2jpVqIq86TSsANK5VYZS0QmGOM0BJv1vc21qngrobfANml0jGe2TCcPzmQUNcGPZD4PLzzNeKH-APTxZfxFJG-kBliuVyLZAYPooNrsUTFHuktsPz6HCJdFCvYp-4jAYLGB6uzSpHqgi5Q818pPDI-ZuUtywuFO3BJhAVKL10O518m7MwUOtd5fdTs4zoLqRT1JKF5F-pI_GQOyZ2oDE_nZtggImobVesz78gQmeE9A=w320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8"/>
          <a:stretch/>
        </p:blipFill>
        <p:spPr bwMode="auto">
          <a:xfrm>
            <a:off x="4499992" y="189739"/>
            <a:ext cx="4608512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abajo"/>
          <p:cNvSpPr/>
          <p:nvPr/>
        </p:nvSpPr>
        <p:spPr>
          <a:xfrm rot="18407694">
            <a:off x="7020084" y="1225960"/>
            <a:ext cx="504056" cy="1152128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5286306" y="606446"/>
            <a:ext cx="2166014" cy="100811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APENDICE CECAL</a:t>
            </a:r>
          </a:p>
        </p:txBody>
      </p:sp>
      <p:sp>
        <p:nvSpPr>
          <p:cNvPr id="7" name="6 Flecha abajo"/>
          <p:cNvSpPr/>
          <p:nvPr/>
        </p:nvSpPr>
        <p:spPr>
          <a:xfrm rot="17657410">
            <a:off x="5790363" y="5031225"/>
            <a:ext cx="648072" cy="1368152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425762" y="4653136"/>
            <a:ext cx="2338733" cy="129614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Distención de las asas del intestino delgado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3129" y="359073"/>
            <a:ext cx="4572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500" b="1" dirty="0"/>
              <a:t>Semiología abdominal 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Apéndice cecal aumentado de tamaño. </a:t>
            </a:r>
          </a:p>
          <a:p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Distención intestinal.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Presencia de brida a nivel de línea media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Stop del intestino delgado por torsión </a:t>
            </a:r>
          </a:p>
          <a:p>
            <a:r>
              <a:rPr lang="es-ES" dirty="0"/>
              <a:t>del divertículo de Meckel sobre el intestino.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/>
              <a:t>Plaston</a:t>
            </a:r>
            <a:r>
              <a:rPr lang="es-ES" dirty="0"/>
              <a:t> del mesenterio que contenía al divertículo.</a:t>
            </a:r>
          </a:p>
        </p:txBody>
      </p:sp>
    </p:spTree>
    <p:extLst>
      <p:ext uri="{BB962C8B-B14F-4D97-AF65-F5344CB8AC3E}">
        <p14:creationId xmlns:p14="http://schemas.microsoft.com/office/powerpoint/2010/main" val="11757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Y7e14IPrTKpNU0Z-x_mHQ-Em8DWelArRI-upbRrCEV4C6YNLYZa7iJQep45CNndanOEuL-hRzGQqn8V-aUWrVK-eEtuowSitU7Op-6ZIXMFU_27NqlGjIx6vGbC7ONZ_7d7I8qvhFqBKxFeg2_4gDQpuf8ni_FvNK-g0XxpyMTiocEpAaI7acXwAuow5hjRgVhNdXJjuIGj3_nm7qml6-O_KA-9K5_nN1NogVIFHLkMgy1A3sS3uGfVWjdr-g3aHGeL-MwwM1izUgJ_5LFoB46_8stf07MS3upc9VXyKqyphduhr6rTGKJLaB6C_A47p0VhSN8hMF_5Nndt63HBASC3YUWmsD7PnzAcEt8MfTq3fY1re8e_TMpBPa4p63lmZlvhTSpooE-M320FzM2i_x5Pw5SH7Gg2M9tTyedvsGeFvsj_PFVVG5mcVe3wPprpIIuEqzfkwsyNURhNVPtaCLqTwR2Ah6bLWxqsYdRU8hzJ3WGoNAkw6LKo5_xpmlpd3R5BB9dz4cICzqezXItDPvudcbYHt516MwmGQPyCWGqYqeTuQqQg0JIXHUEaAnZVnRWJkzaiAA_1zJ6OCIyNV6yFgEfcdDqB0b1W0__naOFLZF3xeEalqsL7euE2cV9f3FVHV7h8eME4p0T-fCB95IgHX9BwIHv2uFPX1JLiArj_EBYlyb7wSOsS-7dnxqlw=w1010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1999" r="26645"/>
          <a:stretch/>
        </p:blipFill>
        <p:spPr bwMode="auto">
          <a:xfrm>
            <a:off x="539551" y="620688"/>
            <a:ext cx="707030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abajo"/>
          <p:cNvSpPr/>
          <p:nvPr/>
        </p:nvSpPr>
        <p:spPr>
          <a:xfrm rot="3527874">
            <a:off x="5556614" y="1967180"/>
            <a:ext cx="432048" cy="1872208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0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3.googleusercontent.com/Psr_C9UhggvIYO7nIM2WJkLVDDN8An-qMNB1GHAVSaj8MecKva4n5ooC0gJAlT5ay-EGKJafmpbQtAL3dSFeHGeo2K2qlNs84nB85bDSqbbzRBvFQ-Xh_hYkz0bqkm_inwHZDT7Qvm8D9ucVgnYL3w4keW0YwKBmrc2fKNI0oI_ZgILUW2xuVCyBKnu2lo8OwzZehHgP62mXFl6oRD5aXCrLXFTOSxgzCUyta07nJx3T4998IT1gQCDuIeoaj-sLydSfNMF6nFlV0dXllXXIfB2oSgzF04dyUwl2iFd204nmQnXxOfR98Dgow4nK5IjhvHCHj6CUdb0P8KeG1x4ry8mDeK6SOtXDwFne10ZZKfz0SUHZb_0ZDtAj4JWChk4nc-7rM17PivtFY5aVUKg6rqeLWjdH0ZHVL7J-gr_okJCs_vllAnFAgL595DVCb8tb4HD6lzz17PaJ52aexsG9pZqxjGl6Lj8aLjptEiCjjnQY-y1HogEjFlsFoQ-F4skANfrZdp7m2LMc4CdeDj5PHQdtJvKe7JYLZa5ktKN7KhaCuDRmW3DJrMrzOCojEjuG3F0NSotO8robVsFfTkaYaeTJ_OuX0Op8cuyKY3r3kCl5mNzU0R3Kosj80uhe5WyuHdpjB--f8yJao0hOxKpD1un2gusWzV8a7Hu8fmh3ukUPpxx3jbdA6dntNf_7I3g=w320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r="13016" b="18003"/>
          <a:stretch/>
        </p:blipFill>
        <p:spPr bwMode="auto">
          <a:xfrm>
            <a:off x="251520" y="193367"/>
            <a:ext cx="4084953" cy="64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3366"/>
            <a:ext cx="4224337" cy="64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9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CQvLrnftk_-8Pmd3eXGMDFU-8wXLD5zSzvenh4Gk5y5VRZOGVnIZQIii1bsBHBu3iXTLJO40LozZWQCB7LBrwIzgfBWLPVt6fhcQVPQdil5iGTTYT25tIZPVq96BJHkgOx4rwRbY2rM-NZO3ThAq0jv3o7eVdJT9hRwsxZZk-816csJWs_-tHdb1L6WxzKU53sD71EdhFX9Soo-OPfJZrzXqj3sOXclIFiA59PIA4rcJzeDE1T2-ekbDzthBfNvVgqdeCdXX9NFlrIScC7M8zJ68gI4zlEI5cXBOa2RO2zmA1so3nz7O1RGKhH8nhIEYszc-VWxDOivFW60_aeTWMbASH1f22ahac7iipokuxD02Ya3id-zZ_HMf68I_3pozNpYJxaQTiE0WQT_0maPjcSBSB4-Vq_t8Y4ZN2Xa_uZ0EdUBdW208WFZrgNQ3XnB68z-EynTK_eUjZSs8zAl-yOePLd7lcIsM_MTOqptOWq6ieEtSL2RHIh3Oo86eRs2f_imsbhHJc5hCBW-S-bXF30gShiPGTDQjJYEvVrvQsIcIXpa6SmusVpjuBpfa8OZoPpTHzqtM15eKOjaEDwNerFKlMRaLeb8MyTkoMk9y5tRSVo2nt-Y9TnPz33dcE6aPSJ-M0bb9TTVjhTXq1CIzHQV_rupa0qLm_1XJT4lfDyhoL1zJX-n0jqWizFQHOvQ=w320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26914"/>
          <a:stretch/>
        </p:blipFill>
        <p:spPr bwMode="auto">
          <a:xfrm>
            <a:off x="1619672" y="135764"/>
            <a:ext cx="6264696" cy="63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abajo"/>
          <p:cNvSpPr/>
          <p:nvPr/>
        </p:nvSpPr>
        <p:spPr>
          <a:xfrm rot="4147960">
            <a:off x="5677747" y="3819302"/>
            <a:ext cx="576064" cy="153063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228184" y="3717032"/>
            <a:ext cx="2736304" cy="108012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DIVERTICULO DE MECKEL</a:t>
            </a:r>
          </a:p>
        </p:txBody>
      </p:sp>
    </p:spTree>
    <p:extLst>
      <p:ext uri="{BB962C8B-B14F-4D97-AF65-F5344CB8AC3E}">
        <p14:creationId xmlns:p14="http://schemas.microsoft.com/office/powerpoint/2010/main" val="8385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y6sSnuNny1uNVGNw1Nzeps0sAILuHYvouhckqFBc2WoUopaOFmIbhE9zbty93FCxltaXwxgYltZwPUD-acXk_f8VOPOqkTLc1pHDMmygK9hVIW3jfY7mufnqXGmykvtigPj8gLa9sOcTRkCgMUiSsI0OqKEb_t3bS7YfmJ-B5YW5QiWWFq4mHowmFdTRaT6AFIkjmQEl0sVhqROByS4w_LuFc0kYmTCWd0QRJazTWK0RCOELBlwM8wh6hvHr4ueD_Y0ZRK038QfIM6zjifqr9E0WKAFoJl09Gq6dTGRASSHrwENhdijWVOEfhRR4RtuzWXkTQqEO_f5xFCaCjG1j-l-evecb1xm5B-we8oHa48vU81jvf_DAnp6-DY_9ED_6WCfBcis85Pfrp9TZ8Y90IciId-GfC691lc_d3z7lMq7mqiOJl6xU5DetxASUqwSTDml6NlJjtXqpdLgLUavHIL1tvUa55eVEIzLGFBJ3gWsxk_y11kQXusXswEpZ0NmA1D0_8qMZA2UkljFnEok_lOChmrKy_lDRzVwhs9NQn4LHCw-nesYzoInaIhH-RI4690_b02t5JbMkjU2XiAVPpyYWbSuq10uLRwKWmzPV0A4xczj9fMJbEgBgKfD3z8kZnsdvxGYeyG_Eqv5jEmM_kFAgaM2ZnFn1QK8i7Q10WnK7IpXNJ8xc2FjQb7fioEU=w320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0"/>
          <a:stretch/>
        </p:blipFill>
        <p:spPr bwMode="auto">
          <a:xfrm>
            <a:off x="3851920" y="250273"/>
            <a:ext cx="4752528" cy="64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213808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Ligadura de la base del divertículo</a:t>
            </a:r>
          </a:p>
        </p:txBody>
      </p:sp>
    </p:spTree>
    <p:extLst>
      <p:ext uri="{BB962C8B-B14F-4D97-AF65-F5344CB8AC3E}">
        <p14:creationId xmlns:p14="http://schemas.microsoft.com/office/powerpoint/2010/main" val="3597829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 b="9268"/>
          <a:stretch/>
        </p:blipFill>
        <p:spPr bwMode="auto">
          <a:xfrm>
            <a:off x="2051720" y="257784"/>
            <a:ext cx="5040560" cy="641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9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tNATnjBDjUaPMulU1U59PeSUo9dMkT62LZQujBItkrJEaKuUIz-kb71dG7joy_nVOu9VJTZFzALsOYV9_IC_Le__t6NkgjNAwehbLPTZ4kx-M4k5L_4as-KTWQPFrJaNL7wIaqkC0-3IbOQXH_h3EvyIojJRKbS59HqLfolAC28v7RSDV-aPvpHKlaUFSJe5gI8Iy1s4LYb74dXGR6xCSZetdHzUKBuF3AN9A4llODYkrDsdMJ7m6oLOJQMQgdcohIQYECcZnU3pqcFw8IOUeVuf0znwBZqjhwfrJNeH-qBv48bS0CWc_aM5lY9wlr5Am05eKfNJXsAGHcHjFjihHXXLXSSQcNK6FPFzHcp2UXwTuWAJurRvnUs1SmVpNHc2PkMB177KcSii1h0_RiVLCQW1nF2R7-2HuMLn8nG4PtWTZpl_D-NSU4zHrsCYOryOoRY-JwhJ9_aDDrDJ6a0Jt2i9o-5V8RlwgV5fpDeWZoLWZrz2528h7jXmGB7sF2qz3KLkH5tVYm5dki7R1FBteeDOeLRTtcms6ZkUHA58fsJvyYUr9LDyF7PQPov1SOzUZzKPmNeBy_iRKOWRL1gQ8htrwIGza5rFuorUduATFkzckCew-piXxYN7RI1N4IAtWKFTtV9_TLvbbM2cYDaA0M9liP-pX7W79CBqv0LFiC9zBxrRpHlgn77JXK9kfQg=w320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14094" b="17478"/>
          <a:stretch/>
        </p:blipFill>
        <p:spPr bwMode="auto">
          <a:xfrm>
            <a:off x="3969204" y="235784"/>
            <a:ext cx="4887631" cy="65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5496" y="2649106"/>
            <a:ext cx="3717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PIEZA </a:t>
            </a:r>
          </a:p>
          <a:p>
            <a:r>
              <a:rPr lang="es-ES" sz="4000" dirty="0"/>
              <a:t>QUIRURGICA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401252" y="90872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Aspecto </a:t>
            </a:r>
            <a:r>
              <a:rPr lang="es-ES" sz="4000" b="1" dirty="0" err="1"/>
              <a:t>sacular</a:t>
            </a:r>
            <a:r>
              <a:rPr lang="es-ES" sz="4000" b="1" dirty="0"/>
              <a:t> de 7x3,5 cm</a:t>
            </a:r>
          </a:p>
        </p:txBody>
      </p:sp>
    </p:spTree>
    <p:extLst>
      <p:ext uri="{BB962C8B-B14F-4D97-AF65-F5344CB8AC3E}">
        <p14:creationId xmlns:p14="http://schemas.microsoft.com/office/powerpoint/2010/main" val="215089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8484" r="14243" b="23839"/>
          <a:stretch/>
        </p:blipFill>
        <p:spPr bwMode="auto">
          <a:xfrm>
            <a:off x="899592" y="2780928"/>
            <a:ext cx="7259783" cy="326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7504" y="1340768"/>
            <a:ext cx="90540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400" dirty="0"/>
              <a:t>PIEZA PARA ANATOMIA PATOLOGICA:</a:t>
            </a:r>
          </a:p>
          <a:p>
            <a:pPr algn="ctr"/>
            <a:r>
              <a:rPr lang="es-ES" sz="3400" dirty="0"/>
              <a:t>APENDICE CECAL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891291" y="4941168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6 cm x 0,7 cm</a:t>
            </a:r>
          </a:p>
        </p:txBody>
      </p:sp>
    </p:spTree>
    <p:extLst>
      <p:ext uri="{BB962C8B-B14F-4D97-AF65-F5344CB8AC3E}">
        <p14:creationId xmlns:p14="http://schemas.microsoft.com/office/powerpoint/2010/main" val="259116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/>
              <a:t>ANTECEDENTES DE ENFERMEDAD ACTUAL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772816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/>
              <a:t>Paciente </a:t>
            </a:r>
            <a:r>
              <a:rPr lang="es-ES" sz="3000" b="1" dirty="0">
                <a:solidFill>
                  <a:srgbClr val="FF0000"/>
                </a:solidFill>
              </a:rPr>
              <a:t>femenino de 82 años</a:t>
            </a:r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000" dirty="0"/>
              <a:t>que acude por la guardia central presentando </a:t>
            </a:r>
            <a:r>
              <a:rPr lang="es-ES" sz="3000" dirty="0">
                <a:solidFill>
                  <a:srgbClr val="FF0000"/>
                </a:solidFill>
              </a:rPr>
              <a:t>dolor abdominal </a:t>
            </a:r>
            <a:r>
              <a:rPr lang="es-ES" sz="3000" dirty="0"/>
              <a:t>en los cuadrantes inferiores (intensidad 5/10) de 48 horas de evolución que se acompaña de </a:t>
            </a:r>
            <a:r>
              <a:rPr lang="es-ES" sz="3000" dirty="0">
                <a:solidFill>
                  <a:srgbClr val="FF0000"/>
                </a:solidFill>
              </a:rPr>
              <a:t>distención, falta de eliminación de gases</a:t>
            </a:r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000" dirty="0"/>
              <a:t>y </a:t>
            </a:r>
            <a:r>
              <a:rPr lang="es-ES" sz="3000" dirty="0">
                <a:solidFill>
                  <a:srgbClr val="FF0000"/>
                </a:solidFill>
              </a:rPr>
              <a:t>catarsis negativa </a:t>
            </a:r>
            <a:r>
              <a:rPr lang="es-ES" sz="3000" dirty="0"/>
              <a:t>de tres días de evolución. Refiere haber presentado cinco episodios de </a:t>
            </a:r>
            <a:r>
              <a:rPr lang="es-ES" sz="3000" dirty="0">
                <a:solidFill>
                  <a:srgbClr val="FF0000"/>
                </a:solidFill>
              </a:rPr>
              <a:t>vómitos tipo bilioso</a:t>
            </a:r>
            <a:r>
              <a:rPr lang="es-ES" sz="3000" dirty="0"/>
              <a:t>. En el momento de la consulta se presenta </a:t>
            </a:r>
            <a:r>
              <a:rPr lang="es-ES" sz="3000" dirty="0">
                <a:solidFill>
                  <a:srgbClr val="FF0000"/>
                </a:solidFill>
              </a:rPr>
              <a:t>nauseosa</a:t>
            </a:r>
            <a:r>
              <a:rPr lang="es-ES" sz="3000" dirty="0"/>
              <a:t>. Niega fiebre y equivalentes febriles. </a:t>
            </a:r>
          </a:p>
        </p:txBody>
      </p:sp>
    </p:spTree>
    <p:extLst>
      <p:ext uri="{BB962C8B-B14F-4D97-AF65-F5344CB8AC3E}">
        <p14:creationId xmlns:p14="http://schemas.microsoft.com/office/powerpoint/2010/main" val="224226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nJGMffY6pXrvMKVoTrz1qBZYTR_oHzzybUY0ZqH9J0QKWR28XkQcRe3nIuscZBLnasUwKQz4cixHiwsL3l5Uc6X2KOe4_bxsLLMWSXqg1s_kUTmHS6aQuQYiqxle0u-j_lX6BLU5JllQeGQiD8rfTnJJgStlLWKznD3hhWH6gtW8Etzo5UKXfbEZ0Koddz8w1Jq4JzTGrItDFolOtdOaw_-3A8_bhRucsZC7EBkGSbEv417jZ9gMw1WtkRNIi8qZsofrNU_BmZwApPBAcX6FqDYzshX_jYV6ko5uYBAMVuWxTEADWUAriIK8xvDhoF6ntVU9wYpGFWhdz3sKoU233YipigWYUJdWCjfy-ZP3jTEZ6RYogAu8Qai3K9BN6WfNvMhdjvv4FJ5pMvn4YuMjCpWQ5TAImnVxml3oPKkL3BxCjfX6KoJmIZ_JzDVfju08Kz-S9SzOMP2iupumKEDfuqMnbcHl6luL-jFLRNSSrvtp3ERRFNB-aasffdwKGAc4CZh15rNtWyn5BfLureE3KyhX5cdjz9hMO37mQsTOJmN87EjWpVnra8fBMFDurolLtDgNznwlW0ta--dDqCvlLpeNFD91S0YqxSjwXSqSdbx-0kWRdA52AHzzPKlEl_S2ziPi4qwQSgXSz53FfXS32jn0tp5lSCLG1M1X0xr5lzKS1fGKzrepHMTa6-ZV8Lc=w320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14828"/>
          <a:stretch/>
        </p:blipFill>
        <p:spPr bwMode="auto">
          <a:xfrm>
            <a:off x="35496" y="71411"/>
            <a:ext cx="4464496" cy="67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UdCMSCcNDzK5_oV2gN5Ru0hV_SLh31ghkDRP9e1RyqkrXDH6ENHH6CUDjp1NvheCC03KbmjoHpS_fGBAquSYxQk-KuQpETB_fyRWJbV0r5foDHDsVHDX2iM_srjtgWuteOEZmULuy8EgLkvru9ZI4f-GXlk1E5HULzUlX6EvO-q8msQezOEic5Rf36xrqYY2G2vcn5FIHBWFGyc0Pg3qnBsX4TpDOnm525Fr1MUescSrm42JJYJUN8QSU0q4Y1xoRAnUoU60sV7dUZ6pKhSCIPFEliCHeu3hcrAI993EL1CsrJX6aJmSDZMURkrs8png1mEBsmNcs3uBB4iCAm4v1yl64SiFVifJHZ8qL4lsNASDLenk9CYzu-jROddfQ-pX1hLPb_xmg0cBd1zx7TYRfOUp7-J3_YVqOdcIu2icQjfIQHNlEATPm8NRYKdFgUmQzpL5t0XSdNKJCYHsbOzwGnSVN2AF-IB4KgVea5F8XlLfQlU4yPWOftuLk5KdlIyIPkMBQ85y5QklheCCYqu2H3Pj0Da2yAb3L4p6F9GmIYGbrybHDXl0sjiH0noltb1P1JuX6nB00vNWfglhIagrDtCAvOyhdDst5sKa23Y99UzdXVpZq0l6utOxs4b-yOFZWwVzOmizcD8E5q1R0jSo4ocmM-z6eat8pKHo2MR3nbMYBvZ4-23kxEDo24knY2A=w320-h568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 b="13498"/>
          <a:stretch/>
        </p:blipFill>
        <p:spPr bwMode="auto">
          <a:xfrm>
            <a:off x="4546911" y="71410"/>
            <a:ext cx="4561593" cy="67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abajo"/>
          <p:cNvSpPr/>
          <p:nvPr/>
        </p:nvSpPr>
        <p:spPr>
          <a:xfrm rot="2363709">
            <a:off x="2264691" y="1256781"/>
            <a:ext cx="778041" cy="1857334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 rot="19175072">
            <a:off x="4600005" y="1083334"/>
            <a:ext cx="778041" cy="1857334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426783" y="404664"/>
            <a:ext cx="3009313" cy="17807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SITIO DONDE SE ENCONTRABA EL DIVERTICULO</a:t>
            </a:r>
          </a:p>
        </p:txBody>
      </p:sp>
    </p:spTree>
    <p:extLst>
      <p:ext uri="{BB962C8B-B14F-4D97-AF65-F5344CB8AC3E}">
        <p14:creationId xmlns:p14="http://schemas.microsoft.com/office/powerpoint/2010/main" val="28148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90056"/>
            <a:ext cx="7620000" cy="1143000"/>
          </a:xfrm>
        </p:spPr>
        <p:txBody>
          <a:bodyPr/>
          <a:lstStyle/>
          <a:p>
            <a:pPr algn="ctr"/>
            <a:r>
              <a:rPr lang="es-ES" sz="4800" b="1" dirty="0">
                <a:solidFill>
                  <a:schemeClr val="tx1"/>
                </a:solidFill>
              </a:rPr>
              <a:t>DIAGNOSTICO DEFINITIVO: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>OBSTRUCCION INTESTINAL POR DIVERTICULO DE MECKEL VOLVULADO ASOCIADO A BRIDA</a:t>
            </a:r>
          </a:p>
        </p:txBody>
      </p:sp>
    </p:spTree>
    <p:extLst>
      <p:ext uri="{BB962C8B-B14F-4D97-AF65-F5344CB8AC3E}">
        <p14:creationId xmlns:p14="http://schemas.microsoft.com/office/powerpoint/2010/main" val="1228592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7504" y="1403484"/>
            <a:ext cx="8208912" cy="513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-27384"/>
            <a:ext cx="7467600" cy="114300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tx1"/>
                </a:solidFill>
              </a:rPr>
              <a:t>Divertículo de Meckel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0456" y="1475492"/>
            <a:ext cx="491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Anomalía del tracto gastrointestinal mas frecuente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5243144" y="1628800"/>
            <a:ext cx="6464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889592" y="1484784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Frecuencia del 2-3%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86482" y="2204864"/>
            <a:ext cx="3733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 1809 el anatomista alemán Johann</a:t>
            </a:r>
          </a:p>
          <a:p>
            <a:r>
              <a:rPr lang="es-ES" dirty="0"/>
              <a:t>Friedrich Meckel </a:t>
            </a:r>
          </a:p>
          <a:p>
            <a:endParaRPr lang="es-ES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499992" y="2348880"/>
            <a:ext cx="2902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788024" y="2204864"/>
            <a:ext cx="365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Describió las bases embriológicas del</a:t>
            </a:r>
          </a:p>
          <a:p>
            <a:pPr algn="ctr"/>
            <a:r>
              <a:rPr lang="es-ES" dirty="0"/>
              <a:t>divertículo</a:t>
            </a:r>
          </a:p>
          <a:p>
            <a:endParaRPr lang="es-ES" dirty="0"/>
          </a:p>
        </p:txBody>
      </p:sp>
      <p:cxnSp>
        <p:nvCxnSpPr>
          <p:cNvPr id="12" name="11 Conector recto de flecha"/>
          <p:cNvCxnSpPr>
            <a:endCxn id="11" idx="2"/>
          </p:cNvCxnSpPr>
          <p:nvPr/>
        </p:nvCxnSpPr>
        <p:spPr>
          <a:xfrm>
            <a:off x="6613845" y="2780928"/>
            <a:ext cx="0" cy="347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459787" y="3068960"/>
            <a:ext cx="407265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00" dirty="0"/>
              <a:t>Resultado obliteración fibrosa de la porción </a:t>
            </a:r>
          </a:p>
          <a:p>
            <a:r>
              <a:rPr lang="es-ES" sz="1700" dirty="0"/>
              <a:t>umbilical del conducto </a:t>
            </a:r>
            <a:r>
              <a:rPr lang="es-ES" sz="1700" dirty="0" err="1"/>
              <a:t>onfalomesentérico</a:t>
            </a:r>
            <a:endParaRPr lang="es-ES" sz="1700" dirty="0"/>
          </a:p>
          <a:p>
            <a:endParaRPr lang="es-ES" sz="1700" dirty="0"/>
          </a:p>
        </p:txBody>
      </p:sp>
      <p:sp>
        <p:nvSpPr>
          <p:cNvPr id="14" name="13 Flecha derecha"/>
          <p:cNvSpPr/>
          <p:nvPr/>
        </p:nvSpPr>
        <p:spPr>
          <a:xfrm>
            <a:off x="35496" y="2276872"/>
            <a:ext cx="720080" cy="38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1619672" y="278092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79512" y="3358733"/>
            <a:ext cx="3321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Describió los criterios diagnóstico</a:t>
            </a:r>
          </a:p>
          <a:p>
            <a:pPr algn="ctr"/>
            <a:r>
              <a:rPr lang="es-ES" dirty="0"/>
              <a:t>de los divertículos</a:t>
            </a:r>
          </a:p>
          <a:p>
            <a:endParaRPr lang="es-ES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755576" y="3820398"/>
            <a:ext cx="0" cy="1336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755576" y="428206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259632" y="4077072"/>
            <a:ext cx="536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Tienen la misma estructura que el intestino subyacente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755576" y="472514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259632" y="4571836"/>
            <a:ext cx="484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Siempre está situado en el borde </a:t>
            </a:r>
            <a:r>
              <a:rPr lang="es-ES" dirty="0" err="1"/>
              <a:t>antimesentérico</a:t>
            </a:r>
            <a:endParaRPr lang="es-ES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755576" y="515719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259632" y="5003884"/>
            <a:ext cx="302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Su irrigación es independiente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755576" y="5661248"/>
            <a:ext cx="6718665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El diagnóstico suele hacerse en la </a:t>
            </a:r>
            <a:r>
              <a:rPr lang="es-ES" b="1" dirty="0">
                <a:solidFill>
                  <a:schemeClr val="tx1"/>
                </a:solidFill>
              </a:rPr>
              <a:t>infancia</a:t>
            </a:r>
            <a:r>
              <a:rPr lang="es-ES" dirty="0">
                <a:solidFill>
                  <a:schemeClr val="tx1"/>
                </a:solidFill>
              </a:rPr>
              <a:t> (antes de los dos años).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Causa complicaciones con mayor frecuencia en </a:t>
            </a:r>
            <a:r>
              <a:rPr lang="es-ES" b="1" dirty="0">
                <a:solidFill>
                  <a:schemeClr val="tx1"/>
                </a:solidFill>
              </a:rPr>
              <a:t>hombres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672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80728"/>
            <a:ext cx="491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Divertículo de Meckel respeta la regla de «los dos»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187624" y="1296636"/>
            <a:ext cx="0" cy="3775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1187624" y="16288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691680" y="1475492"/>
            <a:ext cx="398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Ocurre en el 2% de la población (1%-4%)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187624" y="21328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691680" y="1988840"/>
            <a:ext cx="27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Relación hombre/mujer 2:1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1187624" y="26369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619672" y="2420888"/>
            <a:ext cx="7284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 localiza frecuentemente a 2 pies (60 cm) de la válvula ileocecal, </a:t>
            </a:r>
          </a:p>
          <a:p>
            <a:r>
              <a:rPr lang="es-ES" dirty="0"/>
              <a:t>en el borde </a:t>
            </a:r>
            <a:r>
              <a:rPr lang="es-ES" dirty="0" err="1"/>
              <a:t>antimesentérico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187624" y="334421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691680" y="3203684"/>
            <a:ext cx="353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Mide usualmente 2 cm de diámetro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1187624" y="389240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666303" y="3707740"/>
            <a:ext cx="513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Mide constantemente 2 pulgadas (5 cm) de longitud.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1187624" y="4404951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619672" y="4149080"/>
            <a:ext cx="6419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Puede contener 2 tipos de tejido ectópico (comúnmente gástrico y</a:t>
            </a:r>
          </a:p>
          <a:p>
            <a:r>
              <a:rPr lang="es-ES" dirty="0"/>
              <a:t>pancreático)</a:t>
            </a:r>
          </a:p>
          <a:p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1619672" y="4887744"/>
            <a:ext cx="429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Es más habitual antes de los 2 años de edad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1187624" y="507241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3037" r="3546" b="3265"/>
          <a:stretch/>
        </p:blipFill>
        <p:spPr bwMode="auto">
          <a:xfrm>
            <a:off x="2627784" y="86645"/>
            <a:ext cx="4878289" cy="660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862138"/>
            <a:ext cx="866298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74781" cy="1143000"/>
          </a:xfrm>
        </p:spPr>
        <p:txBody>
          <a:bodyPr>
            <a:normAutofit/>
          </a:bodyPr>
          <a:lstStyle/>
          <a:p>
            <a:r>
              <a:rPr lang="es-ES" sz="3200" dirty="0"/>
              <a:t>BASES EMBRIOLOGICAS Y ANATOMICAS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1628800"/>
            <a:ext cx="304660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900" dirty="0"/>
              <a:t>Conducto </a:t>
            </a:r>
            <a:r>
              <a:rPr lang="es-ES" sz="1900" dirty="0" err="1"/>
              <a:t>onfalomesentérico</a:t>
            </a:r>
            <a:endParaRPr lang="es-ES" sz="190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563888" y="18448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910532" y="1641574"/>
            <a:ext cx="4549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Conecta el saco vitelino al intestino durante el </a:t>
            </a:r>
          </a:p>
          <a:p>
            <a:pPr algn="ctr"/>
            <a:r>
              <a:rPr lang="es-ES" dirty="0"/>
              <a:t>desarrollo del embrión </a:t>
            </a:r>
          </a:p>
          <a:p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580112" y="2204864"/>
            <a:ext cx="0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723553" y="2649686"/>
            <a:ext cx="4376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Provee de nutrición hasta que la placenta se </a:t>
            </a:r>
          </a:p>
          <a:p>
            <a:pPr algn="ctr"/>
            <a:r>
              <a:rPr lang="es-ES" dirty="0"/>
              <a:t>termina de establecer</a:t>
            </a:r>
          </a:p>
          <a:p>
            <a:endParaRPr lang="es-ES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1403648" y="1916832"/>
            <a:ext cx="0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07504" y="2420888"/>
            <a:ext cx="2979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Involuciona y se separa del</a:t>
            </a:r>
          </a:p>
          <a:p>
            <a:pPr algn="ctr"/>
            <a:r>
              <a:rPr lang="es-ES" dirty="0"/>
              <a:t>intestino entre la </a:t>
            </a:r>
          </a:p>
          <a:p>
            <a:r>
              <a:rPr lang="es-ES" dirty="0"/>
              <a:t>5ª y 9ª semanas de gestación</a:t>
            </a:r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3789040"/>
            <a:ext cx="244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/>
              <a:t>Diverticulo</a:t>
            </a:r>
            <a:r>
              <a:rPr lang="es-ES" sz="2000" dirty="0"/>
              <a:t> de Meckel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627784" y="3973706"/>
            <a:ext cx="515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131840" y="3789040"/>
            <a:ext cx="482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Esta formado por todas las capas del saco vitelino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289720" y="4149080"/>
            <a:ext cx="0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1289720" y="4499828"/>
            <a:ext cx="1266056" cy="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483768" y="4355812"/>
            <a:ext cx="3283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/>
              <a:t>DIVERTICULO VERDADERO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755576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755576" y="501317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331640" y="4869160"/>
            <a:ext cx="504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El 50% de los divertículos contienen tejido ectópico</a:t>
            </a:r>
          </a:p>
        </p:txBody>
      </p:sp>
      <p:cxnSp>
        <p:nvCxnSpPr>
          <p:cNvPr id="21" name="20 Conector recto"/>
          <p:cNvCxnSpPr/>
          <p:nvPr/>
        </p:nvCxnSpPr>
        <p:spPr>
          <a:xfrm>
            <a:off x="3086909" y="515719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094277" y="5445224"/>
            <a:ext cx="4696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491880" y="5302949"/>
            <a:ext cx="403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60 al 85% corresponden a tejido gástrico </a:t>
            </a:r>
          </a:p>
          <a:p>
            <a:endParaRPr lang="es-ES" dirty="0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3094277" y="5877272"/>
            <a:ext cx="4696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3491880" y="5733256"/>
            <a:ext cx="293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5 al 16% a tejido pancreático.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1763688" y="5229200"/>
            <a:ext cx="0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07504" y="6165304"/>
            <a:ext cx="8624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Algunos reportes han citado tejidos ectópicos </a:t>
            </a:r>
            <a:r>
              <a:rPr lang="es-ES" dirty="0" err="1"/>
              <a:t>colónicos</a:t>
            </a:r>
            <a:r>
              <a:rPr lang="es-ES" dirty="0"/>
              <a:t>, duodenales, </a:t>
            </a:r>
            <a:r>
              <a:rPr lang="es-ES" dirty="0" err="1"/>
              <a:t>yeyunales</a:t>
            </a:r>
            <a:r>
              <a:rPr lang="es-ES" dirty="0"/>
              <a:t>, </a:t>
            </a:r>
          </a:p>
          <a:p>
            <a:pPr algn="ctr"/>
            <a:r>
              <a:rPr lang="es-ES" dirty="0"/>
              <a:t>hepáticos y endometriales</a:t>
            </a:r>
          </a:p>
          <a:p>
            <a:endParaRPr lang="es-ES" dirty="0"/>
          </a:p>
        </p:txBody>
      </p:sp>
      <p:cxnSp>
        <p:nvCxnSpPr>
          <p:cNvPr id="28" name="27 Conector recto"/>
          <p:cNvCxnSpPr/>
          <p:nvPr/>
        </p:nvCxnSpPr>
        <p:spPr>
          <a:xfrm>
            <a:off x="7115416" y="4158372"/>
            <a:ext cx="0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5911972" y="4499828"/>
            <a:ext cx="1218780" cy="4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48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1196752"/>
            <a:ext cx="2376264" cy="64807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OBSTRUCCION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543619" y="18448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67544" y="2420888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Adherencias o bridas</a:t>
            </a:r>
          </a:p>
        </p:txBody>
      </p:sp>
      <p:cxnSp>
        <p:nvCxnSpPr>
          <p:cNvPr id="7" name="6 Conector recto de flecha"/>
          <p:cNvCxnSpPr>
            <a:stCxn id="6" idx="2"/>
          </p:cNvCxnSpPr>
          <p:nvPr/>
        </p:nvCxnSpPr>
        <p:spPr>
          <a:xfrm>
            <a:off x="1541011" y="2790220"/>
            <a:ext cx="6653" cy="773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5496" y="3501008"/>
            <a:ext cx="41300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Algunos divertículos están adheridos al</a:t>
            </a:r>
          </a:p>
          <a:p>
            <a:r>
              <a:rPr lang="es-ES" dirty="0"/>
              <a:t>ombligo por una banda de tejido fibroso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/>
              <a:t>Invaginación íleo-</a:t>
            </a:r>
            <a:r>
              <a:rPr lang="es-ES" b="1" dirty="0" err="1"/>
              <a:t>ileal</a:t>
            </a:r>
            <a:r>
              <a:rPr lang="es-ES" b="1" dirty="0"/>
              <a:t> actuando el </a:t>
            </a:r>
          </a:p>
          <a:p>
            <a:r>
              <a:rPr lang="es-ES" b="1" dirty="0"/>
              <a:t>divertículo como “cabeza </a:t>
            </a:r>
            <a:r>
              <a:rPr lang="es-ES" b="1" dirty="0" err="1"/>
              <a:t>invaginante</a:t>
            </a:r>
            <a:r>
              <a:rPr lang="es-ES" b="1" dirty="0"/>
              <a:t>”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004048" y="1196752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DIVERTICULITIS</a:t>
            </a:r>
          </a:p>
        </p:txBody>
      </p:sp>
      <p:cxnSp>
        <p:nvCxnSpPr>
          <p:cNvPr id="10" name="9 Conector recto de flecha"/>
          <p:cNvCxnSpPr>
            <a:stCxn id="9" idx="2"/>
          </p:cNvCxnSpPr>
          <p:nvPr/>
        </p:nvCxnSpPr>
        <p:spPr>
          <a:xfrm>
            <a:off x="6192180" y="18448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211960" y="2317076"/>
            <a:ext cx="4559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Obstrucción del lumen que lleva a </a:t>
            </a:r>
          </a:p>
          <a:p>
            <a:pPr algn="ctr"/>
            <a:r>
              <a:rPr lang="es-ES" dirty="0"/>
              <a:t>inflamación  y puede ocasionar </a:t>
            </a:r>
          </a:p>
          <a:p>
            <a:pPr algn="ctr"/>
            <a:r>
              <a:rPr lang="es-ES" b="1" u="sng" dirty="0"/>
              <a:t>perforación intestinal  o hemorragia</a:t>
            </a:r>
          </a:p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2843808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0.5 al 4.9%</a:t>
            </a:r>
          </a:p>
        </p:txBody>
      </p:sp>
      <p:sp>
        <p:nvSpPr>
          <p:cNvPr id="13" name="12 Elipse"/>
          <p:cNvSpPr/>
          <p:nvPr/>
        </p:nvSpPr>
        <p:spPr>
          <a:xfrm>
            <a:off x="35496" y="5349409"/>
            <a:ext cx="2448272" cy="887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NEOPLASIAS</a:t>
            </a:r>
          </a:p>
        </p:txBody>
      </p:sp>
      <p:cxnSp>
        <p:nvCxnSpPr>
          <p:cNvPr id="14" name="13 Conector recto de flecha"/>
          <p:cNvCxnSpPr>
            <a:stCxn id="13" idx="6"/>
          </p:cNvCxnSpPr>
          <p:nvPr/>
        </p:nvCxnSpPr>
        <p:spPr>
          <a:xfrm>
            <a:off x="2483768" y="579336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errar llave"/>
          <p:cNvSpPr/>
          <p:nvPr/>
        </p:nvSpPr>
        <p:spPr>
          <a:xfrm>
            <a:off x="3959138" y="5301208"/>
            <a:ext cx="396838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355976" y="5530006"/>
            <a:ext cx="4181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Más común es el sarcoma, seguido por las </a:t>
            </a:r>
          </a:p>
          <a:p>
            <a:r>
              <a:rPr lang="es-ES" dirty="0"/>
              <a:t>neoplasias carcinoides y adenocarcinomas.</a:t>
            </a:r>
          </a:p>
          <a:p>
            <a:endParaRPr lang="es-ES" dirty="0"/>
          </a:p>
        </p:txBody>
      </p:sp>
      <p:cxnSp>
        <p:nvCxnSpPr>
          <p:cNvPr id="17" name="16 Conector recto de flecha"/>
          <p:cNvCxnSpPr>
            <a:stCxn id="9" idx="3"/>
          </p:cNvCxnSpPr>
          <p:nvPr/>
        </p:nvCxnSpPr>
        <p:spPr>
          <a:xfrm>
            <a:off x="7380312" y="15207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884368" y="13407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30%</a:t>
            </a:r>
          </a:p>
        </p:txBody>
      </p:sp>
      <p:sp>
        <p:nvSpPr>
          <p:cNvPr id="19" name="18 Cerrar llave"/>
          <p:cNvSpPr/>
          <p:nvPr/>
        </p:nvSpPr>
        <p:spPr>
          <a:xfrm>
            <a:off x="4572000" y="3563724"/>
            <a:ext cx="342435" cy="7479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5076056" y="3645024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HERNIAS INTERNAS Y </a:t>
            </a:r>
          </a:p>
          <a:p>
            <a:r>
              <a:rPr lang="es-ES" dirty="0"/>
              <a:t>VOLVULOS</a:t>
            </a: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107504" y="-18256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COMPLICACIONES MAS FRECUENTES</a:t>
            </a:r>
          </a:p>
        </p:txBody>
      </p:sp>
    </p:spTree>
    <p:extLst>
      <p:ext uri="{BB962C8B-B14F-4D97-AF65-F5344CB8AC3E}">
        <p14:creationId xmlns:p14="http://schemas.microsoft.com/office/powerpoint/2010/main" val="344068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es-ES" dirty="0"/>
              <a:t>DIAGNOSTICO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79512" y="1412776"/>
            <a:ext cx="820891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EL CUADRO CLÍNICO QUE ACOMPAÑA AL DIVERTÍCULO DE MECKEL PUEDE SER INDISTINGUIBLE DEL QUE SE PRESENTA EN OTRAS PATOLOGÍAS GASTROINTESTINALES.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552675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131840" y="3452807"/>
            <a:ext cx="31646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Malestar abdominal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Náusea y vómito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 err="1"/>
              <a:t>Hematoquecia</a:t>
            </a:r>
            <a:r>
              <a:rPr lang="es-ES" dirty="0"/>
              <a:t> intestinal.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Distención abdominal</a:t>
            </a:r>
          </a:p>
          <a:p>
            <a:endParaRPr lang="es-ES" dirty="0"/>
          </a:p>
        </p:txBody>
      </p:sp>
      <p:sp>
        <p:nvSpPr>
          <p:cNvPr id="18" name="17 Flecha derecha"/>
          <p:cNvSpPr/>
          <p:nvPr/>
        </p:nvSpPr>
        <p:spPr>
          <a:xfrm>
            <a:off x="899592" y="4941168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619672" y="4856049"/>
            <a:ext cx="692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ABDOMEN AGUDO OBSTRUCTIVO: El divertículo de Meckel inflamado se manifiesta como una imagen tubular u oval, con signos inflamatorios en la grasa adyacente.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7200" y="4932457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TAC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35496" y="6156012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ECO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899592" y="6129590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1691680" y="5890046"/>
            <a:ext cx="6897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ABDOMEN AGUDO POR DIVERTICULITIS: Puede verse como una estructura tubular o redondeada con líquido en su interior y la pared engrosada.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5" t="54167" r="33868" b="22917"/>
          <a:stretch/>
        </p:blipFill>
        <p:spPr bwMode="auto">
          <a:xfrm>
            <a:off x="985812" y="1105010"/>
            <a:ext cx="7327382" cy="557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39424"/>
            <a:ext cx="7467600" cy="1143000"/>
          </a:xfrm>
        </p:spPr>
        <p:txBody>
          <a:bodyPr/>
          <a:lstStyle/>
          <a:p>
            <a:r>
              <a:rPr lang="es-ES" dirty="0"/>
              <a:t>TRATAMIENTO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723600"/>
            <a:ext cx="8219256" cy="4873752"/>
          </a:xfrm>
        </p:spPr>
        <p:txBody>
          <a:bodyPr>
            <a:normAutofit/>
          </a:bodyPr>
          <a:lstStyle/>
          <a:p>
            <a:pPr algn="just"/>
            <a:r>
              <a:rPr lang="es-ES" sz="2600" dirty="0"/>
              <a:t>Los pacientes con obstrucción intestinal causada por un divertículo de Meckel requieren cirugía temprana.</a:t>
            </a:r>
          </a:p>
          <a:p>
            <a:pPr algn="just"/>
            <a:endParaRPr lang="es-ES" sz="2600" dirty="0"/>
          </a:p>
          <a:p>
            <a:pPr algn="just"/>
            <a:r>
              <a:rPr lang="es-ES" sz="2600" dirty="0"/>
              <a:t>Un divertículo sangrante con un área endurecida en el íleon adyacente requiere la resección del intestino indurado junto con el divertículo.</a:t>
            </a:r>
          </a:p>
          <a:p>
            <a:pPr algn="just"/>
            <a:endParaRPr lang="es-ES" sz="2600" dirty="0"/>
          </a:p>
          <a:p>
            <a:pPr algn="just"/>
            <a:r>
              <a:rPr lang="es-ES" sz="2600" dirty="0"/>
              <a:t>No es preciso resecar pequeños </a:t>
            </a:r>
            <a:r>
              <a:rPr lang="es-ES" sz="2600" b="1" dirty="0"/>
              <a:t>divertículos asintomáticos</a:t>
            </a:r>
            <a:r>
              <a:rPr lang="es-ES" sz="2600" dirty="0"/>
              <a:t> hallados incidentalmente en la laparotomía.</a:t>
            </a:r>
          </a:p>
        </p:txBody>
      </p:sp>
    </p:spTree>
    <p:extLst>
      <p:ext uri="{BB962C8B-B14F-4D97-AF65-F5344CB8AC3E}">
        <p14:creationId xmlns:p14="http://schemas.microsoft.com/office/powerpoint/2010/main" val="106175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7467600" cy="487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4800" dirty="0"/>
          </a:p>
          <a:p>
            <a:pPr marL="0" indent="0" algn="ctr">
              <a:buNone/>
            </a:pPr>
            <a:r>
              <a:rPr lang="es-ES" sz="4800" b="1" dirty="0"/>
              <a:t>El divertículo de Meckel es frecuentemente sospechado, casi siempre buscado y raramente encontrado.</a:t>
            </a:r>
          </a:p>
        </p:txBody>
      </p:sp>
    </p:spTree>
    <p:extLst>
      <p:ext uri="{BB962C8B-B14F-4D97-AF65-F5344CB8AC3E}">
        <p14:creationId xmlns:p14="http://schemas.microsoft.com/office/powerpoint/2010/main" val="31906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 fontScale="92500" lnSpcReduction="10000"/>
          </a:bodyPr>
          <a:lstStyle/>
          <a:p>
            <a:r>
              <a:rPr lang="es-ES" sz="3000" b="1" u="sng" dirty="0"/>
              <a:t>APP: </a:t>
            </a:r>
            <a:r>
              <a:rPr lang="es-ES" sz="3000" dirty="0"/>
              <a:t>Ca de mama de reciente diagnostico (en tratamiento con </a:t>
            </a:r>
            <a:r>
              <a:rPr lang="es-ES" sz="3000" dirty="0" err="1"/>
              <a:t>letrozol</a:t>
            </a:r>
            <a:r>
              <a:rPr lang="es-ES" sz="3000" dirty="0"/>
              <a:t> y </a:t>
            </a:r>
            <a:r>
              <a:rPr lang="es-ES" sz="3000" dirty="0" err="1"/>
              <a:t>denosumab</a:t>
            </a:r>
            <a:r>
              <a:rPr lang="es-ES" sz="3000" dirty="0"/>
              <a:t>), hipotiroidismo, DBT tipo II y </a:t>
            </a:r>
            <a:r>
              <a:rPr lang="es-ES" sz="3000" dirty="0" err="1"/>
              <a:t>diverticulosis</a:t>
            </a:r>
            <a:r>
              <a:rPr lang="es-ES" sz="3000" dirty="0"/>
              <a:t>.</a:t>
            </a:r>
          </a:p>
          <a:p>
            <a:endParaRPr lang="es-ES" sz="3000" dirty="0"/>
          </a:p>
          <a:p>
            <a:r>
              <a:rPr lang="es-ES" sz="3000" b="1" u="sng" dirty="0"/>
              <a:t>APQ: </a:t>
            </a:r>
            <a:r>
              <a:rPr lang="es-ES" sz="3000" dirty="0"/>
              <a:t>Histerectomía convencional</a:t>
            </a:r>
          </a:p>
          <a:p>
            <a:pPr marL="0" indent="0">
              <a:buNone/>
            </a:pPr>
            <a:endParaRPr lang="es-ES" sz="3000" dirty="0"/>
          </a:p>
          <a:p>
            <a:pPr algn="just"/>
            <a:r>
              <a:rPr lang="es-ES" sz="3000" b="1" u="sng" dirty="0"/>
              <a:t>Examen físico:</a:t>
            </a:r>
            <a:r>
              <a:rPr lang="es-ES" sz="3000" dirty="0"/>
              <a:t> </a:t>
            </a:r>
            <a:r>
              <a:rPr lang="es-ES" sz="3000" dirty="0">
                <a:solidFill>
                  <a:srgbClr val="FF0000"/>
                </a:solidFill>
              </a:rPr>
              <a:t>Abdomen distendido, doloroso a la palpación superficial y profunda a nivel del hipogastrio</a:t>
            </a:r>
            <a:r>
              <a:rPr lang="es-ES" sz="3000" dirty="0"/>
              <a:t>, presenta </a:t>
            </a:r>
            <a:r>
              <a:rPr lang="es-ES" sz="3000" dirty="0">
                <a:solidFill>
                  <a:srgbClr val="FF0000"/>
                </a:solidFill>
              </a:rPr>
              <a:t>defensa</a:t>
            </a:r>
            <a:r>
              <a:rPr lang="es-ES" sz="3000" dirty="0"/>
              <a:t> sin reacción peritoneal. </a:t>
            </a:r>
            <a:r>
              <a:rPr lang="es-ES" sz="3000" b="1" dirty="0">
                <a:solidFill>
                  <a:srgbClr val="FF0000"/>
                </a:solidFill>
              </a:rPr>
              <a:t>RHA: ausentes</a:t>
            </a:r>
            <a:r>
              <a:rPr lang="es-ES" sz="3000" dirty="0"/>
              <a:t>. </a:t>
            </a:r>
          </a:p>
          <a:p>
            <a:pPr algn="just"/>
            <a:endParaRPr lang="es-ES" sz="3000" dirty="0"/>
          </a:p>
          <a:p>
            <a:pPr lvl="2" algn="just"/>
            <a:r>
              <a:rPr lang="es-ES" sz="2600" dirty="0"/>
              <a:t>Al tacto rectal se constata: esfínter </a:t>
            </a:r>
            <a:r>
              <a:rPr lang="es-ES" sz="2600" dirty="0" err="1"/>
              <a:t>normotonico</a:t>
            </a:r>
            <a:r>
              <a:rPr lang="es-ES" sz="2600" dirty="0"/>
              <a:t>, sin presencia de hemorroides ni masas tumorales. </a:t>
            </a:r>
            <a:r>
              <a:rPr lang="es-ES" sz="2600" dirty="0">
                <a:solidFill>
                  <a:srgbClr val="FF0000"/>
                </a:solidFill>
              </a:rPr>
              <a:t>Ampolla rectal colapsada sin presencia de materia fecal.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953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2400" y="2286000"/>
            <a:ext cx="7620000" cy="2223120"/>
          </a:xfrm>
        </p:spPr>
        <p:txBody>
          <a:bodyPr/>
          <a:lstStyle/>
          <a:p>
            <a:pPr algn="ctr"/>
            <a:r>
              <a:rPr lang="es-ES" dirty="0"/>
              <a:t>¿CUAL ES SU DIAGNOSTICO PRESUNTIVO HASTA EL MOMENTO?</a:t>
            </a:r>
          </a:p>
        </p:txBody>
      </p:sp>
    </p:spTree>
    <p:extLst>
      <p:ext uri="{BB962C8B-B14F-4D97-AF65-F5344CB8AC3E}">
        <p14:creationId xmlns:p14="http://schemas.microsoft.com/office/powerpoint/2010/main" val="242727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934072"/>
            <a:ext cx="8424936" cy="1143000"/>
          </a:xfrm>
        </p:spPr>
        <p:txBody>
          <a:bodyPr/>
          <a:lstStyle/>
          <a:p>
            <a:pPr algn="ctr"/>
            <a:r>
              <a:rPr lang="es-ES" sz="7000" dirty="0"/>
              <a:t>ESTUDIOS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43038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142567"/>
              </p:ext>
            </p:extLst>
          </p:nvPr>
        </p:nvGraphicFramePr>
        <p:xfrm>
          <a:off x="179512" y="116632"/>
          <a:ext cx="8136904" cy="663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239">
                <a:tc gridSpan="2"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LABORATORIO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69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HEMATOCRITO</a:t>
                      </a:r>
                    </a:p>
                    <a:p>
                      <a:pPr algn="ctr"/>
                      <a:r>
                        <a:rPr lang="es-ES" sz="2200" dirty="0"/>
                        <a:t>HEMOGLOGINA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40%</a:t>
                      </a:r>
                    </a:p>
                    <a:p>
                      <a:pPr algn="ctr"/>
                      <a:r>
                        <a:rPr lang="es-ES" sz="2200" dirty="0"/>
                        <a:t>12,7 g/</a:t>
                      </a:r>
                      <a:r>
                        <a:rPr lang="es-ES" sz="2200" dirty="0" err="1"/>
                        <a:t>dL</a:t>
                      </a:r>
                      <a:endParaRPr lang="es-E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200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>
                          <a:solidFill>
                            <a:srgbClr val="FF0000"/>
                          </a:solidFill>
                        </a:rPr>
                        <a:t>LEUCOCITOS</a:t>
                      </a:r>
                    </a:p>
                    <a:p>
                      <a:pPr algn="ctr"/>
                      <a:r>
                        <a:rPr lang="es-ES" sz="2200" b="1" dirty="0">
                          <a:solidFill>
                            <a:srgbClr val="FF0000"/>
                          </a:solidFill>
                        </a:rPr>
                        <a:t>Neutrófilos segmentados</a:t>
                      </a:r>
                    </a:p>
                    <a:p>
                      <a:pPr algn="ctr"/>
                      <a:r>
                        <a:rPr lang="es-ES" sz="2200" dirty="0"/>
                        <a:t>Linfocitos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>
                          <a:solidFill>
                            <a:srgbClr val="FF0000"/>
                          </a:solidFill>
                        </a:rPr>
                        <a:t>19,730</a:t>
                      </a:r>
                      <a:r>
                        <a:rPr lang="es-ES" sz="2200" b="1" baseline="0" dirty="0">
                          <a:solidFill>
                            <a:srgbClr val="FF0000"/>
                          </a:solidFill>
                        </a:rPr>
                        <a:t> mm3</a:t>
                      </a:r>
                    </a:p>
                    <a:p>
                      <a:pPr algn="ctr"/>
                      <a:r>
                        <a:rPr lang="es-ES" sz="2200" b="1" baseline="0" dirty="0">
                          <a:solidFill>
                            <a:srgbClr val="FF0000"/>
                          </a:solidFill>
                        </a:rPr>
                        <a:t>85%</a:t>
                      </a:r>
                    </a:p>
                    <a:p>
                      <a:pPr algn="ctr"/>
                      <a:r>
                        <a:rPr lang="es-ES" sz="2200" baseline="0" dirty="0"/>
                        <a:t>8%</a:t>
                      </a:r>
                      <a:endParaRPr lang="es-E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694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>
                          <a:solidFill>
                            <a:srgbClr val="FF0000"/>
                          </a:solidFill>
                        </a:rPr>
                        <a:t>CREATININA</a:t>
                      </a:r>
                    </a:p>
                    <a:p>
                      <a:pPr algn="ctr"/>
                      <a:r>
                        <a:rPr lang="es-ES" sz="2200" b="1" dirty="0">
                          <a:solidFill>
                            <a:srgbClr val="FF0000"/>
                          </a:solidFill>
                        </a:rPr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>
                          <a:solidFill>
                            <a:srgbClr val="FF0000"/>
                          </a:solidFill>
                        </a:rPr>
                        <a:t>2,25 mg/</a:t>
                      </a:r>
                      <a:r>
                        <a:rPr lang="es-ES" sz="2200" b="1" dirty="0" err="1">
                          <a:solidFill>
                            <a:srgbClr val="FF0000"/>
                          </a:solidFill>
                        </a:rPr>
                        <a:t>dL</a:t>
                      </a:r>
                      <a:endParaRPr lang="es-ES" sz="2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s-ES" sz="2200" b="1" dirty="0">
                          <a:solidFill>
                            <a:srgbClr val="FF0000"/>
                          </a:solidFill>
                        </a:rPr>
                        <a:t>175</a:t>
                      </a:r>
                      <a:r>
                        <a:rPr lang="es-ES" sz="2200" b="1" baseline="0" dirty="0">
                          <a:solidFill>
                            <a:srgbClr val="FF0000"/>
                          </a:solidFill>
                        </a:rPr>
                        <a:t> mg/</a:t>
                      </a:r>
                      <a:r>
                        <a:rPr lang="es-ES" sz="2200" b="1" baseline="0" dirty="0" err="1">
                          <a:solidFill>
                            <a:srgbClr val="FF0000"/>
                          </a:solidFill>
                        </a:rPr>
                        <a:t>dL</a:t>
                      </a:r>
                      <a:endParaRPr lang="es-E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694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>
                          <a:solidFill>
                            <a:srgbClr val="FF0000"/>
                          </a:solidFill>
                        </a:rPr>
                        <a:t>GLUCEMIA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>
                          <a:solidFill>
                            <a:srgbClr val="FF0000"/>
                          </a:solidFill>
                        </a:rPr>
                        <a:t>271 mg/</a:t>
                      </a:r>
                      <a:r>
                        <a:rPr lang="es-ES" sz="2200" b="1" dirty="0" err="1">
                          <a:solidFill>
                            <a:srgbClr val="FF0000"/>
                          </a:solidFill>
                        </a:rPr>
                        <a:t>dL</a:t>
                      </a:r>
                      <a:endParaRPr lang="es-ES" sz="2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69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SODIO</a:t>
                      </a:r>
                    </a:p>
                    <a:p>
                      <a:pPr algn="ctr"/>
                      <a:r>
                        <a:rPr lang="es-ES" sz="2200" dirty="0"/>
                        <a:t>POTASIO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130 </a:t>
                      </a:r>
                      <a:r>
                        <a:rPr lang="es-ES" sz="2200" dirty="0" err="1"/>
                        <a:t>mEq</a:t>
                      </a:r>
                      <a:r>
                        <a:rPr lang="es-ES" sz="2200" dirty="0"/>
                        <a:t>/L</a:t>
                      </a:r>
                    </a:p>
                    <a:p>
                      <a:pPr algn="ctr"/>
                      <a:r>
                        <a:rPr lang="es-ES" sz="2200" dirty="0"/>
                        <a:t>3,6 </a:t>
                      </a:r>
                      <a:r>
                        <a:rPr lang="es-ES" sz="2200" dirty="0" err="1"/>
                        <a:t>mEq</a:t>
                      </a:r>
                      <a:r>
                        <a:rPr lang="es-ES" sz="22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4705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/>
                        <a:t>COAGULOGRAMA</a:t>
                      </a:r>
                    </a:p>
                    <a:p>
                      <a:pPr algn="ctr"/>
                      <a:r>
                        <a:rPr lang="es-ES" sz="2200" dirty="0"/>
                        <a:t>APP</a:t>
                      </a:r>
                    </a:p>
                    <a:p>
                      <a:pPr algn="ctr"/>
                      <a:r>
                        <a:rPr lang="es-ES" sz="2200" dirty="0"/>
                        <a:t>KPTT</a:t>
                      </a:r>
                    </a:p>
                    <a:p>
                      <a:pPr algn="ctr"/>
                      <a:r>
                        <a:rPr lang="es-ES" sz="2200" dirty="0"/>
                        <a:t>PLAQUETAS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200" dirty="0"/>
                    </a:p>
                    <a:p>
                      <a:pPr algn="ctr"/>
                      <a:r>
                        <a:rPr lang="es-ES" sz="2200" dirty="0"/>
                        <a:t>86 %</a:t>
                      </a:r>
                    </a:p>
                    <a:p>
                      <a:pPr algn="ctr"/>
                      <a:r>
                        <a:rPr lang="es-ES" sz="2200" dirty="0"/>
                        <a:t>32 </a:t>
                      </a:r>
                      <a:r>
                        <a:rPr lang="es-ES" sz="2200" dirty="0" err="1"/>
                        <a:t>seg</a:t>
                      </a:r>
                      <a:endParaRPr lang="es-ES" sz="2200" dirty="0"/>
                    </a:p>
                    <a:p>
                      <a:pPr algn="ctr"/>
                      <a:r>
                        <a:rPr lang="es-ES" sz="2200" dirty="0"/>
                        <a:t>353,000 mm3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97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348880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u="sng" dirty="0">
                <a:solidFill>
                  <a:schemeClr val="accent2">
                    <a:lumMod val="75000"/>
                  </a:schemeClr>
                </a:solidFill>
              </a:rPr>
              <a:t>RADIOLOGIA DIRECTA DE ABDOMEN DE PIE Y ACOSTADA</a:t>
            </a:r>
          </a:p>
        </p:txBody>
      </p:sp>
      <p:pic>
        <p:nvPicPr>
          <p:cNvPr id="5" name="Picture 2" descr="No hay descripción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16336" r="10064" b="5738"/>
          <a:stretch/>
        </p:blipFill>
        <p:spPr bwMode="auto">
          <a:xfrm>
            <a:off x="448753" y="-43411"/>
            <a:ext cx="5472608" cy="68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" b="5600"/>
          <a:stretch/>
        </p:blipFill>
        <p:spPr bwMode="auto">
          <a:xfrm>
            <a:off x="1115616" y="0"/>
            <a:ext cx="5863179" cy="675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abajo"/>
          <p:cNvSpPr/>
          <p:nvPr/>
        </p:nvSpPr>
        <p:spPr>
          <a:xfrm rot="4973270">
            <a:off x="4767486" y="5126878"/>
            <a:ext cx="689317" cy="1903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5940152" y="5445224"/>
            <a:ext cx="2904037" cy="1093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Ampolla rectal con ausencia de contenido</a:t>
            </a:r>
          </a:p>
        </p:txBody>
      </p:sp>
      <p:sp>
        <p:nvSpPr>
          <p:cNvPr id="9" name="8 Flecha abajo"/>
          <p:cNvSpPr/>
          <p:nvPr/>
        </p:nvSpPr>
        <p:spPr>
          <a:xfrm rot="2463857">
            <a:off x="5364088" y="836712"/>
            <a:ext cx="557273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5921361" y="548680"/>
            <a:ext cx="2683087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Distencion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hidroaerea</a:t>
            </a:r>
            <a:r>
              <a:rPr lang="es-ES" b="1" dirty="0">
                <a:solidFill>
                  <a:schemeClr val="tx1"/>
                </a:solidFill>
              </a:rPr>
              <a:t> en intestino delgado </a:t>
            </a:r>
          </a:p>
        </p:txBody>
      </p:sp>
    </p:spTree>
    <p:extLst>
      <p:ext uri="{BB962C8B-B14F-4D97-AF65-F5344CB8AC3E}">
        <p14:creationId xmlns:p14="http://schemas.microsoft.com/office/powerpoint/2010/main" val="6720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08801" y="2718213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Por su función renal se decide realizar tomografía de abdomen </a:t>
            </a:r>
            <a:r>
              <a:rPr lang="es-ES" sz="4000" b="1" dirty="0">
                <a:solidFill>
                  <a:schemeClr val="accent2">
                    <a:lumMod val="75000"/>
                  </a:schemeClr>
                </a:solidFill>
              </a:rPr>
              <a:t>sin contraste</a:t>
            </a:r>
          </a:p>
        </p:txBody>
      </p:sp>
      <p:pic>
        <p:nvPicPr>
          <p:cNvPr id="5" name="video-160512351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728" y="1052737"/>
            <a:ext cx="8515728" cy="489654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96832" y="1700809"/>
            <a:ext cx="6984776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</a:rPr>
              <a:t>Distención de las asas intestinales delgadas hasta el íleon distal.</a:t>
            </a:r>
          </a:p>
          <a:p>
            <a:pPr algn="ctr"/>
            <a:r>
              <a:rPr lang="es-ES" sz="2500" dirty="0">
                <a:solidFill>
                  <a:schemeClr val="tx1"/>
                </a:solidFill>
              </a:rPr>
              <a:t>Se observa asa distal focal de contenido </a:t>
            </a:r>
            <a:r>
              <a:rPr lang="es-ES" sz="2500" dirty="0" err="1">
                <a:solidFill>
                  <a:schemeClr val="tx1"/>
                </a:solidFill>
              </a:rPr>
              <a:t>hidroaereo</a:t>
            </a:r>
            <a:r>
              <a:rPr lang="es-ES" sz="2500" dirty="0">
                <a:solidFill>
                  <a:schemeClr val="tx1"/>
                </a:solidFill>
              </a:rPr>
              <a:t> que mide 47 por 35 por 61 mm en relación a la cual se observa </a:t>
            </a:r>
            <a:r>
              <a:rPr lang="es-ES" sz="2500" b="1" dirty="0">
                <a:solidFill>
                  <a:schemeClr val="tx1"/>
                </a:solidFill>
              </a:rPr>
              <a:t>CAMBIO DE CALIBRE INTESTINAL Y AUMENTO DE LA DENSIDAD DE LA GRASA ADYACENTE.</a:t>
            </a:r>
          </a:p>
        </p:txBody>
      </p:sp>
    </p:spTree>
    <p:extLst>
      <p:ext uri="{BB962C8B-B14F-4D97-AF65-F5344CB8AC3E}">
        <p14:creationId xmlns:p14="http://schemas.microsoft.com/office/powerpoint/2010/main" val="199146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43608" y="1700808"/>
            <a:ext cx="6408712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dirty="0">
                <a:solidFill>
                  <a:schemeClr val="tx1"/>
                </a:solidFill>
              </a:rPr>
              <a:t>¿CUAL ES SU DIAGNOSTICO PRESUNTIVO?</a:t>
            </a:r>
          </a:p>
        </p:txBody>
      </p:sp>
      <p:sp>
        <p:nvSpPr>
          <p:cNvPr id="5" name="4 Elipse"/>
          <p:cNvSpPr/>
          <p:nvPr/>
        </p:nvSpPr>
        <p:spPr>
          <a:xfrm>
            <a:off x="1331640" y="548680"/>
            <a:ext cx="6336704" cy="5976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s-ES" sz="2500" dirty="0">
                <a:solidFill>
                  <a:schemeClr val="tx1"/>
                </a:solidFill>
              </a:rPr>
              <a:t>¿TORCION DE INTESTINO DELGADO?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es-ES" sz="25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ES" sz="2500" dirty="0">
                <a:solidFill>
                  <a:schemeClr val="tx1"/>
                </a:solidFill>
              </a:rPr>
              <a:t>¿BRIDA?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es-ES" sz="25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ES" sz="2500" dirty="0">
                <a:solidFill>
                  <a:schemeClr val="tx1"/>
                </a:solidFill>
              </a:rPr>
              <a:t>¿PROCESO NEOPROLIFERATIVO?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es-ES" sz="25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ES" sz="2500" dirty="0">
                <a:solidFill>
                  <a:schemeClr val="tx1"/>
                </a:solidFill>
              </a:rPr>
              <a:t>¿HERNIA INTERNA?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es-ES" sz="25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ES" sz="2500" dirty="0">
                <a:solidFill>
                  <a:schemeClr val="tx1"/>
                </a:solidFill>
              </a:rPr>
              <a:t>¿DIVERTICULO DE MECKEL?</a:t>
            </a:r>
          </a:p>
        </p:txBody>
      </p:sp>
    </p:spTree>
    <p:extLst>
      <p:ext uri="{BB962C8B-B14F-4D97-AF65-F5344CB8AC3E}">
        <p14:creationId xmlns:p14="http://schemas.microsoft.com/office/powerpoint/2010/main" val="2959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</TotalTime>
  <Words>942</Words>
  <Application>Microsoft Office PowerPoint</Application>
  <PresentationFormat>Presentación en pantalla (4:3)</PresentationFormat>
  <Paragraphs>170</Paragraphs>
  <Slides>28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Adyacencia</vt:lpstr>
      <vt:lpstr>PRESENTACION DE CASO CLINICO I</vt:lpstr>
      <vt:lpstr>ANTECEDENTES DE ENFERMEDAD ACTUAL</vt:lpstr>
      <vt:lpstr>Presentación de PowerPoint</vt:lpstr>
      <vt:lpstr>¿CUAL ES SU DIAGNOSTICO PRESUNTIVO HASTA EL MOMENTO?</vt:lpstr>
      <vt:lpstr>ESTUDIOS COMPLEMENTARIOS</vt:lpstr>
      <vt:lpstr>Presentación de PowerPoint</vt:lpstr>
      <vt:lpstr>Presentación de PowerPoint</vt:lpstr>
      <vt:lpstr>Presentación de PowerPoint</vt:lpstr>
      <vt:lpstr>Presentación de PowerPoint</vt:lpstr>
      <vt:lpstr>¿QUÉ CONDUCTA TOMARIA?</vt:lpstr>
      <vt:lpstr>CIRUGIA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DIAGNOSTICO DEFINITIVO: OBSTRUCCION INTESTINAL POR DIVERTICULO DE MECKEL VOLVULADO ASOCIADO A BRIDA</vt:lpstr>
      <vt:lpstr>Divertículo de Meckel</vt:lpstr>
      <vt:lpstr>Presentación de PowerPoint</vt:lpstr>
      <vt:lpstr>BASES EMBRIOLOGICAS Y ANATOMICAS</vt:lpstr>
      <vt:lpstr>COMPLICACIONES MAS FRECUENTES</vt:lpstr>
      <vt:lpstr>DIAGNOSTICO</vt:lpstr>
      <vt:lpstr>TRATAMIENTO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Feer Valenzuelaa</cp:lastModifiedBy>
  <cp:revision>7</cp:revision>
  <dcterms:created xsi:type="dcterms:W3CDTF">2021-04-17T18:19:53Z</dcterms:created>
  <dcterms:modified xsi:type="dcterms:W3CDTF">2021-04-19T11:29:26Z</dcterms:modified>
</cp:coreProperties>
</file>