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2" roundtripDataSignature="AMtx7mgCLDWg9xF1QkMU05t/0uWxxrLv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8"/>
          <p:cNvSpPr txBox="1"/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Cambria"/>
              <a:buNone/>
              <a:defRPr sz="6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8"/>
          <p:cNvSpPr txBox="1"/>
          <p:nvPr>
            <p:ph idx="1" type="subTitle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B8A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C8B8A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C8B8A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C8B8A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5pPr>
            <a:lvl6pPr lvl="5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6pPr>
            <a:lvl7pPr lvl="6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7pPr>
            <a:lvl8pPr lvl="7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8pPr>
            <a:lvl9pPr lvl="8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9pPr>
          </a:lstStyle>
          <a:p/>
        </p:txBody>
      </p:sp>
      <p:sp>
        <p:nvSpPr>
          <p:cNvPr id="16" name="Google Shape;16;p28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8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" type="body"/>
          </p:nvPr>
        </p:nvSpPr>
        <p:spPr>
          <a:xfrm rot="5400000">
            <a:off x="1866900" y="190500"/>
            <a:ext cx="4800600" cy="76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7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8"/>
          <p:cNvSpPr txBox="1"/>
          <p:nvPr>
            <p:ph type="title"/>
          </p:nvPr>
        </p:nvSpPr>
        <p:spPr>
          <a:xfrm rot="5400000">
            <a:off x="4579937" y="2324100"/>
            <a:ext cx="5851525" cy="17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8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9"/>
          <p:cNvSpPr txBox="1"/>
          <p:nvPr>
            <p:ph idx="1" type="body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9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9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/>
          <p:nvPr>
            <p:ph type="title"/>
          </p:nvPr>
        </p:nvSpPr>
        <p:spPr>
          <a:xfrm>
            <a:off x="722313" y="5486400"/>
            <a:ext cx="7659687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mbria"/>
              <a:buNone/>
              <a:defRPr b="0" sz="3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" type="body"/>
          </p:nvPr>
        </p:nvSpPr>
        <p:spPr>
          <a:xfrm>
            <a:off x="722313" y="3852863"/>
            <a:ext cx="6135687" cy="1633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B8A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B8A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B8A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B8A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B8A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B8A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B8A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B8A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B8A"/>
                </a:solidFill>
              </a:defRPr>
            </a:lvl9pPr>
          </a:lstStyle>
          <a:p/>
        </p:txBody>
      </p:sp>
      <p:sp>
        <p:nvSpPr>
          <p:cNvPr id="28" name="Google Shape;28;p30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0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" type="body"/>
          </p:nvPr>
        </p:nvSpPr>
        <p:spPr>
          <a:xfrm>
            <a:off x="457200" y="1536192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4" name="Google Shape;34;p31"/>
          <p:cNvSpPr txBox="1"/>
          <p:nvPr>
            <p:ph idx="2" type="body"/>
          </p:nvPr>
        </p:nvSpPr>
        <p:spPr>
          <a:xfrm>
            <a:off x="4419600" y="1536192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5" name="Google Shape;35;p31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1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1" type="body"/>
          </p:nvPr>
        </p:nvSpPr>
        <p:spPr>
          <a:xfrm>
            <a:off x="457200" y="1535113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2"/>
          <p:cNvSpPr txBox="1"/>
          <p:nvPr>
            <p:ph idx="2" type="body"/>
          </p:nvPr>
        </p:nvSpPr>
        <p:spPr>
          <a:xfrm>
            <a:off x="457200" y="2174875"/>
            <a:ext cx="36576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32"/>
          <p:cNvSpPr txBox="1"/>
          <p:nvPr>
            <p:ph idx="3" type="body"/>
          </p:nvPr>
        </p:nvSpPr>
        <p:spPr>
          <a:xfrm>
            <a:off x="4419600" y="1535113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2"/>
          <p:cNvSpPr txBox="1"/>
          <p:nvPr>
            <p:ph idx="4" type="body"/>
          </p:nvPr>
        </p:nvSpPr>
        <p:spPr>
          <a:xfrm>
            <a:off x="4419600" y="2174875"/>
            <a:ext cx="36576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2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2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3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3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4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4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/>
          <p:nvPr>
            <p:ph type="title"/>
          </p:nvPr>
        </p:nvSpPr>
        <p:spPr>
          <a:xfrm>
            <a:off x="304801" y="5495544"/>
            <a:ext cx="77724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mbria"/>
              <a:buNone/>
              <a:defRPr b="1" sz="2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5"/>
          <p:cNvSpPr txBox="1"/>
          <p:nvPr>
            <p:ph idx="1" type="body"/>
          </p:nvPr>
        </p:nvSpPr>
        <p:spPr>
          <a:xfrm>
            <a:off x="304799" y="6096000"/>
            <a:ext cx="7772401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59" name="Google Shape;59;p35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5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2" name="Google Shape;62;p35"/>
          <p:cNvSpPr txBox="1"/>
          <p:nvPr>
            <p:ph idx="2" type="body"/>
          </p:nvPr>
        </p:nvSpPr>
        <p:spPr>
          <a:xfrm>
            <a:off x="304800" y="381000"/>
            <a:ext cx="7772400" cy="4942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6"/>
          <p:cNvSpPr txBox="1"/>
          <p:nvPr>
            <p:ph type="title"/>
          </p:nvPr>
        </p:nvSpPr>
        <p:spPr>
          <a:xfrm>
            <a:off x="301752" y="5495278"/>
            <a:ext cx="7772400" cy="5946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mbria"/>
              <a:buNone/>
              <a:defRPr b="1" sz="2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6"/>
          <p:cNvSpPr/>
          <p:nvPr>
            <p:ph idx="2" type="pic"/>
          </p:nvPr>
        </p:nvSpPr>
        <p:spPr>
          <a:xfrm>
            <a:off x="0" y="0"/>
            <a:ext cx="84582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36"/>
          <p:cNvSpPr txBox="1"/>
          <p:nvPr>
            <p:ph idx="1" type="body"/>
          </p:nvPr>
        </p:nvSpPr>
        <p:spPr>
          <a:xfrm>
            <a:off x="301752" y="6096000"/>
            <a:ext cx="7772400" cy="612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7" name="Google Shape;67;p36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6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9" name="Google Shape;69;p36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5000">
              <a:schemeClr val="lt1"/>
            </a:gs>
            <a:gs pos="100000">
              <a:srgbClr val="D8D8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7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1" name="Google Shape;11;p27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6.png"/><Relationship Id="rId8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31.png"/><Relationship Id="rId7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2.jpg"/><Relationship Id="rId5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55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7.jpg"/><Relationship Id="rId5" Type="http://schemas.openxmlformats.org/officeDocument/2006/relationships/image" Target="../media/image1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323528" y="1196752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Font typeface="Cambria"/>
              <a:buNone/>
            </a:pPr>
            <a:r>
              <a:rPr lang="es-ES" sz="5500"/>
              <a:t>TIEMPOS QUIRURGICOS</a:t>
            </a:r>
            <a:endParaRPr/>
          </a:p>
        </p:txBody>
      </p:sp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1979712" y="4725144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s-ES">
                <a:solidFill>
                  <a:schemeClr val="dk1"/>
                </a:solidFill>
              </a:rPr>
              <a:t>Dr. Miguel González.</a:t>
            </a:r>
            <a:endParaRPr/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s-ES">
                <a:solidFill>
                  <a:schemeClr val="dk1"/>
                </a:solidFill>
              </a:rPr>
              <a:t>Cátedra de Cirugía I</a:t>
            </a:r>
            <a:endParaRPr/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s-ES">
                <a:solidFill>
                  <a:schemeClr val="dk1"/>
                </a:solidFill>
              </a:rPr>
              <a:t>2021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 b="4579" l="3446" r="5644" t="14435"/>
          <a:stretch/>
        </p:blipFill>
        <p:spPr>
          <a:xfrm>
            <a:off x="899592" y="908720"/>
            <a:ext cx="7652033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/>
          <p:cNvPicPr preferRelativeResize="0"/>
          <p:nvPr/>
        </p:nvPicPr>
        <p:blipFill rotWithShape="1">
          <a:blip r:embed="rId4">
            <a:alphaModFix/>
          </a:blip>
          <a:srcRect b="0" l="0" r="0" t="19733"/>
          <a:stretch/>
        </p:blipFill>
        <p:spPr>
          <a:xfrm>
            <a:off x="1377822" y="1628800"/>
            <a:ext cx="6695572" cy="403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1"/>
          <p:cNvPicPr preferRelativeResize="0"/>
          <p:nvPr/>
        </p:nvPicPr>
        <p:blipFill rotWithShape="1">
          <a:blip r:embed="rId3">
            <a:alphaModFix/>
          </a:blip>
          <a:srcRect b="34564" l="50000" r="40038" t="41427"/>
          <a:stretch/>
        </p:blipFill>
        <p:spPr>
          <a:xfrm>
            <a:off x="7181772" y="4438134"/>
            <a:ext cx="1698620" cy="230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1"/>
          <p:cNvPicPr preferRelativeResize="0"/>
          <p:nvPr/>
        </p:nvPicPr>
        <p:blipFill rotWithShape="1">
          <a:blip r:embed="rId4">
            <a:alphaModFix/>
          </a:blip>
          <a:srcRect b="51637" l="37987" r="51704" t="36836"/>
          <a:stretch/>
        </p:blipFill>
        <p:spPr>
          <a:xfrm>
            <a:off x="2051720" y="5118751"/>
            <a:ext cx="2578609" cy="162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/>
          <p:cNvPicPr preferRelativeResize="0"/>
          <p:nvPr/>
        </p:nvPicPr>
        <p:blipFill rotWithShape="1">
          <a:blip r:embed="rId5">
            <a:alphaModFix/>
          </a:blip>
          <a:srcRect b="51637" l="23746" r="66452" t="35227"/>
          <a:stretch/>
        </p:blipFill>
        <p:spPr>
          <a:xfrm>
            <a:off x="6732240" y="1681673"/>
            <a:ext cx="2160240" cy="16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/>
          <p:cNvPicPr preferRelativeResize="0"/>
          <p:nvPr/>
        </p:nvPicPr>
        <p:blipFill rotWithShape="1">
          <a:blip r:embed="rId6">
            <a:alphaModFix/>
          </a:blip>
          <a:srcRect b="34721" l="16876" r="72557" t="55556"/>
          <a:stretch/>
        </p:blipFill>
        <p:spPr>
          <a:xfrm>
            <a:off x="107504" y="1866675"/>
            <a:ext cx="2323870" cy="120218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/>
          <p:nvPr/>
        </p:nvSpPr>
        <p:spPr>
          <a:xfrm>
            <a:off x="3059832" y="2060848"/>
            <a:ext cx="2808312" cy="2232248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HEMOSTASIA TRANSITORIA MECANICA</a:t>
            </a: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683568" y="764704"/>
            <a:ext cx="1656184" cy="1152128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PRESION DIGITAL</a:t>
            </a: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6065647" y="498345"/>
            <a:ext cx="2232248" cy="1296144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PRESION DIGITODIGITAL</a:t>
            </a:r>
            <a:endParaRPr/>
          </a:p>
        </p:txBody>
      </p:sp>
      <p:sp>
        <p:nvSpPr>
          <p:cNvPr id="216" name="Google Shape;216;p11"/>
          <p:cNvSpPr/>
          <p:nvPr/>
        </p:nvSpPr>
        <p:spPr>
          <a:xfrm rot="2090535">
            <a:off x="5885627" y="1491023"/>
            <a:ext cx="360040" cy="126185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1"/>
          <p:cNvSpPr/>
          <p:nvPr/>
        </p:nvSpPr>
        <p:spPr>
          <a:xfrm>
            <a:off x="601788" y="4705119"/>
            <a:ext cx="2107846" cy="1224136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COMPRESION DIRECTA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5676203" y="5317187"/>
            <a:ext cx="2160240" cy="956129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COMPRESION INDIRECTA</a:t>
            </a:r>
            <a:endParaRPr/>
          </a:p>
        </p:txBody>
      </p:sp>
      <p:sp>
        <p:nvSpPr>
          <p:cNvPr id="219" name="Google Shape;219;p11"/>
          <p:cNvSpPr/>
          <p:nvPr/>
        </p:nvSpPr>
        <p:spPr>
          <a:xfrm rot="9274016">
            <a:off x="5527085" y="3963962"/>
            <a:ext cx="360040" cy="157115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1"/>
          <p:cNvSpPr/>
          <p:nvPr/>
        </p:nvSpPr>
        <p:spPr>
          <a:xfrm rot="-8272369">
            <a:off x="2724216" y="3713285"/>
            <a:ext cx="360040" cy="135404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1"/>
          <p:cNvSpPr/>
          <p:nvPr/>
        </p:nvSpPr>
        <p:spPr>
          <a:xfrm rot="-2918394">
            <a:off x="2496265" y="1385630"/>
            <a:ext cx="563315" cy="140650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 txBox="1"/>
          <p:nvPr/>
        </p:nvSpPr>
        <p:spPr>
          <a:xfrm>
            <a:off x="1979712" y="764704"/>
            <a:ext cx="55157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HEMOSTASIA DEFINITIVA</a:t>
            </a:r>
            <a:endParaRPr/>
          </a:p>
        </p:txBody>
      </p:sp>
      <p:sp>
        <p:nvSpPr>
          <p:cNvPr id="227" name="Google Shape;227;p12"/>
          <p:cNvSpPr txBox="1"/>
          <p:nvPr/>
        </p:nvSpPr>
        <p:spPr>
          <a:xfrm>
            <a:off x="611560" y="2051556"/>
            <a:ext cx="10709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/>
          </a:p>
        </p:txBody>
      </p:sp>
      <p:cxnSp>
        <p:nvCxnSpPr>
          <p:cNvPr id="228" name="Google Shape;228;p12"/>
          <p:cNvCxnSpPr>
            <a:stCxn id="227" idx="3"/>
          </p:cNvCxnSpPr>
          <p:nvPr/>
        </p:nvCxnSpPr>
        <p:spPr>
          <a:xfrm flipH="1" rot="10800000">
            <a:off x="1682559" y="1844722"/>
            <a:ext cx="648000" cy="3915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9" name="Google Shape;229;p12"/>
          <p:cNvCxnSpPr/>
          <p:nvPr/>
        </p:nvCxnSpPr>
        <p:spPr>
          <a:xfrm>
            <a:off x="1691680" y="2240868"/>
            <a:ext cx="648072" cy="36004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30" name="Google Shape;230;p12"/>
          <p:cNvSpPr txBox="1"/>
          <p:nvPr/>
        </p:nvSpPr>
        <p:spPr>
          <a:xfrm>
            <a:off x="2267744" y="1700808"/>
            <a:ext cx="59888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Obliterar en forma directa y permanente los vasos sanguíneos</a:t>
            </a:r>
            <a:endParaRPr/>
          </a:p>
        </p:txBody>
      </p:sp>
      <p:sp>
        <p:nvSpPr>
          <p:cNvPr id="231" name="Google Shape;231;p12"/>
          <p:cNvSpPr txBox="1"/>
          <p:nvPr/>
        </p:nvSpPr>
        <p:spPr>
          <a:xfrm>
            <a:off x="2267744" y="2420888"/>
            <a:ext cx="62958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Reconstruir la solución de continuidad de un vaso sanguíneo roto</a:t>
            </a:r>
            <a:endParaRPr/>
          </a:p>
        </p:txBody>
      </p:sp>
      <p:sp>
        <p:nvSpPr>
          <p:cNvPr id="232" name="Google Shape;232;p12"/>
          <p:cNvSpPr/>
          <p:nvPr/>
        </p:nvSpPr>
        <p:spPr>
          <a:xfrm>
            <a:off x="1115616" y="3501008"/>
            <a:ext cx="2088232" cy="1080120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LIGADURA DEL VASO</a:t>
            </a:r>
            <a:endParaRPr/>
          </a:p>
        </p:txBody>
      </p:sp>
      <p:cxnSp>
        <p:nvCxnSpPr>
          <p:cNvPr id="233" name="Google Shape;233;p12"/>
          <p:cNvCxnSpPr/>
          <p:nvPr/>
        </p:nvCxnSpPr>
        <p:spPr>
          <a:xfrm>
            <a:off x="2188936" y="4523339"/>
            <a:ext cx="0" cy="756084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34" name="Google Shape;234;p12"/>
          <p:cNvSpPr txBox="1"/>
          <p:nvPr/>
        </p:nvSpPr>
        <p:spPr>
          <a:xfrm>
            <a:off x="1154639" y="5279423"/>
            <a:ext cx="24812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 empleado y seguro.</a:t>
            </a:r>
            <a:endParaRPr/>
          </a:p>
        </p:txBody>
      </p:sp>
      <p:pic>
        <p:nvPicPr>
          <p:cNvPr id="235" name="Google Shape;235;p12"/>
          <p:cNvPicPr preferRelativeResize="0"/>
          <p:nvPr/>
        </p:nvPicPr>
        <p:blipFill rotWithShape="1">
          <a:blip r:embed="rId3">
            <a:alphaModFix/>
          </a:blip>
          <a:srcRect b="24373" l="0" r="63060" t="0"/>
          <a:stretch/>
        </p:blipFill>
        <p:spPr>
          <a:xfrm>
            <a:off x="3662879" y="3201366"/>
            <a:ext cx="4399598" cy="35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2"/>
          <p:cNvSpPr/>
          <p:nvPr/>
        </p:nvSpPr>
        <p:spPr>
          <a:xfrm>
            <a:off x="62887" y="3789040"/>
            <a:ext cx="980721" cy="57606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 b="21169" l="39603" r="26364" t="-359"/>
          <a:stretch/>
        </p:blipFill>
        <p:spPr>
          <a:xfrm>
            <a:off x="5438042" y="3418706"/>
            <a:ext cx="3690136" cy="33745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LLER DE CIRUGÍA GENERAL (TÉCNICAS QUIRÚRGICAS) | métodos de aprendizaje" id="242" name="Google Shape;242;p13"/>
          <p:cNvPicPr preferRelativeResize="0"/>
          <p:nvPr/>
        </p:nvPicPr>
        <p:blipFill rotWithShape="1">
          <a:blip r:embed="rId4">
            <a:alphaModFix/>
          </a:blip>
          <a:srcRect b="18284" l="75406" r="0" t="0"/>
          <a:stretch/>
        </p:blipFill>
        <p:spPr>
          <a:xfrm>
            <a:off x="6516216" y="116632"/>
            <a:ext cx="2579343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79512" y="620688"/>
            <a:ext cx="980721" cy="57606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1160233" y="404664"/>
            <a:ext cx="2763695" cy="1080120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TRANSFIJACION</a:t>
            </a:r>
            <a:endParaRPr/>
          </a:p>
        </p:txBody>
      </p:sp>
      <p:sp>
        <p:nvSpPr>
          <p:cNvPr id="245" name="Google Shape;245;p13"/>
          <p:cNvSpPr txBox="1"/>
          <p:nvPr/>
        </p:nvSpPr>
        <p:spPr>
          <a:xfrm>
            <a:off x="2195736" y="1558533"/>
            <a:ext cx="491621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ligadura de pedículos, vasos grandes o tejidos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muy vascularizados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3"/>
          <p:cNvSpPr txBox="1"/>
          <p:nvPr/>
        </p:nvSpPr>
        <p:spPr>
          <a:xfrm>
            <a:off x="2267744" y="2350621"/>
            <a:ext cx="43522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Vaso se traspasa con aguja e hilo y se anuda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firmeza</a:t>
            </a:r>
            <a:endParaRPr/>
          </a:p>
        </p:txBody>
      </p:sp>
      <p:sp>
        <p:nvSpPr>
          <p:cNvPr id="247" name="Google Shape;247;p13"/>
          <p:cNvSpPr/>
          <p:nvPr/>
        </p:nvSpPr>
        <p:spPr>
          <a:xfrm>
            <a:off x="179512" y="4365104"/>
            <a:ext cx="980721" cy="57606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1160233" y="4005064"/>
            <a:ext cx="2799699" cy="1224136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RECONSTRUCCION VASCULAR</a:t>
            </a:r>
            <a:endParaRPr/>
          </a:p>
        </p:txBody>
      </p:sp>
      <p:cxnSp>
        <p:nvCxnSpPr>
          <p:cNvPr id="249" name="Google Shape;249;p13"/>
          <p:cNvCxnSpPr/>
          <p:nvPr/>
        </p:nvCxnSpPr>
        <p:spPr>
          <a:xfrm>
            <a:off x="2267744" y="5229200"/>
            <a:ext cx="0" cy="936104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0" name="Google Shape;250;p13"/>
          <p:cNvCxnSpPr/>
          <p:nvPr/>
        </p:nvCxnSpPr>
        <p:spPr>
          <a:xfrm>
            <a:off x="2267744" y="5517232"/>
            <a:ext cx="504056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51" name="Google Shape;251;p13"/>
          <p:cNvSpPr txBox="1"/>
          <p:nvPr/>
        </p:nvSpPr>
        <p:spPr>
          <a:xfrm>
            <a:off x="2699792" y="5363924"/>
            <a:ext cx="21546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Vasos de gran calibre</a:t>
            </a:r>
            <a:endParaRPr/>
          </a:p>
        </p:txBody>
      </p:sp>
      <p:cxnSp>
        <p:nvCxnSpPr>
          <p:cNvPr id="252" name="Google Shape;252;p13"/>
          <p:cNvCxnSpPr/>
          <p:nvPr/>
        </p:nvCxnSpPr>
        <p:spPr>
          <a:xfrm>
            <a:off x="2267744" y="6165304"/>
            <a:ext cx="504056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53" name="Google Shape;253;p13"/>
          <p:cNvSpPr txBox="1"/>
          <p:nvPr/>
        </p:nvSpPr>
        <p:spPr>
          <a:xfrm>
            <a:off x="2699792" y="6011996"/>
            <a:ext cx="27382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Restablecer el fujo del vaso</a:t>
            </a:r>
            <a:endParaRPr/>
          </a:p>
        </p:txBody>
      </p:sp>
      <p:cxnSp>
        <p:nvCxnSpPr>
          <p:cNvPr id="254" name="Google Shape;254;p13"/>
          <p:cNvCxnSpPr/>
          <p:nvPr/>
        </p:nvCxnSpPr>
        <p:spPr>
          <a:xfrm flipH="1">
            <a:off x="1756640" y="1412776"/>
            <a:ext cx="7048" cy="1152128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5" name="Google Shape;255;p13"/>
          <p:cNvCxnSpPr/>
          <p:nvPr/>
        </p:nvCxnSpPr>
        <p:spPr>
          <a:xfrm>
            <a:off x="1763688" y="1771075"/>
            <a:ext cx="504056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56" name="Google Shape;256;p13"/>
          <p:cNvCxnSpPr/>
          <p:nvPr/>
        </p:nvCxnSpPr>
        <p:spPr>
          <a:xfrm>
            <a:off x="1756640" y="2564904"/>
            <a:ext cx="504056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/>
          <p:nvPr/>
        </p:nvSpPr>
        <p:spPr>
          <a:xfrm>
            <a:off x="1187624" y="764704"/>
            <a:ext cx="2304256" cy="1440160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GRAPAS METALICAS</a:t>
            </a: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179512" y="1196752"/>
            <a:ext cx="980721" cy="57606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3" name="Google Shape;263;p14"/>
          <p:cNvCxnSpPr>
            <a:stCxn id="261" idx="6"/>
          </p:cNvCxnSpPr>
          <p:nvPr/>
        </p:nvCxnSpPr>
        <p:spPr>
          <a:xfrm>
            <a:off x="3491880" y="1484784"/>
            <a:ext cx="6480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64" name="Google Shape;264;p14"/>
          <p:cNvSpPr txBox="1"/>
          <p:nvPr/>
        </p:nvSpPr>
        <p:spPr>
          <a:xfrm>
            <a:off x="4067944" y="1340768"/>
            <a:ext cx="31343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Utilizadas en videolaparoscopia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ipadora Laparoscopica « American Lenox" id="265" name="Google Shape;265;p14"/>
          <p:cNvPicPr preferRelativeResize="0"/>
          <p:nvPr/>
        </p:nvPicPr>
        <p:blipFill rotWithShape="1">
          <a:blip r:embed="rId3">
            <a:alphaModFix/>
          </a:blip>
          <a:srcRect b="0" l="34254" r="12380" t="0"/>
          <a:stretch/>
        </p:blipFill>
        <p:spPr>
          <a:xfrm rot="-5400000">
            <a:off x="1852156" y="964267"/>
            <a:ext cx="2880320" cy="5793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adora Laparoscopica « American Lenox" id="266" name="Google Shape;266;p14"/>
          <p:cNvPicPr preferRelativeResize="0"/>
          <p:nvPr/>
        </p:nvPicPr>
        <p:blipFill rotWithShape="1">
          <a:blip r:embed="rId3">
            <a:alphaModFix/>
          </a:blip>
          <a:srcRect b="22721" l="3314" r="69125" t="19446"/>
          <a:stretch/>
        </p:blipFill>
        <p:spPr>
          <a:xfrm>
            <a:off x="6948264" y="2512595"/>
            <a:ext cx="1252201" cy="282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4"/>
          <p:cNvPicPr preferRelativeResize="0"/>
          <p:nvPr/>
        </p:nvPicPr>
        <p:blipFill rotWithShape="1">
          <a:blip r:embed="rId4">
            <a:alphaModFix/>
          </a:blip>
          <a:srcRect b="28067" l="260" r="-260" t="28523"/>
          <a:stretch/>
        </p:blipFill>
        <p:spPr>
          <a:xfrm>
            <a:off x="423803" y="1772816"/>
            <a:ext cx="8180645" cy="474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4"/>
          <p:cNvPicPr preferRelativeResize="0"/>
          <p:nvPr/>
        </p:nvPicPr>
        <p:blipFill rotWithShape="1">
          <a:blip r:embed="rId5">
            <a:alphaModFix/>
          </a:blip>
          <a:srcRect b="29317" l="-100" r="0" t="29547"/>
          <a:stretch/>
        </p:blipFill>
        <p:spPr>
          <a:xfrm>
            <a:off x="249634" y="1909644"/>
            <a:ext cx="8347586" cy="458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6">
            <a:alphaModFix/>
          </a:blip>
          <a:srcRect b="18294" l="13451" r="1630" t="16272"/>
          <a:stretch/>
        </p:blipFill>
        <p:spPr>
          <a:xfrm>
            <a:off x="249634" y="1772816"/>
            <a:ext cx="8644966" cy="4985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"/>
          <p:cNvSpPr txBox="1"/>
          <p:nvPr>
            <p:ph type="title"/>
          </p:nvPr>
        </p:nvSpPr>
        <p:spPr>
          <a:xfrm>
            <a:off x="395536" y="2636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s-ES"/>
              <a:t>SEPARACION Y EXPOSICION</a:t>
            </a:r>
            <a:endParaRPr/>
          </a:p>
        </p:txBody>
      </p:sp>
      <p:sp>
        <p:nvSpPr>
          <p:cNvPr id="275" name="Google Shape;275;p15"/>
          <p:cNvSpPr txBox="1"/>
          <p:nvPr/>
        </p:nvSpPr>
        <p:spPr>
          <a:xfrm>
            <a:off x="2065344" y="5229200"/>
            <a:ext cx="12186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Separación</a:t>
            </a:r>
            <a:endParaRPr/>
          </a:p>
        </p:txBody>
      </p:sp>
      <p:cxnSp>
        <p:nvCxnSpPr>
          <p:cNvPr id="276" name="Google Shape;276;p15"/>
          <p:cNvCxnSpPr>
            <a:stCxn id="275" idx="3"/>
          </p:cNvCxnSpPr>
          <p:nvPr/>
        </p:nvCxnSpPr>
        <p:spPr>
          <a:xfrm>
            <a:off x="3284011" y="5413866"/>
            <a:ext cx="4374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77" name="Google Shape;277;p15"/>
          <p:cNvSpPr txBox="1"/>
          <p:nvPr/>
        </p:nvSpPr>
        <p:spPr>
          <a:xfrm>
            <a:off x="3721528" y="5229200"/>
            <a:ext cx="28268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Exposición de los elementos</a:t>
            </a:r>
            <a:endParaRPr/>
          </a:p>
        </p:txBody>
      </p:sp>
      <p:cxnSp>
        <p:nvCxnSpPr>
          <p:cNvPr id="278" name="Google Shape;278;p15"/>
          <p:cNvCxnSpPr>
            <a:stCxn id="275" idx="3"/>
          </p:cNvCxnSpPr>
          <p:nvPr/>
        </p:nvCxnSpPr>
        <p:spPr>
          <a:xfrm>
            <a:off x="3284011" y="5413866"/>
            <a:ext cx="581400" cy="4635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79" name="Google Shape;279;p15"/>
          <p:cNvSpPr txBox="1"/>
          <p:nvPr/>
        </p:nvSpPr>
        <p:spPr>
          <a:xfrm>
            <a:off x="3906529" y="5816297"/>
            <a:ext cx="11160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 ser</a:t>
            </a:r>
            <a:endParaRPr/>
          </a:p>
        </p:txBody>
      </p:sp>
      <p:cxnSp>
        <p:nvCxnSpPr>
          <p:cNvPr id="280" name="Google Shape;280;p15"/>
          <p:cNvCxnSpPr>
            <a:stCxn id="279" idx="3"/>
          </p:cNvCxnSpPr>
          <p:nvPr/>
        </p:nvCxnSpPr>
        <p:spPr>
          <a:xfrm flipH="1" rot="10800000">
            <a:off x="5022540" y="5816163"/>
            <a:ext cx="859200" cy="1848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1" name="Google Shape;281;p15"/>
          <p:cNvCxnSpPr>
            <a:stCxn id="279" idx="3"/>
          </p:cNvCxnSpPr>
          <p:nvPr/>
        </p:nvCxnSpPr>
        <p:spPr>
          <a:xfrm>
            <a:off x="5022540" y="6000963"/>
            <a:ext cx="796500" cy="5355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82" name="Google Shape;282;p15"/>
          <p:cNvSpPr txBox="1"/>
          <p:nvPr/>
        </p:nvSpPr>
        <p:spPr>
          <a:xfrm>
            <a:off x="5919467" y="5692606"/>
            <a:ext cx="16768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o activa</a:t>
            </a:r>
            <a:endParaRPr/>
          </a:p>
        </p:txBody>
      </p:sp>
      <p:sp>
        <p:nvSpPr>
          <p:cNvPr id="283" name="Google Shape;283;p15"/>
          <p:cNvSpPr txBox="1"/>
          <p:nvPr/>
        </p:nvSpPr>
        <p:spPr>
          <a:xfrm>
            <a:off x="5819090" y="6381328"/>
            <a:ext cx="14586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Autoestáticos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 b="15079" l="19299" r="40351" t="40873"/>
          <a:stretch/>
        </p:blipFill>
        <p:spPr>
          <a:xfrm>
            <a:off x="603372" y="1042457"/>
            <a:ext cx="6218343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 rotWithShape="1">
          <a:blip r:embed="rId4">
            <a:alphaModFix/>
          </a:blip>
          <a:srcRect b="16193" l="21143" r="44143" t="40625"/>
          <a:stretch/>
        </p:blipFill>
        <p:spPr>
          <a:xfrm>
            <a:off x="603372" y="1381311"/>
            <a:ext cx="5868469" cy="410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6"/>
          <p:cNvPicPr preferRelativeResize="0"/>
          <p:nvPr/>
        </p:nvPicPr>
        <p:blipFill rotWithShape="1">
          <a:blip r:embed="rId5">
            <a:alphaModFix/>
          </a:blip>
          <a:srcRect b="17329" l="20608" r="39697" t="41192"/>
          <a:stretch/>
        </p:blipFill>
        <p:spPr>
          <a:xfrm>
            <a:off x="1835696" y="1381311"/>
            <a:ext cx="6519536" cy="383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 rotWithShape="1">
          <a:blip r:embed="rId6">
            <a:alphaModFix/>
          </a:blip>
          <a:srcRect b="17329" l="19546" r="40226" t="40435"/>
          <a:stretch/>
        </p:blipFill>
        <p:spPr>
          <a:xfrm>
            <a:off x="827584" y="1700808"/>
            <a:ext cx="7043455" cy="415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6"/>
          <p:cNvPicPr preferRelativeResize="0"/>
          <p:nvPr/>
        </p:nvPicPr>
        <p:blipFill rotWithShape="1">
          <a:blip r:embed="rId7">
            <a:alphaModFix/>
          </a:blip>
          <a:srcRect b="19034" l="21463" r="47124" t="41571"/>
          <a:stretch/>
        </p:blipFill>
        <p:spPr>
          <a:xfrm>
            <a:off x="1331640" y="1531371"/>
            <a:ext cx="6377314" cy="449654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6"/>
          <p:cNvSpPr txBox="1"/>
          <p:nvPr/>
        </p:nvSpPr>
        <p:spPr>
          <a:xfrm>
            <a:off x="570399" y="404664"/>
            <a:ext cx="4303294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SEPARADORES MANUALES</a:t>
            </a:r>
            <a:endParaRPr/>
          </a:p>
        </p:txBody>
      </p:sp>
      <p:pic>
        <p:nvPicPr>
          <p:cNvPr id="294" name="Google Shape;29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1187624" y="1140825"/>
            <a:ext cx="7053064" cy="527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"/>
          <p:cNvSpPr txBox="1"/>
          <p:nvPr/>
        </p:nvSpPr>
        <p:spPr>
          <a:xfrm>
            <a:off x="323528" y="548680"/>
            <a:ext cx="503977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SEPARADORES AUTOESTATICOS</a:t>
            </a:r>
            <a:endParaRPr/>
          </a:p>
        </p:txBody>
      </p:sp>
      <p:pic>
        <p:nvPicPr>
          <p:cNvPr id="300" name="Google Shape;300;p17"/>
          <p:cNvPicPr preferRelativeResize="0"/>
          <p:nvPr/>
        </p:nvPicPr>
        <p:blipFill rotWithShape="1">
          <a:blip r:embed="rId3">
            <a:alphaModFix/>
          </a:blip>
          <a:srcRect b="16072" l="21853" r="42215" t="42062"/>
          <a:stretch/>
        </p:blipFill>
        <p:spPr>
          <a:xfrm>
            <a:off x="899591" y="1412776"/>
            <a:ext cx="5605996" cy="367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7"/>
          <p:cNvPicPr preferRelativeResize="0"/>
          <p:nvPr/>
        </p:nvPicPr>
        <p:blipFill rotWithShape="1">
          <a:blip r:embed="rId4">
            <a:alphaModFix/>
          </a:blip>
          <a:srcRect b="15437" l="22525" r="43919" t="42138"/>
          <a:stretch/>
        </p:blipFill>
        <p:spPr>
          <a:xfrm>
            <a:off x="2267744" y="1412776"/>
            <a:ext cx="5981577" cy="425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7"/>
          <p:cNvPicPr preferRelativeResize="0"/>
          <p:nvPr/>
        </p:nvPicPr>
        <p:blipFill rotWithShape="1">
          <a:blip r:embed="rId5">
            <a:alphaModFix/>
          </a:blip>
          <a:srcRect b="8951" l="16417" r="10775" t="4975"/>
          <a:stretch/>
        </p:blipFill>
        <p:spPr>
          <a:xfrm>
            <a:off x="1187624" y="1102678"/>
            <a:ext cx="5835725" cy="517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1680" y="1410467"/>
            <a:ext cx="6078553" cy="456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7050" y="1114898"/>
            <a:ext cx="8089900" cy="529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"/>
          <p:cNvSpPr txBox="1"/>
          <p:nvPr>
            <p:ph type="title"/>
          </p:nvPr>
        </p:nvSpPr>
        <p:spPr>
          <a:xfrm>
            <a:off x="467544" y="27089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mbria"/>
              <a:buNone/>
            </a:pPr>
            <a:r>
              <a:rPr lang="es-ES" sz="5000"/>
              <a:t>DISECCION</a:t>
            </a:r>
            <a:endParaRPr/>
          </a:p>
        </p:txBody>
      </p:sp>
      <p:sp>
        <p:nvSpPr>
          <p:cNvPr id="310" name="Google Shape;310;p18"/>
          <p:cNvSpPr txBox="1"/>
          <p:nvPr/>
        </p:nvSpPr>
        <p:spPr>
          <a:xfrm>
            <a:off x="1835696" y="5949280"/>
            <a:ext cx="57767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Maniobras para dividir o separar  los elementos anatómicos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"/>
          <p:cNvSpPr txBox="1"/>
          <p:nvPr/>
        </p:nvSpPr>
        <p:spPr>
          <a:xfrm>
            <a:off x="395536" y="692696"/>
            <a:ext cx="20743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Disección quirúrgica</a:t>
            </a:r>
            <a:endParaRPr/>
          </a:p>
        </p:txBody>
      </p:sp>
      <p:cxnSp>
        <p:nvCxnSpPr>
          <p:cNvPr id="316" name="Google Shape;316;p19"/>
          <p:cNvCxnSpPr>
            <a:stCxn id="315" idx="2"/>
          </p:cNvCxnSpPr>
          <p:nvPr/>
        </p:nvCxnSpPr>
        <p:spPr>
          <a:xfrm>
            <a:off x="1432711" y="1062028"/>
            <a:ext cx="2100" cy="14310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p19"/>
          <p:cNvCxnSpPr/>
          <p:nvPr/>
        </p:nvCxnSpPr>
        <p:spPr>
          <a:xfrm>
            <a:off x="1432711" y="1700808"/>
            <a:ext cx="691017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18" name="Google Shape;318;p19"/>
          <p:cNvSpPr txBox="1"/>
          <p:nvPr/>
        </p:nvSpPr>
        <p:spPr>
          <a:xfrm>
            <a:off x="2125856" y="1516142"/>
            <a:ext cx="7899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</a:t>
            </a:r>
            <a:endParaRPr/>
          </a:p>
        </p:txBody>
      </p:sp>
      <p:cxnSp>
        <p:nvCxnSpPr>
          <p:cNvPr id="319" name="Google Shape;319;p19"/>
          <p:cNvCxnSpPr>
            <a:stCxn id="318" idx="3"/>
          </p:cNvCxnSpPr>
          <p:nvPr/>
        </p:nvCxnSpPr>
        <p:spPr>
          <a:xfrm>
            <a:off x="2915816" y="1700808"/>
            <a:ext cx="5061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20" name="Google Shape;320;p19"/>
          <p:cNvSpPr txBox="1"/>
          <p:nvPr/>
        </p:nvSpPr>
        <p:spPr>
          <a:xfrm>
            <a:off x="3422000" y="1516142"/>
            <a:ext cx="21986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Instrumentos  romos</a:t>
            </a:r>
            <a:endParaRPr/>
          </a:p>
        </p:txBody>
      </p:sp>
      <p:cxnSp>
        <p:nvCxnSpPr>
          <p:cNvPr id="321" name="Google Shape;321;p19"/>
          <p:cNvCxnSpPr>
            <a:stCxn id="320" idx="3"/>
          </p:cNvCxnSpPr>
          <p:nvPr/>
        </p:nvCxnSpPr>
        <p:spPr>
          <a:xfrm>
            <a:off x="5620615" y="1700808"/>
            <a:ext cx="5376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22" name="Google Shape;322;p19"/>
          <p:cNvSpPr txBox="1"/>
          <p:nvPr/>
        </p:nvSpPr>
        <p:spPr>
          <a:xfrm>
            <a:off x="6184944" y="1516142"/>
            <a:ext cx="22143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Tejido conjuntivo laxo</a:t>
            </a:r>
            <a:endParaRPr/>
          </a:p>
        </p:txBody>
      </p:sp>
      <p:cxnSp>
        <p:nvCxnSpPr>
          <p:cNvPr id="323" name="Google Shape;323;p19"/>
          <p:cNvCxnSpPr/>
          <p:nvPr/>
        </p:nvCxnSpPr>
        <p:spPr>
          <a:xfrm>
            <a:off x="1434839" y="2492896"/>
            <a:ext cx="691017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24" name="Google Shape;324;p19"/>
          <p:cNvSpPr txBox="1"/>
          <p:nvPr/>
        </p:nvSpPr>
        <p:spPr>
          <a:xfrm>
            <a:off x="2156520" y="2308230"/>
            <a:ext cx="11818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CORTANTE</a:t>
            </a:r>
            <a:endParaRPr/>
          </a:p>
        </p:txBody>
      </p:sp>
      <p:cxnSp>
        <p:nvCxnSpPr>
          <p:cNvPr id="325" name="Google Shape;325;p19"/>
          <p:cNvCxnSpPr>
            <a:stCxn id="324" idx="3"/>
          </p:cNvCxnSpPr>
          <p:nvPr/>
        </p:nvCxnSpPr>
        <p:spPr>
          <a:xfrm>
            <a:off x="3338382" y="2492896"/>
            <a:ext cx="5463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26" name="Google Shape;326;p19"/>
          <p:cNvSpPr txBox="1"/>
          <p:nvPr/>
        </p:nvSpPr>
        <p:spPr>
          <a:xfrm>
            <a:off x="3800939" y="2326182"/>
            <a:ext cx="20885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Instrumentos filosos</a:t>
            </a:r>
            <a:endParaRPr/>
          </a:p>
        </p:txBody>
      </p:sp>
      <p:cxnSp>
        <p:nvCxnSpPr>
          <p:cNvPr id="327" name="Google Shape;327;p19"/>
          <p:cNvCxnSpPr>
            <a:stCxn id="326" idx="3"/>
          </p:cNvCxnSpPr>
          <p:nvPr/>
        </p:nvCxnSpPr>
        <p:spPr>
          <a:xfrm>
            <a:off x="5889459" y="2510848"/>
            <a:ext cx="7287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28" name="Google Shape;328;p19"/>
          <p:cNvSpPr txBox="1"/>
          <p:nvPr/>
        </p:nvSpPr>
        <p:spPr>
          <a:xfrm>
            <a:off x="6660232" y="2326182"/>
            <a:ext cx="17175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Tejido resistente</a:t>
            </a:r>
            <a:endParaRPr/>
          </a:p>
        </p:txBody>
      </p:sp>
      <p:cxnSp>
        <p:nvCxnSpPr>
          <p:cNvPr id="329" name="Google Shape;329;p19"/>
          <p:cNvCxnSpPr/>
          <p:nvPr/>
        </p:nvCxnSpPr>
        <p:spPr>
          <a:xfrm>
            <a:off x="2728855" y="2677562"/>
            <a:ext cx="0" cy="1008112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30" name="Google Shape;330;p19"/>
          <p:cNvSpPr txBox="1"/>
          <p:nvPr/>
        </p:nvSpPr>
        <p:spPr>
          <a:xfrm>
            <a:off x="1187624" y="3645024"/>
            <a:ext cx="43421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cirujano debe mantener los tejidos fijados</a:t>
            </a:r>
            <a:endParaRPr/>
          </a:p>
        </p:txBody>
      </p:sp>
      <p:cxnSp>
        <p:nvCxnSpPr>
          <p:cNvPr id="331" name="Google Shape;331;p19"/>
          <p:cNvCxnSpPr>
            <a:stCxn id="330" idx="3"/>
          </p:cNvCxnSpPr>
          <p:nvPr/>
        </p:nvCxnSpPr>
        <p:spPr>
          <a:xfrm>
            <a:off x="5529775" y="3829690"/>
            <a:ext cx="5544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32" name="Google Shape;332;p19"/>
          <p:cNvSpPr txBox="1"/>
          <p:nvPr/>
        </p:nvSpPr>
        <p:spPr>
          <a:xfrm>
            <a:off x="6054143" y="3655416"/>
            <a:ext cx="16494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Mano izquierda</a:t>
            </a:r>
            <a:endParaRPr/>
          </a:p>
        </p:txBody>
      </p:sp>
      <p:cxnSp>
        <p:nvCxnSpPr>
          <p:cNvPr id="333" name="Google Shape;333;p19"/>
          <p:cNvCxnSpPr/>
          <p:nvPr/>
        </p:nvCxnSpPr>
        <p:spPr>
          <a:xfrm>
            <a:off x="6357367" y="4014356"/>
            <a:ext cx="0" cy="1070828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4" name="Google Shape;334;p19"/>
          <p:cNvCxnSpPr/>
          <p:nvPr/>
        </p:nvCxnSpPr>
        <p:spPr>
          <a:xfrm rot="10800000">
            <a:off x="5889459" y="4365104"/>
            <a:ext cx="467908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35" name="Google Shape;335;p19"/>
          <p:cNvSpPr txBox="1"/>
          <p:nvPr/>
        </p:nvSpPr>
        <p:spPr>
          <a:xfrm>
            <a:off x="4067944" y="4221088"/>
            <a:ext cx="181094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Pinza con dientes</a:t>
            </a:r>
            <a:endParaRPr/>
          </a:p>
        </p:txBody>
      </p:sp>
      <p:cxnSp>
        <p:nvCxnSpPr>
          <p:cNvPr id="336" name="Google Shape;336;p19"/>
          <p:cNvCxnSpPr/>
          <p:nvPr/>
        </p:nvCxnSpPr>
        <p:spPr>
          <a:xfrm>
            <a:off x="6357367" y="5085184"/>
            <a:ext cx="521521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37" name="Google Shape;337;p19"/>
          <p:cNvSpPr txBox="1"/>
          <p:nvPr/>
        </p:nvSpPr>
        <p:spPr>
          <a:xfrm>
            <a:off x="6804248" y="4941168"/>
            <a:ext cx="17359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Pinza sin dientes</a:t>
            </a:r>
            <a:endParaRPr/>
          </a:p>
        </p:txBody>
      </p:sp>
      <p:cxnSp>
        <p:nvCxnSpPr>
          <p:cNvPr id="338" name="Google Shape;338;p19"/>
          <p:cNvCxnSpPr>
            <a:stCxn id="335" idx="1"/>
          </p:cNvCxnSpPr>
          <p:nvPr/>
        </p:nvCxnSpPr>
        <p:spPr>
          <a:xfrm rot="10800000">
            <a:off x="3611644" y="4405754"/>
            <a:ext cx="4563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39" name="Google Shape;339;p19"/>
          <p:cNvSpPr txBox="1"/>
          <p:nvPr/>
        </p:nvSpPr>
        <p:spPr>
          <a:xfrm>
            <a:off x="1763688" y="4221088"/>
            <a:ext cx="18785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Piel y aponeurosis</a:t>
            </a:r>
            <a:endParaRPr/>
          </a:p>
        </p:txBody>
      </p:sp>
      <p:cxnSp>
        <p:nvCxnSpPr>
          <p:cNvPr id="340" name="Google Shape;340;p19"/>
          <p:cNvCxnSpPr/>
          <p:nvPr/>
        </p:nvCxnSpPr>
        <p:spPr>
          <a:xfrm>
            <a:off x="7452320" y="5310500"/>
            <a:ext cx="0" cy="350748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41" name="Google Shape;341;p19"/>
          <p:cNvSpPr txBox="1"/>
          <p:nvPr/>
        </p:nvSpPr>
        <p:spPr>
          <a:xfrm>
            <a:off x="6300192" y="5661248"/>
            <a:ext cx="21599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Estructuras delicadas</a:t>
            </a:r>
            <a:endParaRPr/>
          </a:p>
        </p:txBody>
      </p:sp>
      <p:pic>
        <p:nvPicPr>
          <p:cNvPr id="342" name="Google Shape;342;p19"/>
          <p:cNvPicPr preferRelativeResize="0"/>
          <p:nvPr/>
        </p:nvPicPr>
        <p:blipFill rotWithShape="1">
          <a:blip r:embed="rId3">
            <a:alphaModFix/>
          </a:blip>
          <a:srcRect b="25567" l="6251" r="2919" t="31296"/>
          <a:stretch/>
        </p:blipFill>
        <p:spPr>
          <a:xfrm>
            <a:off x="107504" y="4599370"/>
            <a:ext cx="3460591" cy="1972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nzas de diseccion sin dientes." id="343" name="Google Shape;343;p19"/>
          <p:cNvPicPr preferRelativeResize="0"/>
          <p:nvPr/>
        </p:nvPicPr>
        <p:blipFill rotWithShape="1">
          <a:blip r:embed="rId4">
            <a:alphaModFix/>
          </a:blip>
          <a:srcRect b="14996" l="14556" r="16805" t="21155"/>
          <a:stretch/>
        </p:blipFill>
        <p:spPr>
          <a:xfrm>
            <a:off x="3594011" y="5125834"/>
            <a:ext cx="2634173" cy="15437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tbXN49G6hu_1y4y4Nx27ubMIsJx_vlY-Z_kVHi0IW3EOWkrXv9khvvNCGAuvDZ299e6gKVyML4X0cs_P4iw0j9Q4hXF28rFYAeU7VjUA0IgGAeD8rOw8ww80OklT9sL-iUZolJbg0oV8izF62CE3aolnwxQDYoOxzVZx3k2Mnha6c9WGIXgV3n-s7CNXoHRJXLYowRrDOB2RPsDAQiZs0fSqb8jHb7TIqgXFoZGfqaAm48POo24RffoF-b10Iflf7it8rmo6Jo9CI5IMxNN-LKRYLK48Es-sH1n9ikgaEtI5L-PFv5vI2EJ3nU4V8gadLsOz7GThc5_u29ZN4hOYmEguXcOdgr1NP93CdW1Wp9Bnh3ldVH_zept5iKRzhY3ct7GOSUx2GDxO9-ljKzgqOcb2WUQSEgNaZmUeNrBc68wSlqetAKzIzEmqmqYhiP2SHEgH5Zitn5iE7C-G-xeY01DZNzmPnHYpiqWeJ2PwRz-de1WH9vFstAETgw8zIlno6ngQIuCM9H2415pkiZ79G5l40BqWX8kpsyl4FPzha7_2z-oW0raopIPi0I-xjIMOTk9Aycs3EV-1s6n5HlGXvfWCGZ2N1m9ygJ0NwdnJXxX47iYn35lb0GKqWxndRwmFbEor5cgF9bjfO2_JS6YYWFROTcoMD2hYG9ooZSNOhTCJVuG45MTVuhdnn6isdCKooVNpp5wk2Wmj8ySzTzGYLtQITg=w469-h625-no?authuser=0" id="344" name="Google Shape;34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93007" y="476672"/>
            <a:ext cx="4467225" cy="595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type="title"/>
          </p:nvPr>
        </p:nvSpPr>
        <p:spPr>
          <a:xfrm>
            <a:off x="611560" y="2636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mbria"/>
              <a:buNone/>
            </a:pPr>
            <a:r>
              <a:rPr lang="es-ES" sz="5000"/>
              <a:t>DIERESIS, CORTE O INCISION</a:t>
            </a:r>
            <a:endParaRPr/>
          </a:p>
        </p:txBody>
      </p:sp>
      <p:sp>
        <p:nvSpPr>
          <p:cNvPr id="93" name="Google Shape;93;p2"/>
          <p:cNvSpPr txBox="1"/>
          <p:nvPr/>
        </p:nvSpPr>
        <p:spPr>
          <a:xfrm>
            <a:off x="1600591" y="5734997"/>
            <a:ext cx="181928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Proviene del latín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«INCIDERE»</a:t>
            </a:r>
            <a:endParaRPr/>
          </a:p>
        </p:txBody>
      </p:sp>
      <p:cxnSp>
        <p:nvCxnSpPr>
          <p:cNvPr id="94" name="Google Shape;94;p2"/>
          <p:cNvCxnSpPr/>
          <p:nvPr/>
        </p:nvCxnSpPr>
        <p:spPr>
          <a:xfrm>
            <a:off x="3275856" y="6095037"/>
            <a:ext cx="72008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5" name="Google Shape;95;p2"/>
          <p:cNvSpPr txBox="1"/>
          <p:nvPr/>
        </p:nvSpPr>
        <p:spPr>
          <a:xfrm>
            <a:off x="3979588" y="5879013"/>
            <a:ext cx="43368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Sección metódica y controlada de los tejidos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0"/>
          <p:cNvPicPr preferRelativeResize="0"/>
          <p:nvPr/>
        </p:nvPicPr>
        <p:blipFill rotWithShape="1">
          <a:blip r:embed="rId3">
            <a:alphaModFix/>
          </a:blip>
          <a:srcRect b="10913" l="18294" r="40853" t="39881"/>
          <a:stretch/>
        </p:blipFill>
        <p:spPr>
          <a:xfrm>
            <a:off x="25152" y="23873"/>
            <a:ext cx="7543119" cy="510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0"/>
          <p:cNvPicPr preferRelativeResize="0"/>
          <p:nvPr/>
        </p:nvPicPr>
        <p:blipFill rotWithShape="1">
          <a:blip r:embed="rId4">
            <a:alphaModFix/>
          </a:blip>
          <a:srcRect b="59356" l="0" r="0" t="0"/>
          <a:stretch/>
        </p:blipFill>
        <p:spPr>
          <a:xfrm>
            <a:off x="4644008" y="5038359"/>
            <a:ext cx="4286250" cy="159500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0"/>
          <p:cNvSpPr/>
          <p:nvPr/>
        </p:nvSpPr>
        <p:spPr>
          <a:xfrm>
            <a:off x="6300192" y="2211969"/>
            <a:ext cx="2143125" cy="1368152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DISECCION ROMA</a:t>
            </a:r>
            <a:endParaRPr/>
          </a:p>
        </p:txBody>
      </p:sp>
      <p:pic>
        <p:nvPicPr>
          <p:cNvPr id="352" name="Google Shape;35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861939" y="449781"/>
            <a:ext cx="5293244" cy="7073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1"/>
          <p:cNvPicPr preferRelativeResize="0"/>
          <p:nvPr/>
        </p:nvPicPr>
        <p:blipFill rotWithShape="1">
          <a:blip r:embed="rId3">
            <a:alphaModFix/>
          </a:blip>
          <a:srcRect b="11905" l="15282" r="40877" t="40675"/>
          <a:stretch/>
        </p:blipFill>
        <p:spPr>
          <a:xfrm>
            <a:off x="29732" y="260648"/>
            <a:ext cx="7978929" cy="485232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1"/>
          <p:cNvSpPr/>
          <p:nvPr/>
        </p:nvSpPr>
        <p:spPr>
          <a:xfrm>
            <a:off x="6012160" y="260648"/>
            <a:ext cx="2592288" cy="1368152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DISECCION CORTANTE</a:t>
            </a:r>
            <a:endParaRPr/>
          </a:p>
        </p:txBody>
      </p:sp>
      <p:sp>
        <p:nvSpPr>
          <p:cNvPr descr="TIEMPOS QUIRÚRGICOS" id="359" name="Google Shape;359;p2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IEMPOS QUIRÚRGICOS" id="360" name="Google Shape;360;p21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21"/>
          <p:cNvPicPr preferRelativeResize="0"/>
          <p:nvPr/>
        </p:nvPicPr>
        <p:blipFill rotWithShape="1">
          <a:blip r:embed="rId4">
            <a:alphaModFix/>
          </a:blip>
          <a:srcRect b="10283" l="0" r="0" t="41348"/>
          <a:stretch/>
        </p:blipFill>
        <p:spPr>
          <a:xfrm>
            <a:off x="4032160" y="4797152"/>
            <a:ext cx="4286250" cy="189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1"/>
          <p:cNvPicPr preferRelativeResize="0"/>
          <p:nvPr/>
        </p:nvPicPr>
        <p:blipFill rotWithShape="1">
          <a:blip r:embed="rId5">
            <a:alphaModFix/>
          </a:blip>
          <a:srcRect b="2499" l="13615" r="9311" t="0"/>
          <a:stretch/>
        </p:blipFill>
        <p:spPr>
          <a:xfrm>
            <a:off x="1259632" y="926321"/>
            <a:ext cx="5888181" cy="5588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 txBox="1"/>
          <p:nvPr>
            <p:ph type="title"/>
          </p:nvPr>
        </p:nvSpPr>
        <p:spPr>
          <a:xfrm>
            <a:off x="467544" y="27809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mbria"/>
              <a:buNone/>
            </a:pPr>
            <a:r>
              <a:rPr lang="es-ES" sz="5000"/>
              <a:t>SINTESIS</a:t>
            </a:r>
            <a:endParaRPr/>
          </a:p>
        </p:txBody>
      </p:sp>
      <p:sp>
        <p:nvSpPr>
          <p:cNvPr id="368" name="Google Shape;368;p22"/>
          <p:cNvSpPr txBox="1"/>
          <p:nvPr/>
        </p:nvSpPr>
        <p:spPr>
          <a:xfrm>
            <a:off x="945743" y="5867980"/>
            <a:ext cx="72986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Aproximación de los tejidos con el fin de acelerar el proceso de cicatrización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"/>
          <p:cNvSpPr txBox="1"/>
          <p:nvPr/>
        </p:nvSpPr>
        <p:spPr>
          <a:xfrm>
            <a:off x="611560" y="692696"/>
            <a:ext cx="21213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Materiales de sutura</a:t>
            </a:r>
            <a:endParaRPr/>
          </a:p>
        </p:txBody>
      </p:sp>
      <p:cxnSp>
        <p:nvCxnSpPr>
          <p:cNvPr id="374" name="Google Shape;374;p23"/>
          <p:cNvCxnSpPr/>
          <p:nvPr/>
        </p:nvCxnSpPr>
        <p:spPr>
          <a:xfrm>
            <a:off x="1672235" y="949370"/>
            <a:ext cx="0" cy="1831558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5" name="Google Shape;375;p23"/>
          <p:cNvCxnSpPr/>
          <p:nvPr/>
        </p:nvCxnSpPr>
        <p:spPr>
          <a:xfrm>
            <a:off x="1672235" y="1196752"/>
            <a:ext cx="523501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76" name="Google Shape;376;p23"/>
          <p:cNvSpPr txBox="1"/>
          <p:nvPr/>
        </p:nvSpPr>
        <p:spPr>
          <a:xfrm>
            <a:off x="2195736" y="1052736"/>
            <a:ext cx="8143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Origen</a:t>
            </a:r>
            <a:endParaRPr/>
          </a:p>
        </p:txBody>
      </p:sp>
      <p:sp>
        <p:nvSpPr>
          <p:cNvPr id="377" name="Google Shape;377;p23"/>
          <p:cNvSpPr txBox="1"/>
          <p:nvPr/>
        </p:nvSpPr>
        <p:spPr>
          <a:xfrm>
            <a:off x="3419872" y="908720"/>
            <a:ext cx="8799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</a:t>
            </a:r>
            <a:endParaRPr/>
          </a:p>
        </p:txBody>
      </p:sp>
      <p:sp>
        <p:nvSpPr>
          <p:cNvPr id="378" name="Google Shape;378;p23"/>
          <p:cNvSpPr txBox="1"/>
          <p:nvPr/>
        </p:nvSpPr>
        <p:spPr>
          <a:xfrm>
            <a:off x="3356728" y="1331476"/>
            <a:ext cx="9992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Sintético</a:t>
            </a:r>
            <a:endParaRPr/>
          </a:p>
        </p:txBody>
      </p:sp>
      <p:sp>
        <p:nvSpPr>
          <p:cNvPr id="379" name="Google Shape;379;p23"/>
          <p:cNvSpPr txBox="1"/>
          <p:nvPr/>
        </p:nvSpPr>
        <p:spPr>
          <a:xfrm>
            <a:off x="2185508" y="1948190"/>
            <a:ext cx="17917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Comportamiento</a:t>
            </a:r>
            <a:endParaRPr/>
          </a:p>
        </p:txBody>
      </p:sp>
      <p:sp>
        <p:nvSpPr>
          <p:cNvPr id="380" name="Google Shape;380;p23"/>
          <p:cNvSpPr txBox="1"/>
          <p:nvPr/>
        </p:nvSpPr>
        <p:spPr>
          <a:xfrm>
            <a:off x="4508198" y="1772816"/>
            <a:ext cx="11950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Absorbible</a:t>
            </a:r>
            <a:endParaRPr/>
          </a:p>
        </p:txBody>
      </p:sp>
      <p:sp>
        <p:nvSpPr>
          <p:cNvPr id="381" name="Google Shape;381;p23"/>
          <p:cNvSpPr txBox="1"/>
          <p:nvPr/>
        </p:nvSpPr>
        <p:spPr>
          <a:xfrm>
            <a:off x="4499992" y="2132856"/>
            <a:ext cx="15029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Irreabsorbible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2226890" y="2596262"/>
            <a:ext cx="11455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</a:t>
            </a:r>
            <a:endParaRPr/>
          </a:p>
        </p:txBody>
      </p:sp>
      <p:sp>
        <p:nvSpPr>
          <p:cNvPr id="383" name="Google Shape;383;p23"/>
          <p:cNvSpPr txBox="1"/>
          <p:nvPr/>
        </p:nvSpPr>
        <p:spPr>
          <a:xfrm>
            <a:off x="3796030" y="2633082"/>
            <a:ext cx="16502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Monofilamento</a:t>
            </a:r>
            <a:endParaRPr/>
          </a:p>
        </p:txBody>
      </p:sp>
      <p:sp>
        <p:nvSpPr>
          <p:cNvPr id="384" name="Google Shape;384;p23"/>
          <p:cNvSpPr txBox="1"/>
          <p:nvPr/>
        </p:nvSpPr>
        <p:spPr>
          <a:xfrm>
            <a:off x="3774742" y="3059668"/>
            <a:ext cx="15893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Multifilamento</a:t>
            </a:r>
            <a:endParaRPr/>
          </a:p>
        </p:txBody>
      </p:sp>
      <p:cxnSp>
        <p:nvCxnSpPr>
          <p:cNvPr id="385" name="Google Shape;385;p23"/>
          <p:cNvCxnSpPr/>
          <p:nvPr/>
        </p:nvCxnSpPr>
        <p:spPr>
          <a:xfrm flipH="1" rot="10800000">
            <a:off x="2987824" y="1062028"/>
            <a:ext cx="409811" cy="175374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6" name="Google Shape;386;p23"/>
          <p:cNvCxnSpPr>
            <a:stCxn id="376" idx="3"/>
          </p:cNvCxnSpPr>
          <p:nvPr/>
        </p:nvCxnSpPr>
        <p:spPr>
          <a:xfrm>
            <a:off x="3010061" y="1237402"/>
            <a:ext cx="387600" cy="1941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7" name="Google Shape;387;p23"/>
          <p:cNvCxnSpPr/>
          <p:nvPr/>
        </p:nvCxnSpPr>
        <p:spPr>
          <a:xfrm>
            <a:off x="1672235" y="2132856"/>
            <a:ext cx="523501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8" name="Google Shape;388;p23"/>
          <p:cNvCxnSpPr>
            <a:stCxn id="379" idx="3"/>
          </p:cNvCxnSpPr>
          <p:nvPr/>
        </p:nvCxnSpPr>
        <p:spPr>
          <a:xfrm flipH="1" rot="10800000">
            <a:off x="3977217" y="1948056"/>
            <a:ext cx="522900" cy="1848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9" name="Google Shape;389;p23"/>
          <p:cNvCxnSpPr>
            <a:stCxn id="379" idx="3"/>
          </p:cNvCxnSpPr>
          <p:nvPr/>
        </p:nvCxnSpPr>
        <p:spPr>
          <a:xfrm>
            <a:off x="3977217" y="2132856"/>
            <a:ext cx="522900" cy="1848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0" name="Google Shape;390;p23"/>
          <p:cNvCxnSpPr/>
          <p:nvPr/>
        </p:nvCxnSpPr>
        <p:spPr>
          <a:xfrm>
            <a:off x="1680438" y="2780928"/>
            <a:ext cx="523501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1" name="Google Shape;391;p23"/>
          <p:cNvCxnSpPr>
            <a:stCxn id="382" idx="3"/>
          </p:cNvCxnSpPr>
          <p:nvPr/>
        </p:nvCxnSpPr>
        <p:spPr>
          <a:xfrm>
            <a:off x="3372460" y="2780928"/>
            <a:ext cx="4839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2" name="Google Shape;392;p23"/>
          <p:cNvCxnSpPr>
            <a:stCxn id="382" idx="3"/>
          </p:cNvCxnSpPr>
          <p:nvPr/>
        </p:nvCxnSpPr>
        <p:spPr>
          <a:xfrm>
            <a:off x="3372460" y="2780928"/>
            <a:ext cx="423600" cy="4320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3" name="Google Shape;393;p23"/>
          <p:cNvSpPr/>
          <p:nvPr/>
        </p:nvSpPr>
        <p:spPr>
          <a:xfrm>
            <a:off x="611560" y="4077072"/>
            <a:ext cx="2376264" cy="1440160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SUTURA IDEAL</a:t>
            </a:r>
            <a:endParaRPr/>
          </a:p>
        </p:txBody>
      </p:sp>
      <p:sp>
        <p:nvSpPr>
          <p:cNvPr id="394" name="Google Shape;394;p23"/>
          <p:cNvSpPr/>
          <p:nvPr/>
        </p:nvSpPr>
        <p:spPr>
          <a:xfrm>
            <a:off x="2987824" y="4509120"/>
            <a:ext cx="895855" cy="50405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3"/>
          <p:cNvSpPr txBox="1"/>
          <p:nvPr/>
        </p:nvSpPr>
        <p:spPr>
          <a:xfrm>
            <a:off x="3923928" y="3789040"/>
            <a:ext cx="274716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Estéril.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Resistente.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Flexible.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Suave.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Deslizamiento fácil.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Nudo seguro.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Mantener su estructura.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Mínima reacción tisular.</a:t>
            </a:r>
            <a:endParaRPr/>
          </a:p>
        </p:txBody>
      </p:sp>
      <p:pic>
        <p:nvPicPr>
          <p:cNvPr id="396" name="Google Shape;396;p23"/>
          <p:cNvPicPr preferRelativeResize="0"/>
          <p:nvPr/>
        </p:nvPicPr>
        <p:blipFill rotWithShape="1">
          <a:blip r:embed="rId3">
            <a:alphaModFix/>
          </a:blip>
          <a:srcRect b="42262" l="49195" r="44781" t="50000"/>
          <a:stretch/>
        </p:blipFill>
        <p:spPr>
          <a:xfrm>
            <a:off x="5446290" y="2534719"/>
            <a:ext cx="783771" cy="56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3"/>
          <p:cNvPicPr preferRelativeResize="0"/>
          <p:nvPr/>
        </p:nvPicPr>
        <p:blipFill rotWithShape="1">
          <a:blip r:embed="rId3">
            <a:alphaModFix/>
          </a:blip>
          <a:srcRect b="22822" l="48340" r="45897" t="68703"/>
          <a:stretch/>
        </p:blipFill>
        <p:spPr>
          <a:xfrm>
            <a:off x="5328342" y="3100776"/>
            <a:ext cx="749726" cy="619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3"/>
          <p:cNvSpPr txBox="1"/>
          <p:nvPr/>
        </p:nvSpPr>
        <p:spPr>
          <a:xfrm>
            <a:off x="5868144" y="1772816"/>
            <a:ext cx="26616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Ac. Poliglicolico, Poliglactina 910 (vycril)</a:t>
            </a:r>
            <a:endParaRPr/>
          </a:p>
        </p:txBody>
      </p:sp>
      <p:cxnSp>
        <p:nvCxnSpPr>
          <p:cNvPr id="399" name="Google Shape;399;p23"/>
          <p:cNvCxnSpPr>
            <a:stCxn id="381" idx="3"/>
          </p:cNvCxnSpPr>
          <p:nvPr/>
        </p:nvCxnSpPr>
        <p:spPr>
          <a:xfrm>
            <a:off x="6002968" y="2317522"/>
            <a:ext cx="3693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00" name="Google Shape;400;p23"/>
          <p:cNvSpPr txBox="1"/>
          <p:nvPr/>
        </p:nvSpPr>
        <p:spPr>
          <a:xfrm>
            <a:off x="6300192" y="2185119"/>
            <a:ext cx="214174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Nylon, polipropileno (prolene),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seda, lino</a:t>
            </a:r>
            <a:endParaRPr/>
          </a:p>
        </p:txBody>
      </p:sp>
      <p:cxnSp>
        <p:nvCxnSpPr>
          <p:cNvPr id="401" name="Google Shape;401;p23"/>
          <p:cNvCxnSpPr/>
          <p:nvPr/>
        </p:nvCxnSpPr>
        <p:spPr>
          <a:xfrm>
            <a:off x="5652120" y="1957482"/>
            <a:ext cx="299763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/>
          <p:nvPr/>
        </p:nvSpPr>
        <p:spPr>
          <a:xfrm>
            <a:off x="539552" y="548680"/>
            <a:ext cx="7991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Ajugas</a:t>
            </a:r>
            <a:endParaRPr/>
          </a:p>
        </p:txBody>
      </p:sp>
      <p:cxnSp>
        <p:nvCxnSpPr>
          <p:cNvPr id="407" name="Google Shape;407;p24"/>
          <p:cNvCxnSpPr>
            <a:stCxn id="406" idx="3"/>
          </p:cNvCxnSpPr>
          <p:nvPr/>
        </p:nvCxnSpPr>
        <p:spPr>
          <a:xfrm>
            <a:off x="1338682" y="733346"/>
            <a:ext cx="7131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08" name="Google Shape;408;p24"/>
          <p:cNvCxnSpPr>
            <a:stCxn id="406" idx="3"/>
          </p:cNvCxnSpPr>
          <p:nvPr/>
        </p:nvCxnSpPr>
        <p:spPr>
          <a:xfrm>
            <a:off x="1338682" y="733346"/>
            <a:ext cx="641100" cy="3915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09" name="Google Shape;409;p24"/>
          <p:cNvCxnSpPr>
            <a:stCxn id="406" idx="3"/>
          </p:cNvCxnSpPr>
          <p:nvPr/>
        </p:nvCxnSpPr>
        <p:spPr>
          <a:xfrm>
            <a:off x="1338682" y="733346"/>
            <a:ext cx="497100" cy="7515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10" name="Google Shape;410;p24"/>
          <p:cNvSpPr txBox="1"/>
          <p:nvPr/>
        </p:nvSpPr>
        <p:spPr>
          <a:xfrm>
            <a:off x="1979712" y="548680"/>
            <a:ext cx="7933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Rectas</a:t>
            </a:r>
            <a:endParaRPr/>
          </a:p>
        </p:txBody>
      </p:sp>
      <p:sp>
        <p:nvSpPr>
          <p:cNvPr id="411" name="Google Shape;411;p24"/>
          <p:cNvSpPr txBox="1"/>
          <p:nvPr/>
        </p:nvSpPr>
        <p:spPr>
          <a:xfrm>
            <a:off x="1742412" y="1391396"/>
            <a:ext cx="8133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Curvas</a:t>
            </a:r>
            <a:endParaRPr/>
          </a:p>
        </p:txBody>
      </p:sp>
      <p:sp>
        <p:nvSpPr>
          <p:cNvPr id="412" name="Google Shape;412;p24"/>
          <p:cNvSpPr txBox="1"/>
          <p:nvPr/>
        </p:nvSpPr>
        <p:spPr>
          <a:xfrm>
            <a:off x="1907704" y="924399"/>
            <a:ext cx="12461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Semicurvas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24"/>
          <p:cNvPicPr preferRelativeResize="0"/>
          <p:nvPr/>
        </p:nvPicPr>
        <p:blipFill rotWithShape="1">
          <a:blip r:embed="rId3">
            <a:alphaModFix/>
          </a:blip>
          <a:srcRect b="20039" l="22868" r="47124" t="47024"/>
          <a:stretch/>
        </p:blipFill>
        <p:spPr>
          <a:xfrm>
            <a:off x="496227" y="2060848"/>
            <a:ext cx="3904342" cy="2409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3928" y="4293096"/>
            <a:ext cx="4997887" cy="228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7187" y="2002111"/>
            <a:ext cx="5529321" cy="34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92384" y="1333630"/>
            <a:ext cx="3318929" cy="477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87824" y="698503"/>
            <a:ext cx="4467225" cy="59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 rotWithShape="1">
          <a:blip r:embed="rId8">
            <a:alphaModFix/>
          </a:blip>
          <a:srcRect b="37634" l="0" r="0" t="8509"/>
          <a:stretch/>
        </p:blipFill>
        <p:spPr>
          <a:xfrm>
            <a:off x="3143737" y="2061026"/>
            <a:ext cx="3525138" cy="337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 rotWithShape="1">
          <a:blip r:embed="rId9">
            <a:alphaModFix/>
          </a:blip>
          <a:srcRect b="10986" l="32929" r="13331" t="10693"/>
          <a:stretch/>
        </p:blipFill>
        <p:spPr>
          <a:xfrm>
            <a:off x="1124633" y="733346"/>
            <a:ext cx="6551872" cy="5371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n en Medicina Urgencias" id="424" name="Google Shape;424;p25"/>
          <p:cNvPicPr preferRelativeResize="0"/>
          <p:nvPr/>
        </p:nvPicPr>
        <p:blipFill rotWithShape="1">
          <a:blip r:embed="rId3">
            <a:alphaModFix/>
          </a:blip>
          <a:srcRect b="0" l="0" r="0" t="16507"/>
          <a:stretch/>
        </p:blipFill>
        <p:spPr>
          <a:xfrm>
            <a:off x="827584" y="1088963"/>
            <a:ext cx="6850683" cy="564618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5"/>
          <p:cNvSpPr txBox="1"/>
          <p:nvPr/>
        </p:nvSpPr>
        <p:spPr>
          <a:xfrm>
            <a:off x="467544" y="404664"/>
            <a:ext cx="39196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 DE SUTURAS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IrbSqOjIrAUMoZLypj-WHP8vxKCyS7uUQSAQUmf9UmTGJH41iWs1PwzbuTSqlB22X44Ep6-yDOPACHcHu9uNfWxbchXe6I31DYnhPdXrOEqNTSHHARboDdPgIeXxJdoumJ6U0hpkzme889V8AHMWLtteu56BYkLXoxgARoC1hHaQXuxbSCYp3HM_JglgP-po8KQtpIlFva0ZDjJXY4f9mSb4oKAA27p8ocYgrRPUZcpzHj0Aev6ABLQLcMAxLMrrSsCRbqRja_IvKS0-UHRux7RPG5TZPLsAkh3WODmBCq1MX3-tITj_FQaGTD-tBYMOrWaV8h1SKJCYZaYfphlTcdHil6u1aTNRFUNOfC8EeVaDIwmh4AmI-8tl3pi0PcvtBAuuBaq5s050D9cOvIAWEeijAVUeXO3LnRYZqM9ha6Q1BRCGD8rmaQxpdmz5kZqIiayKk2Fyvh8tFMaHXkoGFtgGOTA4iupgUOZikJTiQmC81I84Qb4Jj7nZrG6NbtNofjRv7o4waydFhPc-t3KTtV_j-2htMD6ZDmb08w-_XbXgI2XZ08a4cLx5B5ScYLD_p8yRyJOG6QeqRL8WPNy8yeqFTAm76qbLI0wmbupeva8_d4GL8ry5F3fVVFtL60J7ZhMB6GnL33_XvA5TcnBpEG3WI_QeCZo8jkkJVExlwj9AZAAIqcBVjPm5FPmsV9IZi4yngkBPc95lLgeReLeNoNROfQ=w834-h625-no?authuser=0" id="430" name="Google Shape;43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476672"/>
            <a:ext cx="7934325" cy="595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6"/>
          <p:cNvSpPr/>
          <p:nvPr/>
        </p:nvSpPr>
        <p:spPr>
          <a:xfrm>
            <a:off x="683568" y="692696"/>
            <a:ext cx="7488832" cy="1584176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¡GRACIAS POR SU ATENCION!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256" y="82675"/>
            <a:ext cx="1549292" cy="140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4">
            <a:alphaModFix/>
          </a:blip>
          <a:srcRect b="11308" l="17514" r="63634" t="33532"/>
          <a:stretch/>
        </p:blipFill>
        <p:spPr>
          <a:xfrm>
            <a:off x="467544" y="671914"/>
            <a:ext cx="3096343" cy="509339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3995936" y="1988840"/>
            <a:ext cx="1584176" cy="936104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Mango 3,7,9</a:t>
            </a: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5652120" y="1412776"/>
            <a:ext cx="288032" cy="2088232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5940152" y="1397675"/>
            <a:ext cx="126509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Hoja Nº: 10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Hoja Nº: 11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Hoja Nº: 12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Hoja Nº: 15</a:t>
            </a: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851920" y="4005064"/>
            <a:ext cx="1584176" cy="1224136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Mango  4</a:t>
            </a:r>
            <a:endParaRPr/>
          </a:p>
        </p:txBody>
      </p:sp>
      <p:cxnSp>
        <p:nvCxnSpPr>
          <p:cNvPr id="106" name="Google Shape;106;p3"/>
          <p:cNvCxnSpPr>
            <a:stCxn id="105" idx="6"/>
          </p:cNvCxnSpPr>
          <p:nvPr/>
        </p:nvCxnSpPr>
        <p:spPr>
          <a:xfrm>
            <a:off x="5436096" y="4617132"/>
            <a:ext cx="5040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7" name="Google Shape;107;p3"/>
          <p:cNvSpPr txBox="1"/>
          <p:nvPr/>
        </p:nvSpPr>
        <p:spPr>
          <a:xfrm>
            <a:off x="5796136" y="4365104"/>
            <a:ext cx="26965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Hoja Nº: 20, 21 , 22, 23, 24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25 (corte grueso)</a:t>
            </a: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7205242" y="1469683"/>
            <a:ext cx="391094" cy="2031325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7596336" y="2206605"/>
            <a:ext cx="8426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finos</a:t>
            </a:r>
            <a:endParaRPr/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 b="27384" l="78238" r="7727" t="56345"/>
          <a:stretch/>
        </p:blipFill>
        <p:spPr>
          <a:xfrm>
            <a:off x="6156176" y="5229200"/>
            <a:ext cx="2277962" cy="1484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>
            <p:ph idx="1" type="body"/>
          </p:nvPr>
        </p:nvSpPr>
        <p:spPr>
          <a:xfrm>
            <a:off x="457200" y="404664"/>
            <a:ext cx="7355160" cy="676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/>
              <a:t>Formas de tomar el bisturí</a:t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23610" l="18964" r="65419" t="55953"/>
          <a:stretch/>
        </p:blipFill>
        <p:spPr>
          <a:xfrm>
            <a:off x="251520" y="1124744"/>
            <a:ext cx="2251124" cy="1656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4"/>
          <p:cNvCxnSpPr>
            <a:stCxn id="116" idx="3"/>
          </p:cNvCxnSpPr>
          <p:nvPr/>
        </p:nvCxnSpPr>
        <p:spPr>
          <a:xfrm>
            <a:off x="2502644" y="1952836"/>
            <a:ext cx="5571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8" name="Google Shape;118;p4"/>
          <p:cNvSpPr txBox="1"/>
          <p:nvPr/>
        </p:nvSpPr>
        <p:spPr>
          <a:xfrm>
            <a:off x="3059832" y="1772816"/>
            <a:ext cx="44284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lapiciera: Cuando se requiere precisión</a:t>
            </a:r>
            <a:endParaRPr/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 b="24147" l="40097" r="44604" t="55966"/>
          <a:stretch/>
        </p:blipFill>
        <p:spPr>
          <a:xfrm>
            <a:off x="251520" y="3068960"/>
            <a:ext cx="2292103" cy="16751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4"/>
          <p:cNvCxnSpPr>
            <a:stCxn id="119" idx="3"/>
          </p:cNvCxnSpPr>
          <p:nvPr/>
        </p:nvCxnSpPr>
        <p:spPr>
          <a:xfrm>
            <a:off x="2543623" y="3906520"/>
            <a:ext cx="5163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" name="Google Shape;121;p4"/>
          <p:cNvSpPr txBox="1"/>
          <p:nvPr/>
        </p:nvSpPr>
        <p:spPr>
          <a:xfrm>
            <a:off x="3059832" y="3717032"/>
            <a:ext cx="51721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cuchillo de mesa: Cortes regulares y profundos</a:t>
            </a:r>
            <a:endParaRPr/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5">
            <a:alphaModFix/>
          </a:blip>
          <a:srcRect b="14109" l="39671" r="42972" t="66861"/>
          <a:stretch/>
        </p:blipFill>
        <p:spPr>
          <a:xfrm>
            <a:off x="755576" y="4933559"/>
            <a:ext cx="2935229" cy="180927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/>
          <p:nvPr/>
        </p:nvSpPr>
        <p:spPr>
          <a:xfrm>
            <a:off x="3491881" y="5661248"/>
            <a:ext cx="1080120" cy="64807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644010" y="5373216"/>
            <a:ext cx="3744414" cy="1224136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 corte debe ser: de lejos a cerca.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derecha a izquierda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Incision a 90º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Tensar bien la piel para el corte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lang="es-ES"/>
              <a:t>Bisturí eléctrico</a:t>
            </a:r>
            <a:endParaRPr/>
          </a:p>
        </p:txBody>
      </p:sp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1" y="1447533"/>
            <a:ext cx="5034136" cy="503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/>
          <p:nvPr/>
        </p:nvSpPr>
        <p:spPr>
          <a:xfrm rot="-2147845">
            <a:off x="3974784" y="3529254"/>
            <a:ext cx="978408" cy="38954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2060"/>
          </a:solidFill>
          <a:ln cap="flat" cmpd="sng" w="254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3419872" y="4554163"/>
            <a:ext cx="288032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2663788" y="5188024"/>
            <a:ext cx="1800200" cy="360040"/>
          </a:xfrm>
          <a:prstGeom prst="rect">
            <a:avLst/>
          </a:prstGeom>
          <a:solidFill>
            <a:srgbClr val="FFFF00"/>
          </a:solidFill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CORTE</a:t>
            </a:r>
            <a:endParaRPr/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4">
            <a:alphaModFix/>
          </a:blip>
          <a:srcRect b="28230" l="40816" r="0" t="0"/>
          <a:stretch/>
        </p:blipFill>
        <p:spPr>
          <a:xfrm>
            <a:off x="6176818" y="1239970"/>
            <a:ext cx="2527671" cy="544926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4897530" y="3094973"/>
            <a:ext cx="1590600" cy="389544"/>
          </a:xfrm>
          <a:prstGeom prst="rect">
            <a:avLst/>
          </a:prstGeom>
          <a:solidFill>
            <a:srgbClr val="002060"/>
          </a:solidFill>
          <a:ln cap="flat" cmpd="sng" w="254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COAGULACION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>
            <p:ph idx="1" type="body"/>
          </p:nvPr>
        </p:nvSpPr>
        <p:spPr>
          <a:xfrm>
            <a:off x="3271218" y="210344"/>
            <a:ext cx="2314600" cy="820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3000"/>
              <a:t>Tijeras</a:t>
            </a:r>
            <a:endParaRPr/>
          </a:p>
        </p:txBody>
      </p:sp>
      <p:sp>
        <p:nvSpPr>
          <p:cNvPr descr="Tijera Mayo 14 Cm. Curva  O Recta" id="141" name="Google Shape;141;p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 b="23958" l="20824" r="47124" t="22065"/>
          <a:stretch/>
        </p:blipFill>
        <p:spPr>
          <a:xfrm>
            <a:off x="342402" y="1196752"/>
            <a:ext cx="2538523" cy="2403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jera Metzenbaum Recta y Curva - Ortopedia PTM" id="143" name="Google Shape;1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006" y="3636221"/>
            <a:ext cx="25146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/>
          <p:nvPr/>
        </p:nvSpPr>
        <p:spPr>
          <a:xfrm>
            <a:off x="2843808" y="1723152"/>
            <a:ext cx="2123123" cy="1201792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Tijera de mayo recta y curva</a:t>
            </a:r>
            <a:endParaRPr/>
          </a:p>
        </p:txBody>
      </p:sp>
      <p:sp>
        <p:nvSpPr>
          <p:cNvPr id="145" name="Google Shape;145;p6"/>
          <p:cNvSpPr/>
          <p:nvPr/>
        </p:nvSpPr>
        <p:spPr>
          <a:xfrm>
            <a:off x="2123728" y="3861048"/>
            <a:ext cx="2160240" cy="1152128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Tijera Metzenbaum recta y curva</a:t>
            </a:r>
            <a:endParaRPr/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0227" y="1196752"/>
            <a:ext cx="2557397" cy="25573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/>
          <p:nvPr/>
        </p:nvSpPr>
        <p:spPr>
          <a:xfrm>
            <a:off x="6675396" y="620688"/>
            <a:ext cx="1656184" cy="913760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Tijera de Potts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 b="2437" l="35244" r="35771" t="0"/>
          <a:stretch/>
        </p:blipFill>
        <p:spPr>
          <a:xfrm>
            <a:off x="5585818" y="3861048"/>
            <a:ext cx="1362446" cy="2769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/>
          <p:nvPr/>
        </p:nvSpPr>
        <p:spPr>
          <a:xfrm>
            <a:off x="6660232" y="4725144"/>
            <a:ext cx="1440160" cy="864096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Tiejera Lister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/>
          </a:blip>
          <a:srcRect b="33135" l="26103" r="50917" t="37103"/>
          <a:stretch/>
        </p:blipFill>
        <p:spPr>
          <a:xfrm>
            <a:off x="406399" y="537027"/>
            <a:ext cx="2989944" cy="2177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7"/>
          <p:cNvCxnSpPr/>
          <p:nvPr/>
        </p:nvCxnSpPr>
        <p:spPr>
          <a:xfrm>
            <a:off x="3396343" y="1484784"/>
            <a:ext cx="743468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56" name="Google Shape;156;p7"/>
          <p:cNvSpPr txBox="1"/>
          <p:nvPr/>
        </p:nvSpPr>
        <p:spPr>
          <a:xfrm>
            <a:off x="4067944" y="1270501"/>
            <a:ext cx="44465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 de sujetar la tijera: 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Dedo índice da un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punto de apoyo.</a:t>
            </a:r>
            <a:endParaRPr/>
          </a:p>
        </p:txBody>
      </p:sp>
      <p:sp>
        <p:nvSpPr>
          <p:cNvPr id="157" name="Google Shape;157;p7"/>
          <p:cNvSpPr txBox="1"/>
          <p:nvPr/>
        </p:nvSpPr>
        <p:spPr>
          <a:xfrm>
            <a:off x="395536" y="3068960"/>
            <a:ext cx="14132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Tijeras rectas</a:t>
            </a:r>
            <a:endParaRPr/>
          </a:p>
        </p:txBody>
      </p:sp>
      <p:cxnSp>
        <p:nvCxnSpPr>
          <p:cNvPr id="158" name="Google Shape;158;p7"/>
          <p:cNvCxnSpPr>
            <a:stCxn id="157" idx="3"/>
          </p:cNvCxnSpPr>
          <p:nvPr/>
        </p:nvCxnSpPr>
        <p:spPr>
          <a:xfrm>
            <a:off x="1808743" y="3253626"/>
            <a:ext cx="6750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59" name="Google Shape;159;p7"/>
          <p:cNvSpPr txBox="1"/>
          <p:nvPr/>
        </p:nvSpPr>
        <p:spPr>
          <a:xfrm>
            <a:off x="2483768" y="3068960"/>
            <a:ext cx="13924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Corte de hilo</a:t>
            </a:r>
            <a:endParaRPr/>
          </a:p>
        </p:txBody>
      </p:sp>
      <p:cxnSp>
        <p:nvCxnSpPr>
          <p:cNvPr id="160" name="Google Shape;160;p7"/>
          <p:cNvCxnSpPr>
            <a:stCxn id="159" idx="3"/>
          </p:cNvCxnSpPr>
          <p:nvPr/>
        </p:nvCxnSpPr>
        <p:spPr>
          <a:xfrm>
            <a:off x="3876200" y="3253626"/>
            <a:ext cx="5517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61" name="Google Shape;161;p7"/>
          <p:cNvSpPr txBox="1"/>
          <p:nvPr/>
        </p:nvSpPr>
        <p:spPr>
          <a:xfrm>
            <a:off x="4499992" y="2852936"/>
            <a:ext cx="3215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utiliza la PUNTA para cortar.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Hilo absorbible: cabos largos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Hilo irreabsorbible: cabos cortos</a:t>
            </a:r>
            <a:endParaRPr/>
          </a:p>
        </p:txBody>
      </p:sp>
      <p:sp>
        <p:nvSpPr>
          <p:cNvPr id="162" name="Google Shape;162;p7"/>
          <p:cNvSpPr txBox="1"/>
          <p:nvPr/>
        </p:nvSpPr>
        <p:spPr>
          <a:xfrm>
            <a:off x="323528" y="4496917"/>
            <a:ext cx="14514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Tijeras curvas</a:t>
            </a:r>
            <a:endParaRPr/>
          </a:p>
        </p:txBody>
      </p:sp>
      <p:cxnSp>
        <p:nvCxnSpPr>
          <p:cNvPr id="163" name="Google Shape;163;p7"/>
          <p:cNvCxnSpPr>
            <a:stCxn id="162" idx="3"/>
          </p:cNvCxnSpPr>
          <p:nvPr/>
        </p:nvCxnSpPr>
        <p:spPr>
          <a:xfrm>
            <a:off x="1774951" y="4681583"/>
            <a:ext cx="5760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64" name="Google Shape;164;p7"/>
          <p:cNvSpPr txBox="1"/>
          <p:nvPr/>
        </p:nvSpPr>
        <p:spPr>
          <a:xfrm>
            <a:off x="2339752" y="4509120"/>
            <a:ext cx="15838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Corte de tejido</a:t>
            </a:r>
            <a:endParaRPr/>
          </a:p>
        </p:txBody>
      </p:sp>
      <p:cxnSp>
        <p:nvCxnSpPr>
          <p:cNvPr id="165" name="Google Shape;165;p7"/>
          <p:cNvCxnSpPr>
            <a:stCxn id="164" idx="3"/>
          </p:cNvCxnSpPr>
          <p:nvPr/>
        </p:nvCxnSpPr>
        <p:spPr>
          <a:xfrm>
            <a:off x="3923647" y="4693786"/>
            <a:ext cx="4323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66" name="Google Shape;166;p7"/>
          <p:cNvSpPr txBox="1"/>
          <p:nvPr/>
        </p:nvSpPr>
        <p:spPr>
          <a:xfrm>
            <a:off x="4355976" y="4149080"/>
            <a:ext cx="417479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corta de lejos a cerca.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utiliza para seccionar tejidos resistentes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aponeurosis o cuando hay fibrosis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(por cicatrización)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395536" y="5733256"/>
            <a:ext cx="17973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Tijeras anguladas</a:t>
            </a:r>
            <a:endParaRPr/>
          </a:p>
        </p:txBody>
      </p:sp>
      <p:cxnSp>
        <p:nvCxnSpPr>
          <p:cNvPr id="168" name="Google Shape;168;p7"/>
          <p:cNvCxnSpPr>
            <a:stCxn id="167" idx="3"/>
          </p:cNvCxnSpPr>
          <p:nvPr/>
        </p:nvCxnSpPr>
        <p:spPr>
          <a:xfrm>
            <a:off x="2192888" y="5917922"/>
            <a:ext cx="4722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69" name="Google Shape;169;p7"/>
          <p:cNvSpPr txBox="1"/>
          <p:nvPr/>
        </p:nvSpPr>
        <p:spPr>
          <a:xfrm>
            <a:off x="2699792" y="5733256"/>
            <a:ext cx="18229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Vasos sanguineos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/>
          <p:nvPr>
            <p:ph type="title"/>
          </p:nvPr>
        </p:nvSpPr>
        <p:spPr>
          <a:xfrm>
            <a:off x="474409" y="28529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mbria"/>
              <a:buNone/>
            </a:pPr>
            <a:r>
              <a:rPr lang="es-ES" sz="5000"/>
              <a:t>HEMOSTASIA</a:t>
            </a:r>
            <a:endParaRPr/>
          </a:p>
        </p:txBody>
      </p:sp>
      <p:sp>
        <p:nvSpPr>
          <p:cNvPr id="175" name="Google Shape;175;p8"/>
          <p:cNvSpPr txBox="1"/>
          <p:nvPr/>
        </p:nvSpPr>
        <p:spPr>
          <a:xfrm>
            <a:off x="2068929" y="5661248"/>
            <a:ext cx="14185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HEMOSTASIA</a:t>
            </a:r>
            <a:endParaRPr/>
          </a:p>
        </p:txBody>
      </p:sp>
      <p:cxnSp>
        <p:nvCxnSpPr>
          <p:cNvPr id="176" name="Google Shape;176;p8"/>
          <p:cNvCxnSpPr>
            <a:stCxn id="175" idx="3"/>
          </p:cNvCxnSpPr>
          <p:nvPr/>
        </p:nvCxnSpPr>
        <p:spPr>
          <a:xfrm flipH="1" rot="10800000">
            <a:off x="3487522" y="5445114"/>
            <a:ext cx="1101600" cy="4008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77" name="Google Shape;177;p8"/>
          <p:cNvSpPr txBox="1"/>
          <p:nvPr/>
        </p:nvSpPr>
        <p:spPr>
          <a:xfrm>
            <a:off x="4517201" y="5301208"/>
            <a:ext cx="10586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Temporal</a:t>
            </a:r>
            <a:endParaRPr/>
          </a:p>
        </p:txBody>
      </p:sp>
      <p:cxnSp>
        <p:nvCxnSpPr>
          <p:cNvPr id="178" name="Google Shape;178;p8"/>
          <p:cNvCxnSpPr>
            <a:stCxn id="175" idx="3"/>
          </p:cNvCxnSpPr>
          <p:nvPr/>
        </p:nvCxnSpPr>
        <p:spPr>
          <a:xfrm>
            <a:off x="3487522" y="5845914"/>
            <a:ext cx="1101600" cy="5667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79" name="Google Shape;179;p8"/>
          <p:cNvSpPr txBox="1"/>
          <p:nvPr/>
        </p:nvSpPr>
        <p:spPr>
          <a:xfrm>
            <a:off x="4517201" y="6228020"/>
            <a:ext cx="10801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Definitiva</a:t>
            </a:r>
            <a:endParaRPr/>
          </a:p>
        </p:txBody>
      </p:sp>
      <p:cxnSp>
        <p:nvCxnSpPr>
          <p:cNvPr id="180" name="Google Shape;180;p8"/>
          <p:cNvCxnSpPr/>
          <p:nvPr/>
        </p:nvCxnSpPr>
        <p:spPr>
          <a:xfrm flipH="1" rot="10800000">
            <a:off x="5632833" y="4972526"/>
            <a:ext cx="741512" cy="472698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81" name="Google Shape;181;p8"/>
          <p:cNvCxnSpPr/>
          <p:nvPr/>
        </p:nvCxnSpPr>
        <p:spPr>
          <a:xfrm>
            <a:off x="5597321" y="5445224"/>
            <a:ext cx="936104" cy="225316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82" name="Google Shape;182;p8"/>
          <p:cNvSpPr txBox="1"/>
          <p:nvPr/>
        </p:nvSpPr>
        <p:spPr>
          <a:xfrm>
            <a:off x="6317401" y="4787860"/>
            <a:ext cx="15669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Instrumentada</a:t>
            </a:r>
            <a:endParaRPr/>
          </a:p>
        </p:txBody>
      </p:sp>
      <p:sp>
        <p:nvSpPr>
          <p:cNvPr id="183" name="Google Shape;183;p8"/>
          <p:cNvSpPr txBox="1"/>
          <p:nvPr/>
        </p:nvSpPr>
        <p:spPr>
          <a:xfrm>
            <a:off x="6461417" y="5507940"/>
            <a:ext cx="10849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Mecánica</a:t>
            </a:r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5940152" y="282588"/>
            <a:ext cx="2376264" cy="136815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GRIEGO: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-AIMA: Sangre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-STASIS: Detener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 txBox="1"/>
          <p:nvPr/>
        </p:nvSpPr>
        <p:spPr>
          <a:xfrm>
            <a:off x="821053" y="1988840"/>
            <a:ext cx="503054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 alteración en este tiempo puede producir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afecciones graves.</a:t>
            </a:r>
            <a:endParaRPr/>
          </a:p>
        </p:txBody>
      </p:sp>
      <p:cxnSp>
        <p:nvCxnSpPr>
          <p:cNvPr id="190" name="Google Shape;190;p9"/>
          <p:cNvCxnSpPr>
            <a:endCxn id="191" idx="1"/>
          </p:cNvCxnSpPr>
          <p:nvPr/>
        </p:nvCxnSpPr>
        <p:spPr>
          <a:xfrm flipH="1" rot="10800000">
            <a:off x="5789493" y="1948190"/>
            <a:ext cx="658200" cy="2919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91" name="Google Shape;191;p9"/>
          <p:cNvSpPr txBox="1"/>
          <p:nvPr/>
        </p:nvSpPr>
        <p:spPr>
          <a:xfrm>
            <a:off x="6447693" y="1763524"/>
            <a:ext cx="15086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HEMORRAGIA</a:t>
            </a:r>
            <a:endParaRPr/>
          </a:p>
        </p:txBody>
      </p:sp>
      <p:sp>
        <p:nvSpPr>
          <p:cNvPr id="192" name="Google Shape;192;p9"/>
          <p:cNvSpPr txBox="1"/>
          <p:nvPr/>
        </p:nvSpPr>
        <p:spPr>
          <a:xfrm>
            <a:off x="6365669" y="2555612"/>
            <a:ext cx="13415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HEMATOMA</a:t>
            </a:r>
            <a:endParaRPr/>
          </a:p>
        </p:txBody>
      </p:sp>
      <p:cxnSp>
        <p:nvCxnSpPr>
          <p:cNvPr id="193" name="Google Shape;193;p9"/>
          <p:cNvCxnSpPr>
            <a:endCxn id="192" idx="1"/>
          </p:cNvCxnSpPr>
          <p:nvPr/>
        </p:nvCxnSpPr>
        <p:spPr>
          <a:xfrm>
            <a:off x="5789669" y="2239878"/>
            <a:ext cx="576000" cy="50040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94" name="Google Shape;194;p9"/>
          <p:cNvPicPr preferRelativeResize="0"/>
          <p:nvPr/>
        </p:nvPicPr>
        <p:blipFill rotWithShape="1">
          <a:blip r:embed="rId3">
            <a:alphaModFix/>
          </a:blip>
          <a:srcRect b="26984" l="45737" r="41012" t="49273"/>
          <a:stretch/>
        </p:blipFill>
        <p:spPr>
          <a:xfrm>
            <a:off x="6854611" y="4149080"/>
            <a:ext cx="2203530" cy="221997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9"/>
          <p:cNvSpPr/>
          <p:nvPr/>
        </p:nvSpPr>
        <p:spPr>
          <a:xfrm>
            <a:off x="179512" y="4149080"/>
            <a:ext cx="2592288" cy="72008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7B78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HEMOSTASIA INSTRUMENTADA</a:t>
            </a:r>
            <a:endParaRPr/>
          </a:p>
        </p:txBody>
      </p:sp>
      <p:cxnSp>
        <p:nvCxnSpPr>
          <p:cNvPr id="196" name="Google Shape;196;p9"/>
          <p:cNvCxnSpPr>
            <a:stCxn id="195" idx="3"/>
          </p:cNvCxnSpPr>
          <p:nvPr/>
        </p:nvCxnSpPr>
        <p:spPr>
          <a:xfrm>
            <a:off x="2771800" y="4509120"/>
            <a:ext cx="504000" cy="0"/>
          </a:xfrm>
          <a:prstGeom prst="straightConnector1">
            <a:avLst/>
          </a:prstGeom>
          <a:noFill/>
          <a:ln cap="flat" cmpd="sng" w="12700">
            <a:solidFill>
              <a:srgbClr val="A6A177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97" name="Google Shape;197;p9"/>
          <p:cNvSpPr txBox="1"/>
          <p:nvPr/>
        </p:nvSpPr>
        <p:spPr>
          <a:xfrm>
            <a:off x="3275856" y="4149080"/>
            <a:ext cx="383271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Muy precisa.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Fijan y ocluyen de manera temporal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Hemostasia por pinzamiento</a:t>
            </a:r>
            <a:endParaRPr/>
          </a:p>
        </p:txBody>
      </p:sp>
      <p:sp>
        <p:nvSpPr>
          <p:cNvPr id="198" name="Google Shape;198;p9"/>
          <p:cNvSpPr txBox="1"/>
          <p:nvPr/>
        </p:nvSpPr>
        <p:spPr>
          <a:xfrm>
            <a:off x="2123728" y="548680"/>
            <a:ext cx="550618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HEMOSTASIA TEMPORAL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2021-03-27T20:25:29Z</dcterms:created>
  <dc:creator>Usuario</dc:creator>
</cp:coreProperties>
</file>